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309" r:id="rId3"/>
    <p:sldId id="338" r:id="rId4"/>
    <p:sldId id="310" r:id="rId5"/>
    <p:sldId id="311" r:id="rId6"/>
    <p:sldId id="347" r:id="rId7"/>
    <p:sldId id="348" r:id="rId8"/>
    <p:sldId id="312" r:id="rId9"/>
    <p:sldId id="313" r:id="rId10"/>
    <p:sldId id="314" r:id="rId11"/>
    <p:sldId id="315" r:id="rId12"/>
    <p:sldId id="349" r:id="rId13"/>
    <p:sldId id="352" r:id="rId14"/>
    <p:sldId id="353" r:id="rId15"/>
    <p:sldId id="316" r:id="rId16"/>
    <p:sldId id="317" r:id="rId17"/>
    <p:sldId id="318" r:id="rId18"/>
    <p:sldId id="319" r:id="rId19"/>
    <p:sldId id="320" r:id="rId20"/>
    <p:sldId id="351" r:id="rId21"/>
    <p:sldId id="321" r:id="rId22"/>
    <p:sldId id="322" r:id="rId23"/>
    <p:sldId id="346"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28" autoAdjust="0"/>
  </p:normalViewPr>
  <p:slideViewPr>
    <p:cSldViewPr>
      <p:cViewPr varScale="1">
        <p:scale>
          <a:sx n="164" d="100"/>
          <a:sy n="164" d="100"/>
        </p:scale>
        <p:origin x="-120" y="-1032"/>
      </p:cViewPr>
      <p:guideLst>
        <p:guide orient="horz" pos="2160"/>
        <p:guide pos="2880"/>
      </p:guideLst>
    </p:cSldViewPr>
  </p:slideViewPr>
  <p:outlineViewPr>
    <p:cViewPr>
      <p:scale>
        <a:sx n="33" d="100"/>
        <a:sy n="33" d="100"/>
      </p:scale>
      <p:origin x="0" y="3280"/>
    </p:cViewPr>
  </p:outlin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0CEF90D-0B4E-4819-A33F-12FF6222CC6F}" type="datetimeFigureOut">
              <a:rPr lang="en-US"/>
              <a:pPr>
                <a:defRPr/>
              </a:pPr>
              <a:t>10/5/15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DA1EFB3-6D3F-4880-8D2B-10163835FBFE}" type="slidenum">
              <a:rPr lang="en-US"/>
              <a:pPr>
                <a:defRPr/>
              </a:pPr>
              <a:t>‹#›</a:t>
            </a:fld>
            <a:endParaRPr lang="en-US" dirty="0"/>
          </a:p>
        </p:txBody>
      </p:sp>
    </p:spTree>
    <p:extLst>
      <p:ext uri="{BB962C8B-B14F-4D97-AF65-F5344CB8AC3E}">
        <p14:creationId xmlns:p14="http://schemas.microsoft.com/office/powerpoint/2010/main" val="32463954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2BA6042E-16A1-46FB-8B65-20220F98EB1D}" type="datetimeFigureOut">
              <a:rPr lang="en-US"/>
              <a:pPr>
                <a:defRPr/>
              </a:pPr>
              <a:t>10/5/15</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19F07C9D-E914-4EF2-A2A1-1E5160D69B2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067AC02-9D49-4875-8248-E644D2EB90A3}" type="datetimeFigureOut">
              <a:rPr lang="en-US"/>
              <a:pPr>
                <a:defRPr/>
              </a:pPr>
              <a:t>10/5/15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7C201702-D3FA-4E44-9054-CC80C37E3D6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CB31D1A3-E630-47FA-8DC6-1A69B4265E7D}" type="datetimeFigureOut">
              <a:rPr lang="en-US"/>
              <a:pPr>
                <a:defRPr/>
              </a:pPr>
              <a:t>10/5/15</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24EDD24C-707D-4E16-93FF-2BD1000DA4C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E254E25-4C8B-4A35-B81C-7DAEDEB1ADCF}" type="datetimeFigureOut">
              <a:rPr lang="en-US"/>
              <a:pPr>
                <a:defRPr/>
              </a:pPr>
              <a:t>10/5/15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E332939E-DF1E-4FF4-888D-A18E7C673B0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5B794C8-A263-4114-A568-F265B5048E9A}" type="datetimeFigureOut">
              <a:rPr lang="en-US"/>
              <a:pPr>
                <a:defRPr/>
              </a:pPr>
              <a:t>10/5/15</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8FE8B45D-3836-41FD-BACB-EF72225C8299}"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4E26334-7A5E-435E-AC89-015B5826E2EF}" type="datetimeFigureOut">
              <a:rPr lang="en-US"/>
              <a:pPr>
                <a:defRPr/>
              </a:pPr>
              <a:t>10/5/15</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ED046D03-72FF-42E1-A6CA-818032212A3B}"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265EBA1-5CD0-4C26-A10E-88ED47087A2C}" type="datetimeFigureOut">
              <a:rPr lang="en-US"/>
              <a:pPr>
                <a:defRPr/>
              </a:pPr>
              <a:t>10/5/15</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614D0836-3A0C-4974-8707-EA0AC8551C89}"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1414E9A-E3D8-43E5-9BD3-8FABA18EBFE1}" type="datetimeFigureOut">
              <a:rPr lang="en-US"/>
              <a:pPr>
                <a:defRPr/>
              </a:pPr>
              <a:t>10/5/15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BB4CC5C3-DA39-4C23-89CF-AEFD1B959CA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E70C31-9345-4B71-8245-A138CD661AC5}" type="datetimeFigureOut">
              <a:rPr lang="en-US"/>
              <a:pPr>
                <a:defRPr/>
              </a:pPr>
              <a:t>10/5/15</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BD88DC8D-9839-4E14-AAC9-D12EB7D8283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F97FAC4-53BA-431D-A0D7-728C41B234C9}" type="datetimeFigureOut">
              <a:rPr lang="en-US"/>
              <a:pPr>
                <a:defRPr/>
              </a:pPr>
              <a:t>10/5/15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2B8C46A1-3E03-4BEA-B257-1F18BAEA645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F033F9C0-86E2-4372-B094-608F6D691CF5}" type="datetimeFigureOut">
              <a:rPr lang="en-US"/>
              <a:pPr>
                <a:defRPr/>
              </a:pPr>
              <a:t>10/5/15</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7178C5C6-FE7D-47CA-B9C9-C8EED6C3DBB9}"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B51B2BDB-41B3-4231-81A1-BB322FB5F5EE}" type="datetimeFigureOut">
              <a:rPr lang="en-US"/>
              <a:pPr>
                <a:defRPr/>
              </a:pPr>
              <a:t>10/5/15</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5133D46C-033D-41FF-B7CE-600D203BB3A9}"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6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INDEXES, SCALES,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AND TYPOLOGIES</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Index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Item Selection</a:t>
            </a:r>
          </a:p>
          <a:p>
            <a:pPr lvl="1"/>
            <a:r>
              <a:rPr lang="en-US" dirty="0" smtClean="0">
                <a:latin typeface="Arial" panose="020B0604020202020204" pitchFamily="34" charset="0"/>
                <a:cs typeface="Arial" panose="020B0604020202020204" pitchFamily="34" charset="0"/>
              </a:rPr>
              <a:t>Face Validity</a:t>
            </a:r>
          </a:p>
          <a:p>
            <a:pPr lvl="1"/>
            <a:r>
              <a:rPr lang="en-US" dirty="0" smtClean="0">
                <a:latin typeface="Arial" panose="020B0604020202020204" pitchFamily="34" charset="0"/>
                <a:cs typeface="Arial" panose="020B0604020202020204" pitchFamily="34" charset="0"/>
              </a:rPr>
              <a:t>Unidimensionality</a:t>
            </a:r>
          </a:p>
          <a:p>
            <a:pPr lvl="1"/>
            <a:r>
              <a:rPr lang="en-US" dirty="0" smtClean="0">
                <a:latin typeface="Arial" panose="020B0604020202020204" pitchFamily="34" charset="0"/>
                <a:cs typeface="Arial" panose="020B0604020202020204" pitchFamily="34" charset="0"/>
              </a:rPr>
              <a:t>General or Specific</a:t>
            </a:r>
          </a:p>
          <a:p>
            <a:pPr lvl="1"/>
            <a:r>
              <a:rPr lang="en-US" dirty="0" smtClean="0">
                <a:latin typeface="Arial" panose="020B0604020202020204" pitchFamily="34" charset="0"/>
                <a:cs typeface="Arial" panose="020B0604020202020204" pitchFamily="34" charset="0"/>
              </a:rPr>
              <a:t>Variance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Index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2560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Examination of Empirical Relationships</a:t>
            </a:r>
          </a:p>
          <a:p>
            <a:pPr lvl="1"/>
            <a:r>
              <a:rPr lang="en-US" dirty="0" smtClean="0">
                <a:latin typeface="Arial" panose="020B0604020202020204" pitchFamily="34" charset="0"/>
                <a:cs typeface="Arial" panose="020B0604020202020204" pitchFamily="34" charset="0"/>
              </a:rPr>
              <a:t>An empirical relationship is established when respondents’ answers to one question help us predict how they will answer other questions.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Bivariate Relationships – A relationship between two variables.</a:t>
            </a:r>
          </a:p>
          <a:p>
            <a:pPr lvl="1"/>
            <a:r>
              <a:rPr lang="en-US" dirty="0" smtClean="0">
                <a:latin typeface="Arial" panose="020B0604020202020204" pitchFamily="34" charset="0"/>
                <a:cs typeface="Arial" panose="020B0604020202020204" pitchFamily="34" charset="0"/>
              </a:rPr>
              <a:t>Multivariate Relationships – A relationship between more than two variables.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a:cs typeface="Arial"/>
              </a:rPr>
              <a:t>Bivariate Relationships among Scientific Orientation Items</a:t>
            </a:r>
          </a:p>
          <a:p>
            <a:r>
              <a:rPr lang="en-US" sz="1600" dirty="0" smtClean="0">
                <a:latin typeface="Arial"/>
                <a:cs typeface="Arial"/>
              </a:rPr>
              <a:t>If several indicators are measures of the same variable, then they should be empirically correlated with one another, as you can observe in this case. Those who choose the scientific orientation on one item are more likely to choose the scientific orientation on another item.</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3352800" y="533401"/>
            <a:ext cx="3657600" cy="3429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095" y="76200"/>
            <a:ext cx="263230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7623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Trivariate Relationships among Scientific Orientation Items</a:t>
            </a:r>
          </a:p>
          <a:p>
            <a:r>
              <a:rPr lang="en-US" sz="1400" dirty="0" smtClean="0">
                <a:latin typeface="Verdana" charset="0"/>
              </a:rPr>
              <a:t>Indicators of the same variable should be correlated in a multivariate analysis as well as in bivariate analyses. Those who chose the scientific responses on greatest teaching contribution and reading preferences are the most likely to choose the scientific response on the third item.</a:t>
            </a:r>
            <a:endParaRPr lang="en-US" sz="14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819400" y="1676400"/>
            <a:ext cx="4764087" cy="990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066800"/>
            <a:ext cx="4267200" cy="2362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553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Hypothetical Trivariate Relationship among Scientific Orientation Items</a:t>
            </a:r>
          </a:p>
          <a:p>
            <a:r>
              <a:rPr lang="en-US" sz="1600" dirty="0" smtClean="0">
                <a:latin typeface="Verdana" charset="0"/>
              </a:rPr>
              <a:t>This hypothetical relationship would suggest that not all three indicators would contribute effectively to a composite index.</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819400" y="1447800"/>
            <a:ext cx="4764087" cy="990600"/>
          </a:xfr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066800"/>
            <a:ext cx="4194908"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556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Index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1 of 3)</a:t>
            </a:r>
            <a:endParaRPr lang="en-US" sz="1200" dirty="0" smtClean="0"/>
          </a:p>
        </p:txBody>
      </p:sp>
      <p:sp>
        <p:nvSpPr>
          <p:cNvPr id="18435"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Index Scoring</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Determine the desirable range of the index scores.</a:t>
            </a:r>
          </a:p>
          <a:p>
            <a:pPr marL="1006475" lvl="2" indent="-45720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Conflicting desire for a range of measurement in the index and an adequate number of cases at each point in the index.</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Determine whether to give each item in the index equal or different weights.</a:t>
            </a:r>
          </a:p>
          <a:p>
            <a:pPr marL="1006475" lvl="2" indent="-45720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Standard: items should be weighted equally unless there are compelling reasons for differential weighting.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Index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1945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Handling Missing Data</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If there are few cases with missing data, you may decide to exclude them from the construction of the index and analyses.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Treat missing data as one of the available responses.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Analyze the missing data to interpret their meaning.</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Assign missing data the middle value, or the mean value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Assign values to the proportion of variables scored.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Index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3)</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Index Validation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Item Analysis – An assessment of whether each of the items included in a composite measure makes an independent contribution or merely duplicates the contribution of other items in the measure.</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External Validation – The process of testing the validity of a measure, such as an index or score, by examining its relationship to other, presumed indicators of the same variable.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Scale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endParaRPr lang="en-US" sz="1200" dirty="0" smtClean="0">
              <a:latin typeface="Arial" panose="020B0604020202020204" pitchFamily="34" charset="0"/>
              <a:cs typeface="Arial" panose="020B0604020202020204" pitchFamily="34" charset="0"/>
            </a:endParaRPr>
          </a:p>
        </p:txBody>
      </p:sp>
      <p:sp>
        <p:nvSpPr>
          <p:cNvPr id="21507"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Bogardus Social Distance Scale – A measurement technique for determining the willingness of people to participate in social relations – of varying degrees of closeness – with other kinds of people.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Thurstone Scales – A type of composite measure constructed in accord with the weights assigned by “judges” to various indicators of some variables.</a:t>
            </a:r>
          </a:p>
          <a:p>
            <a:pPr marL="320040" indent="-320040" fontAlgn="auto">
              <a:spcAft>
                <a:spcPts val="0"/>
              </a:spcAft>
              <a:buFont typeface="Wingdings"/>
              <a:buChar char=""/>
              <a:defRPr/>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Scale </a:t>
            </a:r>
            <a:r>
              <a:rPr lang="en-US" sz="3600" dirty="0">
                <a:latin typeface="Arial" panose="020B0604020202020204" pitchFamily="34" charset="0"/>
                <a:cs typeface="Arial" panose="020B0604020202020204" pitchFamily="34" charset="0"/>
              </a:rPr>
              <a:t>Construction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2253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Likert Scaling – A type of composite measure, designed to improve the levels of measurement in social research through the use of standardized response categories to determine the relative intensity of different items.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Semantic Differential – A questionnaire format in which the respondent is asked to rate something in terms of two, opposite adjectives.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Indexes versus Scales</a:t>
            </a:r>
          </a:p>
          <a:p>
            <a:r>
              <a:rPr lang="en-US" sz="2600" dirty="0" smtClean="0">
                <a:latin typeface="Arial" panose="020B0604020202020204" pitchFamily="34" charset="0"/>
                <a:cs typeface="Arial" panose="020B0604020202020204" pitchFamily="34" charset="0"/>
              </a:rPr>
              <a:t>Index Construction</a:t>
            </a:r>
          </a:p>
          <a:p>
            <a:r>
              <a:rPr lang="en-US" sz="2600" dirty="0" smtClean="0">
                <a:latin typeface="Arial" panose="020B0604020202020204" pitchFamily="34" charset="0"/>
                <a:cs typeface="Arial" panose="020B0604020202020204" pitchFamily="34" charset="0"/>
              </a:rPr>
              <a:t>Scale Construction</a:t>
            </a:r>
          </a:p>
          <a:p>
            <a:r>
              <a:rPr lang="en-US" sz="2600" dirty="0" smtClean="0">
                <a:latin typeface="Arial" panose="020B0604020202020204" pitchFamily="34" charset="0"/>
                <a:cs typeface="Arial" panose="020B0604020202020204" pitchFamily="34" charset="0"/>
              </a:rPr>
              <a:t>Typologies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Semantic Differential: Feelings about Musical Selections</a:t>
            </a:r>
          </a:p>
          <a:p>
            <a:r>
              <a:rPr lang="en-US" sz="1600" dirty="0" smtClean="0">
                <a:latin typeface="Verdana" charset="0"/>
              </a:rPr>
              <a:t>The sematic differential asks respondents to describe something or someone in terms of opposing adjectives.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52492" y="1676400"/>
            <a:ext cx="7583487" cy="1143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7315201"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94045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Scale Construction</a:t>
            </a:r>
            <a:endParaRPr lang="en-US" sz="3600" dirty="0" smtClean="0"/>
          </a:p>
        </p:txBody>
      </p:sp>
      <p:sp>
        <p:nvSpPr>
          <p:cNvPr id="3584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Guttman Scaling – A type of composite measure used to summarize several discrete observations and to represent some more-general variable.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Typologies</a:t>
            </a:r>
          </a:p>
        </p:txBody>
      </p:sp>
      <p:sp>
        <p:nvSpPr>
          <p:cNvPr id="3686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Typology – The classification of observations in terms of their attributes on two or more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Distinguish between indexes and scales as they are used in social research.</a:t>
            </a:r>
          </a:p>
          <a:p>
            <a:r>
              <a:rPr lang="en-US" sz="2600" dirty="0" smtClean="0">
                <a:latin typeface="Arial" panose="020B0604020202020204" pitchFamily="34" charset="0"/>
                <a:cs typeface="Arial" panose="020B0604020202020204" pitchFamily="34" charset="0"/>
              </a:rPr>
              <a:t>Learn the steps involved in constructing and validating an index.</a:t>
            </a:r>
          </a:p>
          <a:p>
            <a:r>
              <a:rPr lang="en-US" sz="2600" dirty="0" smtClean="0">
                <a:latin typeface="Arial" panose="020B0604020202020204" pitchFamily="34" charset="0"/>
                <a:cs typeface="Arial" panose="020B0604020202020204" pitchFamily="34" charset="0"/>
              </a:rPr>
              <a:t>Name and describe several of the scales commonly used in social research.</a:t>
            </a:r>
          </a:p>
          <a:p>
            <a:r>
              <a:rPr lang="en-US" sz="2600" dirty="0" smtClean="0">
                <a:latin typeface="Arial" panose="020B0604020202020204" pitchFamily="34" charset="0"/>
                <a:cs typeface="Arial" panose="020B0604020202020204" pitchFamily="34" charset="0"/>
              </a:rPr>
              <a:t>Differentiate typologies from scales and indexes, giving examples of typologies.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007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nSpc>
                <a:spcPct val="90000"/>
              </a:lnSpc>
              <a:buFont typeface="Times"/>
              <a:buNone/>
            </a:pPr>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smtClean="0"/>
              <a:t>Question 1</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1. In order to achieve broad coverage of various dimensions of a concept, researchers need to make: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single observations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field research observations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multiple observations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p:cNvSpPr>
            <a:spLocks noGrp="1"/>
          </p:cNvSpPr>
          <p:nvPr>
            <p:ph type="title"/>
          </p:nvPr>
        </p:nvSpPr>
        <p:spPr>
          <a:xfrm>
            <a:off x="612775" y="228600"/>
            <a:ext cx="8153400" cy="990600"/>
          </a:xfrm>
        </p:spPr>
        <p:txBody>
          <a:bodyPr/>
          <a:lstStyle/>
          <a:p>
            <a:r>
              <a:rPr lang="en-US" sz="3600" dirty="0" smtClean="0"/>
              <a:t>Answer 1</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In order to achieve broad coverage of various dimensions of a concept, researchers need to make multiple observations.</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
          <p:cNvSpPr>
            <a:spLocks noGrp="1"/>
          </p:cNvSpPr>
          <p:nvPr>
            <p:ph type="title"/>
          </p:nvPr>
        </p:nvSpPr>
        <p:spPr>
          <a:xfrm>
            <a:off x="612775" y="228600"/>
            <a:ext cx="8153400" cy="990600"/>
          </a:xfrm>
        </p:spPr>
        <p:txBody>
          <a:bodyPr/>
          <a:lstStyle/>
          <a:p>
            <a:r>
              <a:rPr lang="en-US" sz="3600" dirty="0" smtClean="0"/>
              <a:t>Question 2</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2. Which of the following are common characteristics shared by both indexes and scales?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both are ordinal measures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both rank-order units in terms of specific variables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both are composite measures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
          <p:cNvSpPr>
            <a:spLocks noGrp="1"/>
          </p:cNvSpPr>
          <p:nvPr>
            <p:ph type="title"/>
          </p:nvPr>
        </p:nvSpPr>
        <p:spPr>
          <a:xfrm>
            <a:off x="612775" y="228600"/>
            <a:ext cx="8153400" cy="990600"/>
          </a:xfrm>
        </p:spPr>
        <p:txBody>
          <a:bodyPr/>
          <a:lstStyle/>
          <a:p>
            <a:r>
              <a:rPr lang="en-US" sz="3600" dirty="0" smtClean="0"/>
              <a:t>Answer 2</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The following are common characteristics shared by both indexes and scales: both are ordinal measure, both rank-order units in terms of specific variables, and both are composite measures.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Which of the following represent steps in the construction of an index?</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selecting possible items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examining empirical relationships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scoring the index</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these choices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sz="3600" dirty="0" smtClean="0"/>
              <a:t>Indexes versus </a:t>
            </a:r>
            <a:r>
              <a:rPr lang="en-US" sz="3600" dirty="0" smtClean="0"/>
              <a:t>Scales </a:t>
            </a:r>
            <a:r>
              <a:rPr lang="en-US" sz="1200" dirty="0" smtClean="0"/>
              <a:t>(slide 1 of 3)</a:t>
            </a:r>
            <a:endParaRPr lang="en-US" sz="3600" dirty="0" smtClean="0"/>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Why do quantitative researchers use composite measures?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No clear, unambiguous single indicators</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Use ordinal measure</a:t>
            </a:r>
          </a:p>
          <a:p>
            <a:pPr marL="879475" lvl="1" indent="-514350">
              <a:buFont typeface="Verdana" pitchFamily="34" charset="0"/>
              <a:buAutoNum type="arabicPeriod"/>
            </a:pPr>
            <a:r>
              <a:rPr lang="en-US" dirty="0" smtClean="0">
                <a:latin typeface="Arial" panose="020B0604020202020204" pitchFamily="34" charset="0"/>
                <a:cs typeface="Arial" panose="020B0604020202020204" pitchFamily="34" charset="0"/>
              </a:rPr>
              <a:t>Efficient for data analysis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3"/>
          <p:cNvSpPr>
            <a:spLocks noGrp="1"/>
          </p:cNvSpPr>
          <p:nvPr>
            <p:ph type="title"/>
          </p:nvPr>
        </p:nvSpPr>
        <p:spPr>
          <a:xfrm>
            <a:off x="612775" y="228600"/>
            <a:ext cx="8153400" cy="990600"/>
          </a:xfrm>
        </p:spPr>
        <p:txBody>
          <a:bodyPr/>
          <a:lstStyle/>
          <a:p>
            <a:r>
              <a:rPr lang="en-US" sz="3600" dirty="0" smtClean="0"/>
              <a:t>Answer 3</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The following represent steps in the construction of an index: selecting possible items, examining empirical relationships and scoring the index.</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smtClean="0"/>
              <a:t>Question 4</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lnSpc>
                <a:spcPct val="90000"/>
              </a:lnSpc>
              <a:buFont typeface="Wingdings 3" pitchFamily="18" charset="2"/>
              <a:buNone/>
            </a:pPr>
            <a:r>
              <a:rPr lang="en-US" sz="2600" dirty="0" smtClean="0">
                <a:latin typeface="Arial" panose="020B0604020202020204" pitchFamily="34" charset="0"/>
                <a:cs typeface="Arial" panose="020B0604020202020204" pitchFamily="34" charset="0"/>
              </a:rPr>
              <a:t>4. An empirical relationship is established when respondents’ answers to one question help us: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observe a statistical correlation between the two variables.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determine their current level of tolerance.</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explain away the observed correlation.</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predict how they will answer other questions.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3"/>
          <p:cNvSpPr>
            <a:spLocks noGrp="1"/>
          </p:cNvSpPr>
          <p:nvPr>
            <p:ph type="title"/>
          </p:nvPr>
        </p:nvSpPr>
        <p:spPr>
          <a:xfrm>
            <a:off x="612775" y="228600"/>
            <a:ext cx="8153400" cy="990600"/>
          </a:xfrm>
        </p:spPr>
        <p:txBody>
          <a:bodyPr/>
          <a:lstStyle/>
          <a:p>
            <a:r>
              <a:rPr lang="en-US" sz="3600" dirty="0" smtClean="0"/>
              <a:t>Answer 4</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An empirical relationship is established when respondents’ answers to one question help us predict how they will answer other questions.</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smtClean="0"/>
              <a:t>Question 5</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5. Which of these represents a questionnaire format in which the respondent is asked to rate something in terms of two?</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cross-sectional studies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longitudinal studies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likert scales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semantic differential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p:cNvSpPr>
            <a:spLocks noGrp="1"/>
          </p:cNvSpPr>
          <p:nvPr>
            <p:ph type="title"/>
          </p:nvPr>
        </p:nvSpPr>
        <p:spPr>
          <a:xfrm>
            <a:off x="612775" y="228600"/>
            <a:ext cx="8153400" cy="990600"/>
          </a:xfrm>
        </p:spPr>
        <p:txBody>
          <a:bodyPr/>
          <a:lstStyle/>
          <a:p>
            <a:r>
              <a:rPr lang="en-US" sz="3600" dirty="0" smtClean="0"/>
              <a:t>Answer 5</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Semantic differential represents a questionnaire format in which the respondent is asked to rate something in terms of two.</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dirty="0" smtClean="0"/>
              <a:t>Question 6</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6. We construct a/n _____ simply by accumulating scores assigned to individual attributes.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study</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measurement</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scale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index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3"/>
          <p:cNvSpPr>
            <a:spLocks noGrp="1"/>
          </p:cNvSpPr>
          <p:nvPr>
            <p:ph type="title"/>
          </p:nvPr>
        </p:nvSpPr>
        <p:spPr>
          <a:xfrm>
            <a:off x="612775" y="228600"/>
            <a:ext cx="8153400" cy="990600"/>
          </a:xfrm>
        </p:spPr>
        <p:txBody>
          <a:bodyPr/>
          <a:lstStyle/>
          <a:p>
            <a:r>
              <a:rPr lang="en-US" sz="3600" dirty="0" smtClean="0"/>
              <a:t>Answer 6</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t>ANSWER: D.</a:t>
            </a:r>
          </a:p>
          <a:p>
            <a:pPr marL="0" indent="0" fontAlgn="auto">
              <a:spcAft>
                <a:spcPts val="0"/>
              </a:spcAft>
              <a:buFont typeface="Wingdings 3" pitchFamily="18" charset="2"/>
              <a:buNone/>
              <a:defRPr/>
            </a:pPr>
            <a:r>
              <a:rPr lang="en-US" sz="2600" dirty="0" smtClean="0"/>
              <a:t>We construct an index simply by accumulating scores assigned to individual attributes.</a:t>
            </a:r>
            <a:endParaRPr lang="en-US" sz="2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4000" dirty="0" smtClean="0"/>
              <a:t>Question 7</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7. _____ is the process of testing the validity of a measure by examining its relationship to other indicators of the same variable.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Theoretical analysis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Internal validation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External validation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Conceptualization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p:cNvSpPr>
            <a:spLocks noGrp="1"/>
          </p:cNvSpPr>
          <p:nvPr>
            <p:ph type="title"/>
          </p:nvPr>
        </p:nvSpPr>
        <p:spPr>
          <a:xfrm>
            <a:off x="612775" y="228600"/>
            <a:ext cx="8153400" cy="990600"/>
          </a:xfrm>
        </p:spPr>
        <p:txBody>
          <a:bodyPr/>
          <a:lstStyle/>
          <a:p>
            <a:r>
              <a:rPr lang="en-US" sz="3600" dirty="0" smtClean="0"/>
              <a:t>Answer 7</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3" pitchFamily="18" charset="2"/>
              <a:buNone/>
              <a:defRPr/>
            </a:pPr>
            <a:r>
              <a:rPr lang="en-US" sz="26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2600" dirty="0" smtClean="0">
                <a:latin typeface="Arial" panose="020B0604020202020204" pitchFamily="34" charset="0"/>
                <a:cs typeface="Arial" panose="020B0604020202020204" pitchFamily="34" charset="0"/>
              </a:rPr>
              <a:t>External validation is the process of testing the validity of a measure by examining its relationship to other indicators of the same variable.</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Indexes versus </a:t>
            </a:r>
            <a:r>
              <a:rPr lang="en-US" sz="3600" dirty="0" smtClean="0">
                <a:latin typeface="Arial" panose="020B0604020202020204" pitchFamily="34" charset="0"/>
                <a:cs typeface="Arial" panose="020B0604020202020204" pitchFamily="34" charset="0"/>
              </a:rPr>
              <a:t>Scales </a:t>
            </a:r>
            <a:r>
              <a:rPr lang="en-US" sz="1200" dirty="0"/>
              <a:t>(slide </a:t>
            </a:r>
            <a:r>
              <a:rPr lang="en-US" sz="1200" dirty="0" smtClean="0"/>
              <a:t>2 </a:t>
            </a:r>
            <a:r>
              <a:rPr lang="en-US" sz="1200" dirty="0"/>
              <a:t>of 3)</a:t>
            </a:r>
            <a:endParaRPr lang="en-US" sz="1200" dirty="0" smtClean="0">
              <a:latin typeface="Arial" panose="020B0604020202020204" pitchFamily="34" charset="0"/>
              <a:cs typeface="Arial" panose="020B0604020202020204" pitchFamily="34" charset="0"/>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Commonalities</a:t>
            </a:r>
          </a:p>
          <a:p>
            <a:pPr lvl="1"/>
            <a:r>
              <a:rPr lang="en-US" dirty="0" smtClean="0">
                <a:latin typeface="Arial" panose="020B0604020202020204" pitchFamily="34" charset="0"/>
                <a:cs typeface="Arial" panose="020B0604020202020204" pitchFamily="34" charset="0"/>
              </a:rPr>
              <a:t>Both scales and indexes are ordinal measures of variables.</a:t>
            </a:r>
          </a:p>
          <a:p>
            <a:pPr lvl="1"/>
            <a:r>
              <a:rPr lang="en-US" dirty="0" smtClean="0">
                <a:latin typeface="Arial" panose="020B0604020202020204" pitchFamily="34" charset="0"/>
                <a:cs typeface="Arial" panose="020B0604020202020204" pitchFamily="34" charset="0"/>
              </a:rPr>
              <a:t>Both scales and indexes are composite measures of variables – measurements based on more than one data item.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a:xfrm>
            <a:off x="612775" y="228600"/>
            <a:ext cx="8153400" cy="990600"/>
          </a:xfrm>
        </p:spPr>
        <p:txBody>
          <a:bodyPr/>
          <a:lstStyle/>
          <a:p>
            <a:r>
              <a:rPr lang="en-US" sz="3600" dirty="0" smtClean="0"/>
              <a:t>Indexes versus </a:t>
            </a:r>
            <a:r>
              <a:rPr lang="en-US" sz="3600" dirty="0"/>
              <a:t>Scales </a:t>
            </a:r>
            <a:r>
              <a:rPr lang="en-US" sz="1200" dirty="0"/>
              <a:t>(slide </a:t>
            </a:r>
            <a:r>
              <a:rPr lang="en-US" sz="1200" dirty="0" smtClean="0"/>
              <a:t>3 </a:t>
            </a:r>
            <a:r>
              <a:rPr lang="en-US" sz="1200" dirty="0"/>
              <a:t>of 3)</a:t>
            </a:r>
            <a:endParaRPr lang="en-US" sz="1200" dirty="0" smtClean="0"/>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Differences</a:t>
            </a:r>
          </a:p>
          <a:p>
            <a:pPr lvl="1"/>
            <a:r>
              <a:rPr lang="en-US" dirty="0" smtClean="0">
                <a:latin typeface="Arial" panose="020B0604020202020204" pitchFamily="34" charset="0"/>
                <a:cs typeface="Arial" panose="020B0604020202020204" pitchFamily="34" charset="0"/>
              </a:rPr>
              <a:t>Index – A type of composite measure that summarizes and rank-orders several specific observations and represents some more general dimensions.</a:t>
            </a:r>
          </a:p>
          <a:p>
            <a:pPr lvl="1"/>
            <a:r>
              <a:rPr lang="en-US" dirty="0" smtClean="0">
                <a:latin typeface="Arial" panose="020B0604020202020204" pitchFamily="34" charset="0"/>
                <a:cs typeface="Arial" panose="020B0604020202020204" pitchFamily="34" charset="0"/>
              </a:rPr>
              <a:t>Scale – A type of composite measure composed of several items that have a logical or empirical structure among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Indexes versus Scales</a:t>
            </a:r>
          </a:p>
          <a:p>
            <a:r>
              <a:rPr lang="en-US" sz="1600" dirty="0" smtClean="0">
                <a:latin typeface="Arial"/>
                <a:cs typeface="Arial"/>
              </a:rPr>
              <a:t>Both indexes and scales seek to measure variables such as </a:t>
            </a:r>
            <a:r>
              <a:rPr lang="en-US" sz="1600" i="1" dirty="0" smtClean="0">
                <a:latin typeface="Arial"/>
                <a:cs typeface="Arial"/>
              </a:rPr>
              <a:t>political activism</a:t>
            </a:r>
            <a:r>
              <a:rPr lang="en-US" sz="1600" dirty="0" smtClean="0">
                <a:latin typeface="Arial"/>
                <a:cs typeface="Arial"/>
              </a:rPr>
              <a:t>. Whereas indexes count the number of indication of the variable, scales take account of the differing intensities of those indicators.</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a:t>
            </a:r>
            <a:r>
              <a:rPr lang="en-US" sz="3600" dirty="0" smtClean="0">
                <a:latin typeface="Arial" charset="0"/>
                <a:cs typeface="Arial" charset="0"/>
              </a:rPr>
              <a:t>1 (top)</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981201"/>
            <a:ext cx="7583487" cy="762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7239000" cy="2271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6849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a:cs typeface="Arial"/>
              </a:rPr>
              <a:t>Indexes versus Scales</a:t>
            </a:r>
          </a:p>
          <a:p>
            <a:r>
              <a:rPr lang="en-US" sz="1600" dirty="0">
                <a:cs typeface="Arial"/>
              </a:rPr>
              <a:t>Both indexes and scales seek to measure variables such as </a:t>
            </a:r>
            <a:r>
              <a:rPr lang="en-US" sz="1600" i="1" dirty="0">
                <a:cs typeface="Arial"/>
              </a:rPr>
              <a:t>political activism</a:t>
            </a:r>
            <a:r>
              <a:rPr lang="en-US" sz="1600" dirty="0">
                <a:cs typeface="Arial"/>
              </a:rPr>
              <a:t>. Whereas indexes count the number of indication of the variable, scales take account of the differing intensities of those indicators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6-</a:t>
            </a:r>
            <a:r>
              <a:rPr lang="en-US" sz="3600" dirty="0" smtClean="0">
                <a:latin typeface="Arial" charset="0"/>
                <a:cs typeface="Arial" charset="0"/>
              </a:rPr>
              <a:t>1 (bottom)</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49988" y="1371600"/>
            <a:ext cx="7583487" cy="1981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71488"/>
            <a:ext cx="7315200"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9723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t>Indexes versus </a:t>
            </a:r>
            <a:r>
              <a:rPr lang="en-US" sz="3600" dirty="0" smtClean="0"/>
              <a:t>Scales </a:t>
            </a:r>
            <a:endParaRPr lang="en-US" sz="36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Scales are generally superior to indexes, because scales take into consideration the intensity with which different items reflects that variable being measured</a:t>
            </a:r>
            <a:r>
              <a:rPr lang="en-US" sz="2600" dirty="0" smtClean="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Misconceptions</a:t>
            </a:r>
          </a:p>
          <a:p>
            <a:pPr marL="879475" lvl="1" indent="-514350">
              <a:buFont typeface="Verdana" pitchFamily="34" charset="0"/>
              <a:buAutoNum type="arabicPeriod"/>
            </a:pPr>
            <a:r>
              <a:rPr lang="en-US" dirty="0">
                <a:latin typeface="Arial" panose="020B0604020202020204" pitchFamily="34" charset="0"/>
                <a:cs typeface="Arial" panose="020B0604020202020204" pitchFamily="34" charset="0"/>
              </a:rPr>
              <a:t>Whether the combination of several data items results in a scale almost always depends on the particular sample of observations under study.</a:t>
            </a:r>
          </a:p>
          <a:p>
            <a:pPr marL="879475" lvl="1" indent="-514350">
              <a:buFont typeface="Verdana" pitchFamily="34" charset="0"/>
              <a:buAutoNum type="arabicPeriod"/>
            </a:pPr>
            <a:r>
              <a:rPr lang="en-US" dirty="0">
                <a:latin typeface="Arial" panose="020B0604020202020204" pitchFamily="34" charset="0"/>
                <a:cs typeface="Arial" panose="020B0604020202020204" pitchFamily="34" charset="0"/>
              </a:rPr>
              <a:t>The use of specific scaling techniques does not ensure the creation of a scale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Index </a:t>
            </a:r>
            <a:r>
              <a:rPr lang="en-US" sz="3600" dirty="0" smtClean="0">
                <a:latin typeface="Arial" panose="020B0604020202020204" pitchFamily="34" charset="0"/>
                <a:cs typeface="Arial" panose="020B0604020202020204" pitchFamily="34" charset="0"/>
              </a:rPr>
              <a:t>Construction </a:t>
            </a:r>
            <a:r>
              <a:rPr lang="en-US" sz="1200" dirty="0" smtClean="0">
                <a:latin typeface="Arial" panose="020B0604020202020204" pitchFamily="34" charset="0"/>
                <a:cs typeface="Arial" panose="020B0604020202020204" pitchFamily="34" charset="0"/>
              </a:rPr>
              <a:t>(slide 1 of 3)</a:t>
            </a:r>
            <a:endParaRPr lang="en-US" sz="1200" dirty="0" smtClean="0">
              <a:latin typeface="Arial" panose="020B0604020202020204" pitchFamily="34" charset="0"/>
              <a:cs typeface="Arial" panose="020B0604020202020204" pitchFamily="34" charset="0"/>
            </a:endParaRPr>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Item Selection</a:t>
            </a:r>
          </a:p>
          <a:p>
            <a:r>
              <a:rPr lang="en-US" sz="2600" dirty="0" smtClean="0">
                <a:latin typeface="Arial" panose="020B0604020202020204" pitchFamily="34" charset="0"/>
                <a:cs typeface="Arial" panose="020B0604020202020204" pitchFamily="34" charset="0"/>
              </a:rPr>
              <a:t>Examination of Empirical Relationships</a:t>
            </a:r>
          </a:p>
          <a:p>
            <a:r>
              <a:rPr lang="en-US" sz="2600" dirty="0" smtClean="0">
                <a:latin typeface="Arial" panose="020B0604020202020204" pitchFamily="34" charset="0"/>
                <a:cs typeface="Arial" panose="020B0604020202020204" pitchFamily="34" charset="0"/>
              </a:rPr>
              <a:t>Index Scoring</a:t>
            </a:r>
          </a:p>
          <a:p>
            <a:r>
              <a:rPr lang="en-US" sz="2600" dirty="0" smtClean="0">
                <a:latin typeface="Arial" panose="020B0604020202020204" pitchFamily="34" charset="0"/>
                <a:cs typeface="Arial" panose="020B0604020202020204" pitchFamily="34" charset="0"/>
              </a:rPr>
              <a:t>Handling Missing Data</a:t>
            </a:r>
          </a:p>
          <a:p>
            <a:r>
              <a:rPr lang="en-US" sz="2600" dirty="0" smtClean="0">
                <a:latin typeface="Arial" panose="020B0604020202020204" pitchFamily="34" charset="0"/>
                <a:cs typeface="Arial" panose="020B0604020202020204" pitchFamily="34" charset="0"/>
              </a:rPr>
              <a:t>Index Validation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165</TotalTime>
  <Words>1471</Words>
  <Application>Microsoft Macintosh PowerPoint</Application>
  <PresentationFormat>On-screen Show (4:3)</PresentationFormat>
  <Paragraphs>161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CHAPTER 6  INDEXES, SCALES,  AND TYPOLOGIES</vt:lpstr>
      <vt:lpstr>Chapter Outline</vt:lpstr>
      <vt:lpstr>Indexes versus Scales (slide 1 of 3)</vt:lpstr>
      <vt:lpstr>Indexes versus Scales (slide 2 of 3)</vt:lpstr>
      <vt:lpstr>Indexes versus Scales (slide 3 of 3)</vt:lpstr>
      <vt:lpstr>Figure 6-1 (top)</vt:lpstr>
      <vt:lpstr>Figure 6-1 (bottom)</vt:lpstr>
      <vt:lpstr>Indexes versus Scales </vt:lpstr>
      <vt:lpstr>Index Construction (slide 1 of 3)</vt:lpstr>
      <vt:lpstr>Index Construction (slide 2 of 3)</vt:lpstr>
      <vt:lpstr>Index Construction (slide 3 of 3)</vt:lpstr>
      <vt:lpstr>Figure 6-2</vt:lpstr>
      <vt:lpstr>Figure 6-3</vt:lpstr>
      <vt:lpstr>Figure 6-4</vt:lpstr>
      <vt:lpstr>Index Construction (slide 1 of 3)</vt:lpstr>
      <vt:lpstr>Index Construction (slide 2 of 3)</vt:lpstr>
      <vt:lpstr>Index Construction (slide 3 of 3)</vt:lpstr>
      <vt:lpstr>Scale Construction (slide 1 of 2)</vt:lpstr>
      <vt:lpstr>Scale Construction (slide 2 of 2)</vt:lpstr>
      <vt:lpstr>Figure 6-5</vt:lpstr>
      <vt:lpstr>Scale Construction</vt:lpstr>
      <vt:lpstr>Typologies</vt:lpstr>
      <vt:lpstr>Chapter Summary</vt:lpstr>
      <vt:lpstr>Questions</vt:lpstr>
      <vt:lpstr>Question 1</vt:lpstr>
      <vt:lpstr>Answer 1</vt:lpstr>
      <vt:lpstr>Question 2</vt:lpstr>
      <vt:lpstr>Answer 2</vt:lpstr>
      <vt:lpstr>Question 3</vt:lpstr>
      <vt:lpstr>Answer 3</vt:lpstr>
      <vt:lpstr>Question 4</vt:lpstr>
      <vt:lpstr>Answer 4</vt:lpstr>
      <vt:lpstr>Question 5</vt:lpstr>
      <vt:lpstr>Answer 5</vt:lpstr>
      <vt:lpstr>Question 6</vt:lpstr>
      <vt:lpstr>Answer 6</vt:lpstr>
      <vt:lpstr>Question 7</vt:lpstr>
      <vt:lpstr>Answer 7</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Ingrid Benson</cp:lastModifiedBy>
  <cp:revision>29</cp:revision>
  <dcterms:created xsi:type="dcterms:W3CDTF">2009-06-16T17:02:08Z</dcterms:created>
  <dcterms:modified xsi:type="dcterms:W3CDTF">2015-10-05T20:31:43Z</dcterms:modified>
</cp:coreProperties>
</file>