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8" r:id="rId2"/>
    <p:sldId id="330" r:id="rId3"/>
    <p:sldId id="331" r:id="rId4"/>
    <p:sldId id="332" r:id="rId5"/>
    <p:sldId id="333" r:id="rId6"/>
    <p:sldId id="334" r:id="rId7"/>
    <p:sldId id="335" r:id="rId8"/>
    <p:sldId id="336" r:id="rId9"/>
    <p:sldId id="337" r:id="rId10"/>
    <p:sldId id="338" r:id="rId11"/>
    <p:sldId id="400" r:id="rId12"/>
    <p:sldId id="341" r:id="rId13"/>
    <p:sldId id="401" r:id="rId14"/>
    <p:sldId id="342" r:id="rId15"/>
    <p:sldId id="343" r:id="rId16"/>
    <p:sldId id="344" r:id="rId17"/>
    <p:sldId id="345" r:id="rId18"/>
    <p:sldId id="346" r:id="rId19"/>
    <p:sldId id="347" r:id="rId20"/>
    <p:sldId id="402" r:id="rId21"/>
    <p:sldId id="403" r:id="rId22"/>
    <p:sldId id="411" r:id="rId23"/>
    <p:sldId id="404" r:id="rId24"/>
    <p:sldId id="352" r:id="rId25"/>
    <p:sldId id="405" r:id="rId26"/>
    <p:sldId id="406" r:id="rId27"/>
    <p:sldId id="407" r:id="rId28"/>
    <p:sldId id="357" r:id="rId29"/>
    <p:sldId id="358" r:id="rId30"/>
    <p:sldId id="359" r:id="rId31"/>
    <p:sldId id="360" r:id="rId32"/>
    <p:sldId id="361" r:id="rId33"/>
    <p:sldId id="408" r:id="rId34"/>
    <p:sldId id="363" r:id="rId35"/>
    <p:sldId id="364" r:id="rId36"/>
    <p:sldId id="365" r:id="rId37"/>
    <p:sldId id="409" r:id="rId38"/>
    <p:sldId id="367" r:id="rId39"/>
    <p:sldId id="369" r:id="rId40"/>
    <p:sldId id="410" r:id="rId41"/>
    <p:sldId id="373" r:id="rId42"/>
    <p:sldId id="412" r:id="rId43"/>
    <p:sldId id="413" r:id="rId44"/>
    <p:sldId id="398" r:id="rId45"/>
    <p:sldId id="399" r:id="rId46"/>
    <p:sldId id="374" r:id="rId47"/>
    <p:sldId id="375" r:id="rId48"/>
    <p:sldId id="377" r:id="rId49"/>
    <p:sldId id="379" r:id="rId50"/>
    <p:sldId id="381" r:id="rId51"/>
    <p:sldId id="383" r:id="rId52"/>
    <p:sldId id="385" r:id="rId53"/>
    <p:sldId id="387"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94" autoAdjust="0"/>
    <p:restoredTop sz="71795" autoAdjust="0"/>
  </p:normalViewPr>
  <p:slideViewPr>
    <p:cSldViewPr>
      <p:cViewPr varScale="1">
        <p:scale>
          <a:sx n="73" d="100"/>
          <a:sy n="73" d="100"/>
        </p:scale>
        <p:origin x="-1328" y="-104"/>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43F6C80-8C6C-4847-B4F8-9B608BADBFC5}" type="datetimeFigureOut">
              <a:rPr lang="en-US"/>
              <a:pPr>
                <a:defRPr/>
              </a:pPr>
              <a:t>6/30/16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9725980C-01C6-4448-80ED-1D70539E0970}" type="slidenum">
              <a:rPr lang="en-US"/>
              <a:pPr>
                <a:defRPr/>
              </a:pPr>
              <a:t>‹#›</a:t>
            </a:fld>
            <a:endParaRPr lang="en-US" dirty="0"/>
          </a:p>
        </p:txBody>
      </p:sp>
    </p:spTree>
    <p:extLst>
      <p:ext uri="{BB962C8B-B14F-4D97-AF65-F5344CB8AC3E}">
        <p14:creationId xmlns:p14="http://schemas.microsoft.com/office/powerpoint/2010/main" val="34033141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Survey sampling is an</a:t>
            </a:r>
            <a:r>
              <a:rPr lang="en-US" baseline="0" dirty="0" smtClean="0"/>
              <a:t> important part of the research process. Especially when it comes to things like election polls, we want to get a reasonable prediction about who will win. However, in order to get accurate estimates, we need to go out and ask a bunch of people who they intend to vote for… we cant ask just one person and try to generalize their results to the population. However, we also don’t want to spend the time and energy trying to ask 115 million voters… so what do we do? We take a large, representative sample of the population of voters, and generalize that way.</a:t>
            </a:r>
          </a:p>
          <a:p>
            <a:endParaRPr lang="en-US" baseline="0" dirty="0" smtClean="0"/>
          </a:p>
          <a:p>
            <a:r>
              <a:rPr lang="en-US" baseline="0" dirty="0" smtClean="0"/>
              <a:t>How many do we need? Most times, it’s less than 2000 people to generalize.</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a:t>
            </a:fld>
            <a:endParaRPr lang="en-US" dirty="0"/>
          </a:p>
        </p:txBody>
      </p:sp>
    </p:spTree>
    <p:extLst>
      <p:ext uri="{BB962C8B-B14F-4D97-AF65-F5344CB8AC3E}">
        <p14:creationId xmlns:p14="http://schemas.microsoft.com/office/powerpoint/2010/main" val="140918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if you want to do a study using a sample of 100 students, if you just wait at one corner of campus and talk to the first 100 who pass you, you’re introducing bias into the sample. It’s inevitable when you have no probabilistic method to sampling.</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12</a:t>
            </a:fld>
            <a:endParaRPr lang="en-US" dirty="0"/>
          </a:p>
        </p:txBody>
      </p:sp>
    </p:spTree>
    <p:extLst>
      <p:ext uri="{BB962C8B-B14F-4D97-AF65-F5344CB8AC3E}">
        <p14:creationId xmlns:p14="http://schemas.microsoft.com/office/powerpoint/2010/main" val="1821137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population has 23% of white, married, pregnant women… then your sample should have “close to” 23% of white, married, pregnant, women.</a:t>
            </a:r>
          </a:p>
          <a:p>
            <a:endParaRPr lang="en-US" baseline="0" dirty="0" smtClean="0"/>
          </a:p>
          <a:p>
            <a:r>
              <a:rPr lang="en-US" baseline="0" dirty="0" smtClean="0"/>
              <a:t>But if race, marital status, fertility, or gender are not important for your study, you may not need to worry about getting a close enough sample to match the population proportions of this very specific group.</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14</a:t>
            </a:fld>
            <a:endParaRPr lang="en-US" dirty="0"/>
          </a:p>
        </p:txBody>
      </p:sp>
    </p:spTree>
    <p:extLst>
      <p:ext uri="{BB962C8B-B14F-4D97-AF65-F5344CB8AC3E}">
        <p14:creationId xmlns:p14="http://schemas.microsoft.com/office/powerpoint/2010/main" val="1741101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15</a:t>
            </a:fld>
            <a:endParaRPr lang="en-US" dirty="0"/>
          </a:p>
        </p:txBody>
      </p:sp>
    </p:spTree>
    <p:extLst>
      <p:ext uri="{BB962C8B-B14F-4D97-AF65-F5344CB8AC3E}">
        <p14:creationId xmlns:p14="http://schemas.microsoft.com/office/powerpoint/2010/main" val="75430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16</a:t>
            </a:fld>
            <a:endParaRPr lang="en-US" dirty="0"/>
          </a:p>
        </p:txBody>
      </p:sp>
    </p:spTree>
    <p:extLst>
      <p:ext uri="{BB962C8B-B14F-4D97-AF65-F5344CB8AC3E}">
        <p14:creationId xmlns:p14="http://schemas.microsoft.com/office/powerpoint/2010/main" val="2439504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Element</a:t>
            </a:r>
            <a:r>
              <a:rPr lang="en-US" baseline="0" dirty="0" smtClean="0"/>
              <a:t> is like he unit of analysis… but you can call it the unit of data collection (</a:t>
            </a:r>
            <a:r>
              <a:rPr lang="en-US" baseline="0" dirty="0" err="1" smtClean="0"/>
              <a:t>lol</a:t>
            </a:r>
            <a:r>
              <a:rPr lang="en-US" baseline="0" dirty="0" smtClean="0"/>
              <a:t>)… if you’re studying </a:t>
            </a:r>
            <a:r>
              <a:rPr lang="en-US" baseline="0" dirty="0" err="1" smtClean="0"/>
              <a:t>latino</a:t>
            </a:r>
            <a:r>
              <a:rPr lang="en-US" baseline="0" dirty="0" smtClean="0"/>
              <a:t>, and the unit of analysis is individual, the element is one </a:t>
            </a:r>
            <a:r>
              <a:rPr lang="en-US" baseline="0" dirty="0" err="1" smtClean="0"/>
              <a:t>latino</a:t>
            </a:r>
            <a:r>
              <a:rPr lang="en-US" baseline="0" dirty="0" smtClean="0"/>
              <a:t>. </a:t>
            </a:r>
          </a:p>
          <a:p>
            <a:endParaRPr lang="en-US" baseline="0" dirty="0" smtClean="0"/>
          </a:p>
          <a:p>
            <a:r>
              <a:rPr lang="en-US" baseline="0" dirty="0" smtClean="0"/>
              <a:t>Obviously the population is the aggregate… so black males in general.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17</a:t>
            </a:fld>
            <a:endParaRPr lang="en-US" dirty="0"/>
          </a:p>
        </p:txBody>
      </p:sp>
    </p:spTree>
    <p:extLst>
      <p:ext uri="{BB962C8B-B14F-4D97-AF65-F5344CB8AC3E}">
        <p14:creationId xmlns:p14="http://schemas.microsoft.com/office/powerpoint/2010/main" val="2001886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studying</a:t>
            </a:r>
            <a:r>
              <a:rPr lang="en-US" baseline="0" dirty="0" smtClean="0"/>
              <a:t> </a:t>
            </a:r>
            <a:r>
              <a:rPr lang="en-US" baseline="0" dirty="0" err="1" smtClean="0"/>
              <a:t>latino</a:t>
            </a:r>
            <a:r>
              <a:rPr lang="en-US" baseline="0" dirty="0" smtClean="0"/>
              <a:t> males in LA, every </a:t>
            </a:r>
            <a:r>
              <a:rPr lang="en-US" baseline="0" dirty="0" err="1" smtClean="0"/>
              <a:t>latino</a:t>
            </a:r>
            <a:r>
              <a:rPr lang="en-US" baseline="0" dirty="0" smtClean="0"/>
              <a:t> male in LA should have an equal chance of being selected for the study.</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18</a:t>
            </a:fld>
            <a:endParaRPr lang="en-US" dirty="0"/>
          </a:p>
        </p:txBody>
      </p:sp>
    </p:spTree>
    <p:extLst>
      <p:ext uri="{BB962C8B-B14F-4D97-AF65-F5344CB8AC3E}">
        <p14:creationId xmlns:p14="http://schemas.microsoft.com/office/powerpoint/2010/main" val="943149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a:t>
            </a:r>
            <a:r>
              <a:rPr lang="en-US" baseline="0" dirty="0" smtClean="0"/>
              <a:t> income of the US is a parameter… for the US population…</a:t>
            </a:r>
          </a:p>
          <a:p>
            <a:endParaRPr lang="en-US" baseline="0" dirty="0" smtClean="0"/>
          </a:p>
          <a:p>
            <a:r>
              <a:rPr lang="en-US" baseline="0" dirty="0" smtClean="0"/>
              <a:t>When researchers generalize from a sample, they are using sample observations (statistics) to estimate population parameters.</a:t>
            </a:r>
          </a:p>
          <a:p>
            <a:endParaRPr lang="en-US" baseline="0" dirty="0" smtClean="0"/>
          </a:p>
          <a:p>
            <a:r>
              <a:rPr lang="en-US" baseline="0" dirty="0" smtClean="0"/>
              <a:t>Probability theory allows them to reasonably estimate these parameters – so they can use 2000 observations of voters to estimate how the population of voters will vote, as well as specify margins of error in their estimates.</a:t>
            </a:r>
          </a:p>
          <a:p>
            <a:endParaRPr lang="en-US" baseline="0" dirty="0" smtClean="0"/>
          </a:p>
          <a:p>
            <a:r>
              <a:rPr lang="en-US" baseline="0" dirty="0" smtClean="0"/>
              <a:t>Probability theory gets margins of errors through sampling distributions. One sample from a population will give an estimate of the population parameter, and other samples can give the same or slightly different estimates… Probability theory tells us about the distribution/spread/differences between these estimates</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19</a:t>
            </a:fld>
            <a:endParaRPr lang="en-US" dirty="0"/>
          </a:p>
        </p:txBody>
      </p:sp>
    </p:spTree>
    <p:extLst>
      <p:ext uri="{BB962C8B-B14F-4D97-AF65-F5344CB8AC3E}">
        <p14:creationId xmlns:p14="http://schemas.microsoft.com/office/powerpoint/2010/main" val="1812420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Ten</a:t>
            </a:r>
            <a:r>
              <a:rPr lang="en-US" baseline="0" dirty="0" smtClean="0"/>
              <a:t> people population each with 0-9 dollars … so population parameter is mean income of 4.50. But in research, we don’t want to collect data from the entire population, we want just a sample. Lets start with 10 samples of 1 person each.</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20</a:t>
            </a:fld>
            <a:endParaRPr lang="en-US" dirty="0"/>
          </a:p>
        </p:txBody>
      </p:sp>
    </p:spTree>
    <p:extLst>
      <p:ext uri="{BB962C8B-B14F-4D97-AF65-F5344CB8AC3E}">
        <p14:creationId xmlns:p14="http://schemas.microsoft.com/office/powerpoint/2010/main" val="302692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dots</a:t>
            </a:r>
            <a:r>
              <a:rPr lang="en-US" baseline="0" dirty="0" smtClean="0"/>
              <a:t> represent each sample, the ten samples of 1 person each, with the sample’s mean income. The plot is a sampling distribution of all samples</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21</a:t>
            </a:fld>
            <a:endParaRPr lang="en-US" dirty="0"/>
          </a:p>
        </p:txBody>
      </p:sp>
    </p:spTree>
    <p:extLst>
      <p:ext uri="{BB962C8B-B14F-4D97-AF65-F5344CB8AC3E}">
        <p14:creationId xmlns:p14="http://schemas.microsoft.com/office/powerpoint/2010/main" val="1080251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if we take samples of 2 people each (from the population each having 0-9$) this is the sampling distribution. Mean is still 4.50, but there are 45 possible samples… (0,1; 0,2; 0,3; 0,4; … 9,6; 9,7; 9,8).</a:t>
            </a:r>
          </a:p>
          <a:p>
            <a:endParaRPr lang="en-US" baseline="0" dirty="0" smtClean="0"/>
          </a:p>
          <a:p>
            <a:r>
              <a:rPr lang="en-US" baseline="0" dirty="0" smtClean="0"/>
              <a:t>As we see, increasing the sample size improves the distribution of estimates of the mean. The larger the sample, the more accurate it is as an estimate of the population.</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22</a:t>
            </a:fld>
            <a:endParaRPr lang="en-US" dirty="0"/>
          </a:p>
        </p:txBody>
      </p:sp>
    </p:spTree>
    <p:extLst>
      <p:ext uri="{BB962C8B-B14F-4D97-AF65-F5344CB8AC3E}">
        <p14:creationId xmlns:p14="http://schemas.microsoft.com/office/powerpoint/2010/main" val="1111706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To generalize</a:t>
            </a:r>
            <a:r>
              <a:rPr lang="en-US" baseline="0" dirty="0" smtClean="0"/>
              <a:t> findings from a sample to a larger population, you need probability sampling and random selection – which both entail everyone having an equal probability of being selected for the sample, but randomly selecting people from the population to be in the sample.</a:t>
            </a:r>
            <a:br>
              <a:rPr lang="en-US" baseline="0" dirty="0" smtClean="0"/>
            </a:br>
            <a:r>
              <a:rPr lang="en-US" baseline="0" dirty="0" smtClean="0"/>
              <a:t/>
            </a:r>
            <a:br>
              <a:rPr lang="en-US" baseline="0" dirty="0" smtClean="0"/>
            </a:br>
            <a:r>
              <a:rPr lang="en-US" baseline="0" dirty="0" smtClean="0"/>
              <a:t>FDR (D/I), Up </a:t>
            </a:r>
            <a:r>
              <a:rPr lang="en-US" baseline="0" dirty="0" err="1" smtClean="0"/>
              <a:t>til</a:t>
            </a:r>
            <a:r>
              <a:rPr lang="en-US" baseline="0" dirty="0" smtClean="0"/>
              <a:t> that time, literary digest had correctly predicted the 1924, 1928, and 1932 election outcomes. Sampling frame (drawn from telephone subscribers and auto registrations) selected a disproportionately wealthy sample (who tended to vote Republican) while excluding poor people. FDR won in a landslide.</a:t>
            </a:r>
          </a:p>
          <a:p>
            <a:endParaRPr lang="en-US" baseline="0" dirty="0" smtClean="0"/>
          </a:p>
          <a:p>
            <a:r>
              <a:rPr lang="en-US" baseline="0" dirty="0" smtClean="0"/>
              <a:t>While Literary Digest failed, and subsequently went out of business, George Gallup, a young-independent pollster, correctly predicted that FDR would beat Landon in the 1936 election. He used quota sampling, which selects a sample to match population characteristics, such as the same proportion of women, blacks, poor, young, etc. Gallup’s 1936 poll was better because it had the right proportion of all income levels. His quota sampling worked well for the 1936, 1940, and 1944 elections but failed in 1948, selecting Dewey as the winner. The biggest problem was that Gallup’s quota sampling relied on population statistics taken from the decennial Census, which was from 1940– 8 years removed. In that time, the war efforts drastically changed the American landscape, as more people migrated to cities for work. People living in cities tend to vote more democratic (as a result of environment, or because Dems are more likely to move to cities), but </a:t>
            </a:r>
            <a:r>
              <a:rPr lang="en-US" baseline="0" dirty="0" err="1" smtClean="0"/>
              <a:t>Gallups</a:t>
            </a:r>
            <a:r>
              <a:rPr lang="en-US" baseline="0" dirty="0" smtClean="0"/>
              <a:t> 1948 poll underestimated the size of cities… and his sample had an overrepresentation of rural populations… biasing his results.</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a:t>
            </a:fld>
            <a:endParaRPr lang="en-US" dirty="0"/>
          </a:p>
        </p:txBody>
      </p:sp>
    </p:spTree>
    <p:extLst>
      <p:ext uri="{BB962C8B-B14F-4D97-AF65-F5344CB8AC3E}">
        <p14:creationId xmlns:p14="http://schemas.microsoft.com/office/powerpoint/2010/main" val="2955957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 = </a:t>
            </a:r>
            <a:r>
              <a:rPr lang="en-US" dirty="0" err="1" smtClean="0"/>
              <a:t>sqrt</a:t>
            </a:r>
            <a:r>
              <a:rPr lang="en-US" dirty="0" smtClean="0"/>
              <a:t>((P*Q)/n). If 60%</a:t>
            </a:r>
            <a:r>
              <a:rPr lang="en-US" baseline="0" dirty="0" smtClean="0"/>
              <a:t> </a:t>
            </a:r>
            <a:r>
              <a:rPr lang="en-US" dirty="0" smtClean="0"/>
              <a:t>approve, and you’re looking about</a:t>
            </a:r>
            <a:r>
              <a:rPr lang="en-US" baseline="0" dirty="0" smtClean="0"/>
              <a:t> percent approval.. P = .6 and Q = .4.</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24</a:t>
            </a:fld>
            <a:endParaRPr lang="en-US" dirty="0"/>
          </a:p>
        </p:txBody>
      </p:sp>
    </p:spTree>
    <p:extLst>
      <p:ext uri="{BB962C8B-B14F-4D97-AF65-F5344CB8AC3E}">
        <p14:creationId xmlns:p14="http://schemas.microsoft.com/office/powerpoint/2010/main" val="3323973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26</a:t>
            </a:fld>
            <a:endParaRPr lang="en-US" dirty="0"/>
          </a:p>
        </p:txBody>
      </p:sp>
    </p:spTree>
    <p:extLst>
      <p:ext uri="{BB962C8B-B14F-4D97-AF65-F5344CB8AC3E}">
        <p14:creationId xmlns:p14="http://schemas.microsoft.com/office/powerpoint/2010/main" val="3744656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collect more samples of 100 students, our estimate gets closer and closer to the true population value of 50%. This is because if we draw more and more samples, probability theory suggests that the samples will be normally distributed around the true population value. This curve structure is called the normal curve. </a:t>
            </a:r>
          </a:p>
          <a:p>
            <a:endParaRPr lang="en-US" baseline="0" dirty="0" smtClean="0"/>
          </a:p>
          <a:p>
            <a:r>
              <a:rPr lang="en-US" baseline="0" dirty="0" smtClean="0"/>
              <a:t>More important for statistical work, approximately 34% of all sample estimates fall one standard error increment above or below the population parameter (a total of 68%). 95% fall within two, and 99% fall within 3. </a:t>
            </a:r>
          </a:p>
          <a:p>
            <a:endParaRPr lang="en-US" baseline="0" dirty="0" smtClean="0"/>
          </a:p>
          <a:p>
            <a:r>
              <a:rPr lang="en-US" baseline="0" dirty="0" smtClean="0"/>
              <a:t>And because the standard error formula is a </a:t>
            </a:r>
            <a:r>
              <a:rPr lang="en-US" baseline="0" dirty="0" err="1" smtClean="0"/>
              <a:t>sqrt</a:t>
            </a:r>
            <a:r>
              <a:rPr lang="en-US" baseline="0" dirty="0" smtClean="0"/>
              <a:t>, a sample size of 4x (400 instead of 100) is required to diminish the standard error by half (from 5 to 2.5). </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27</a:t>
            </a:fld>
            <a:endParaRPr lang="en-US" dirty="0"/>
          </a:p>
        </p:txBody>
      </p:sp>
    </p:spTree>
    <p:extLst>
      <p:ext uri="{BB962C8B-B14F-4D97-AF65-F5344CB8AC3E}">
        <p14:creationId xmlns:p14="http://schemas.microsoft.com/office/powerpoint/2010/main" val="1917368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Confidence levels have to do</a:t>
            </a:r>
            <a:r>
              <a:rPr lang="en-US" baseline="0" dirty="0" smtClean="0"/>
              <a:t> with the number of standard errors you’re including in your result. </a:t>
            </a:r>
          </a:p>
          <a:p>
            <a:r>
              <a:rPr lang="en-US" baseline="0" dirty="0" smtClean="0"/>
              <a:t>Confidence interval has to do with the low end and high end of your confidence levels… </a:t>
            </a:r>
          </a:p>
          <a:p>
            <a:endParaRPr lang="en-US" baseline="0" dirty="0" smtClean="0"/>
          </a:p>
          <a:p>
            <a:r>
              <a:rPr lang="en-US" baseline="0" dirty="0" smtClean="0"/>
              <a:t>Say your S.E. is 5% points, and the estimated parameter is 50%. You can say with 68% confidence that the true population parameter lies between 45% and 55% approving. Or 95% confident that it lies between 40% and 60% approval, or 99% confident that it lies between 35% and 65% approval. But if we want better estimates (less error, less range), we must increase the sample size. </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28</a:t>
            </a:fld>
            <a:endParaRPr lang="en-US" dirty="0"/>
          </a:p>
        </p:txBody>
      </p:sp>
    </p:spTree>
    <p:extLst>
      <p:ext uri="{BB962C8B-B14F-4D97-AF65-F5344CB8AC3E}">
        <p14:creationId xmlns:p14="http://schemas.microsoft.com/office/powerpoint/2010/main" val="2571656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if the population is current students at university X, the sampling frame is a list of all students who currently go to university 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29</a:t>
            </a:fld>
            <a:endParaRPr lang="en-US" dirty="0"/>
          </a:p>
        </p:txBody>
      </p:sp>
    </p:spTree>
    <p:extLst>
      <p:ext uri="{BB962C8B-B14F-4D97-AF65-F5344CB8AC3E}">
        <p14:creationId xmlns:p14="http://schemas.microsoft.com/office/powerpoint/2010/main" val="2554550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you will need to structure the sample based on population characteristics.</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32</a:t>
            </a:fld>
            <a:endParaRPr lang="en-US" dirty="0"/>
          </a:p>
        </p:txBody>
      </p:sp>
    </p:spTree>
    <p:extLst>
      <p:ext uri="{BB962C8B-B14F-4D97-AF65-F5344CB8AC3E}">
        <p14:creationId xmlns:p14="http://schemas.microsoft.com/office/powerpoint/2010/main" val="811092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a:t>
            </a:r>
            <a:r>
              <a:rPr lang="en-US" baseline="0" dirty="0" smtClean="0"/>
              <a:t> select the first element at random to eliminate bias… and to be truly systematic and random, the list may need to be randomly rearranged.</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34</a:t>
            </a:fld>
            <a:endParaRPr lang="en-US" dirty="0"/>
          </a:p>
        </p:txBody>
      </p:sp>
    </p:spTree>
    <p:extLst>
      <p:ext uri="{BB962C8B-B14F-4D97-AF65-F5344CB8AC3E}">
        <p14:creationId xmlns:p14="http://schemas.microsoft.com/office/powerpoint/2010/main" val="4006155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need to remember</a:t>
            </a:r>
            <a:r>
              <a:rPr lang="en-US" baseline="0" dirty="0" smtClean="0"/>
              <a:t> this… but if you are collecting your own data, and you are doing a systematic sample, you should list how you selected people… the sampling interval, (“from the sampling frame, I randomly rearranged the list, then selected the 15</a:t>
            </a:r>
            <a:r>
              <a:rPr lang="en-US" baseline="30000" dirty="0" smtClean="0"/>
              <a:t>th</a:t>
            </a:r>
            <a:r>
              <a:rPr lang="en-US" baseline="0" dirty="0" smtClean="0"/>
              <a:t> observation in the list, then selected every 7</a:t>
            </a:r>
            <a:r>
              <a:rPr lang="en-US" baseline="30000" dirty="0" smtClean="0"/>
              <a:t>th</a:t>
            </a:r>
            <a:r>
              <a:rPr lang="en-US" baseline="0" dirty="0" smtClean="0"/>
              <a:t> observation thereafter). </a:t>
            </a:r>
          </a:p>
          <a:p>
            <a:endParaRPr lang="en-US" baseline="0" dirty="0" smtClean="0"/>
          </a:p>
          <a:p>
            <a:r>
              <a:rPr lang="en-US" baseline="0" dirty="0" smtClean="0"/>
              <a:t>And you should list the final number of elements in your analytical sample compared to the sampling frame (or pop size) == sampling ratio… </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35</a:t>
            </a:fld>
            <a:endParaRPr lang="en-US" dirty="0"/>
          </a:p>
        </p:txBody>
      </p:sp>
    </p:spTree>
    <p:extLst>
      <p:ext uri="{BB962C8B-B14F-4D97-AF65-F5344CB8AC3E}">
        <p14:creationId xmlns:p14="http://schemas.microsoft.com/office/powerpoint/2010/main" val="2525729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a stratified random</a:t>
            </a:r>
            <a:r>
              <a:rPr lang="en-US" baseline="0" dirty="0" smtClean="0"/>
              <a:t> sample of college students, you would first get the entire list, but then organize the list by subgroups… freshmen listed first, then </a:t>
            </a:r>
            <a:r>
              <a:rPr lang="en-US" baseline="0" dirty="0" err="1" smtClean="0"/>
              <a:t>soph</a:t>
            </a:r>
            <a:r>
              <a:rPr lang="en-US" baseline="0" dirty="0" smtClean="0"/>
              <a:t>… all the way up to seniors. By doing so, sampling error based on class size is reduced to zero. </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36</a:t>
            </a:fld>
            <a:endParaRPr lang="en-US" dirty="0"/>
          </a:p>
        </p:txBody>
      </p:sp>
    </p:spTree>
    <p:extLst>
      <p:ext uri="{BB962C8B-B14F-4D97-AF65-F5344CB8AC3E}">
        <p14:creationId xmlns:p14="http://schemas.microsoft.com/office/powerpoint/2010/main" val="1351208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any other sample,</a:t>
            </a:r>
            <a:r>
              <a:rPr lang="en-US" baseline="0" dirty="0" smtClean="0"/>
              <a:t> the stratified systematic sample is going to be more representative of the general population.</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37</a:t>
            </a:fld>
            <a:endParaRPr lang="en-US" dirty="0"/>
          </a:p>
        </p:txBody>
      </p:sp>
    </p:spTree>
    <p:extLst>
      <p:ext uri="{BB962C8B-B14F-4D97-AF65-F5344CB8AC3E}">
        <p14:creationId xmlns:p14="http://schemas.microsoft.com/office/powerpoint/2010/main" val="240001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a:t>
            </a:fld>
            <a:endParaRPr lang="en-US" dirty="0"/>
          </a:p>
        </p:txBody>
      </p:sp>
    </p:spTree>
    <p:extLst>
      <p:ext uri="{BB962C8B-B14F-4D97-AF65-F5344CB8AC3E}">
        <p14:creationId xmlns:p14="http://schemas.microsoft.com/office/powerpoint/2010/main" val="2624518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 of Hawaii</a:t>
            </a:r>
            <a:r>
              <a:rPr lang="en-US" baseline="0" dirty="0" smtClean="0"/>
              <a:t> wanted to study students… and were stratified by class (</a:t>
            </a:r>
            <a:r>
              <a:rPr lang="en-US" baseline="0" dirty="0" err="1" smtClean="0"/>
              <a:t>fr</a:t>
            </a:r>
            <a:r>
              <a:rPr lang="en-US" baseline="0" dirty="0" smtClean="0"/>
              <a:t>, so, </a:t>
            </a:r>
            <a:r>
              <a:rPr lang="en-US" baseline="0" dirty="0" err="1" smtClean="0"/>
              <a:t>jr</a:t>
            </a:r>
            <a:r>
              <a:rPr lang="en-US" baseline="0" dirty="0" smtClean="0"/>
              <a:t>, </a:t>
            </a:r>
            <a:r>
              <a:rPr lang="en-US" baseline="0" dirty="0" err="1" smtClean="0"/>
              <a:t>sr</a:t>
            </a:r>
            <a:r>
              <a:rPr lang="en-US" baseline="0" dirty="0" smtClean="0"/>
              <a:t>), and thereafter stratified by ID numbers (which were social security numbers, which begin differently for each state)… therefore the researchers implicitly also stratified by geographic region. </a:t>
            </a:r>
          </a:p>
          <a:p>
            <a:endParaRPr lang="en-US" baseline="0" dirty="0" smtClean="0"/>
          </a:p>
          <a:p>
            <a:r>
              <a:rPr lang="en-US" baseline="0" dirty="0" smtClean="0"/>
              <a:t>As such, ordered lists can be more useful than unordered ones. </a:t>
            </a:r>
          </a:p>
          <a:p>
            <a:endParaRPr lang="en-US" baseline="0" dirty="0" smtClean="0"/>
          </a:p>
          <a:p>
            <a:r>
              <a:rPr lang="en-US" baseline="0" dirty="0" smtClean="0"/>
              <a:t>Read the example on sampling university students on page 230 in the old book.</a:t>
            </a:r>
          </a:p>
          <a:p>
            <a:endParaRPr lang="en-US" dirty="0" smtClean="0"/>
          </a:p>
          <a:p>
            <a:r>
              <a:rPr lang="en-US" dirty="0" smtClean="0"/>
              <a:t>Also, note that after you begin your project it’s okay to modify your</a:t>
            </a:r>
            <a:r>
              <a:rPr lang="en-US" baseline="0" dirty="0" smtClean="0"/>
              <a:t> sampling plan based on the feasibility of the design (see </a:t>
            </a:r>
            <a:r>
              <a:rPr lang="en-US" baseline="0" dirty="0" err="1" smtClean="0"/>
              <a:t>pg</a:t>
            </a:r>
            <a:r>
              <a:rPr lang="en-US" baseline="0" dirty="0" smtClean="0"/>
              <a:t> 230-231 on probably the only reason to modify your design).</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38</a:t>
            </a:fld>
            <a:endParaRPr lang="en-US" dirty="0"/>
          </a:p>
        </p:txBody>
      </p:sp>
    </p:spTree>
    <p:extLst>
      <p:ext uri="{BB962C8B-B14F-4D97-AF65-F5344CB8AC3E}">
        <p14:creationId xmlns:p14="http://schemas.microsoft.com/office/powerpoint/2010/main" val="2499779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cluster sampling, it is impossible or impractical</a:t>
            </a:r>
            <a:r>
              <a:rPr lang="en-US" baseline="0" dirty="0" smtClean="0"/>
              <a:t> to compile an exhaustive list of the elements in a target population (such as the homeless or church members). In a cluster sample, the churches or the homeless shelters would be sampled in a random or stratified, systematic way. Then each of the sampled shelters or churches would be asked for lists of its members/patrons, and they would be sampled for study.</a:t>
            </a:r>
          </a:p>
          <a:p>
            <a:endParaRPr lang="en-US" baseline="0" dirty="0" smtClean="0"/>
          </a:p>
          <a:p>
            <a:r>
              <a:rPr lang="en-US" baseline="0" dirty="0" smtClean="0"/>
              <a:t>Its efficient but less accurate because it’s subject to more than one level of error. Simple random sampling is subject to a single standard error, but a two-stage cluster sample is subject to two errors. </a:t>
            </a:r>
          </a:p>
          <a:p>
            <a:endParaRPr lang="en-US" baseline="0" dirty="0" smtClean="0"/>
          </a:p>
          <a:p>
            <a:r>
              <a:rPr lang="en-US" baseline="0" dirty="0" smtClean="0"/>
              <a:t>If you’re </a:t>
            </a:r>
            <a:r>
              <a:rPr lang="en-US" baseline="0" dirty="0" err="1" smtClean="0"/>
              <a:t>gonna</a:t>
            </a:r>
            <a:r>
              <a:rPr lang="en-US" baseline="0" dirty="0" smtClean="0"/>
              <a:t> select clusters, you should select a large number of clusters, and clusters that are very much homogenous (alike).</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39</a:t>
            </a:fld>
            <a:endParaRPr lang="en-US" dirty="0"/>
          </a:p>
        </p:txBody>
      </p:sp>
    </p:spTree>
    <p:extLst>
      <p:ext uri="{BB962C8B-B14F-4D97-AF65-F5344CB8AC3E}">
        <p14:creationId xmlns:p14="http://schemas.microsoft.com/office/powerpoint/2010/main" val="453295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page 231 in old book for example</a:t>
            </a:r>
            <a:r>
              <a:rPr lang="en-US" baseline="0" dirty="0" smtClean="0"/>
              <a:t> of multistage cluster sampling… where you list all the blocks in a city, then sample the blocks, then list all the households on the sampled blocks, then sample the households, then list all the people living in the sampled households, then sample the people. </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40</a:t>
            </a:fld>
            <a:endParaRPr lang="en-US" dirty="0"/>
          </a:p>
        </p:txBody>
      </p:sp>
    </p:spTree>
    <p:extLst>
      <p:ext uri="{BB962C8B-B14F-4D97-AF65-F5344CB8AC3E}">
        <p14:creationId xmlns:p14="http://schemas.microsoft.com/office/powerpoint/2010/main" val="3778941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sample subpopulations disproportionately to ensure sufficient numbers (like only 10% of a county are city dwellers but you really want to study city-dwellers). As long as you analyze them separately, or down-weight the larger number of city-dwellers in your sample to match the actual proportions of the county, then you’re fine. </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41</a:t>
            </a:fld>
            <a:endParaRPr lang="en-US" dirty="0"/>
          </a:p>
        </p:txBody>
      </p:sp>
    </p:spTree>
    <p:extLst>
      <p:ext uri="{BB962C8B-B14F-4D97-AF65-F5344CB8AC3E}">
        <p14:creationId xmlns:p14="http://schemas.microsoft.com/office/powerpoint/2010/main" val="28242951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3" pitchFamily="18" charset="2"/>
              <a:buNone/>
            </a:pPr>
            <a:r>
              <a:rPr lang="en-US" sz="1200" b="1" dirty="0" smtClean="0">
                <a:latin typeface="Arial" panose="020B0604020202020204" pitchFamily="34" charset="0"/>
                <a:cs typeface="Arial" panose="020B0604020202020204" pitchFamily="34" charset="0"/>
              </a:rPr>
              <a:t>ANSWER: A.</a:t>
            </a:r>
          </a:p>
          <a:p>
            <a:pPr marL="0" indent="0" algn="just">
              <a:buFont typeface="Wingdings 3" pitchFamily="18" charset="2"/>
              <a:buNone/>
            </a:pPr>
            <a:r>
              <a:rPr lang="en-US" sz="1200" dirty="0" smtClean="0">
                <a:latin typeface="Arial" panose="020B0604020202020204" pitchFamily="34" charset="0"/>
                <a:cs typeface="Arial" panose="020B0604020202020204" pitchFamily="34" charset="0"/>
              </a:rPr>
              <a:t>One of the most visible uses of survey sampling lies in political polling.</a:t>
            </a:r>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47</a:t>
            </a:fld>
            <a:endParaRPr lang="en-US" dirty="0"/>
          </a:p>
        </p:txBody>
      </p:sp>
    </p:spTree>
    <p:extLst>
      <p:ext uri="{BB962C8B-B14F-4D97-AF65-F5344CB8AC3E}">
        <p14:creationId xmlns:p14="http://schemas.microsoft.com/office/powerpoint/2010/main" val="1388170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buFont typeface="Wingdings 3" pitchFamily="18" charset="2"/>
              <a:buNone/>
            </a:pPr>
            <a:r>
              <a:rPr lang="en-US" sz="1200" b="1" dirty="0" smtClean="0">
                <a:latin typeface="Arial" panose="020B0604020202020204" pitchFamily="34" charset="0"/>
                <a:cs typeface="Arial" panose="020B0604020202020204" pitchFamily="34" charset="0"/>
              </a:rPr>
              <a:t>ANSWER : B.</a:t>
            </a:r>
          </a:p>
          <a:p>
            <a:pPr marL="609600" indent="-609600">
              <a:lnSpc>
                <a:spcPct val="90000"/>
              </a:lnSpc>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Quota sampling occurs when the units are selected on</a:t>
            </a:r>
          </a:p>
          <a:p>
            <a:pPr marL="609600" indent="-609600">
              <a:lnSpc>
                <a:spcPct val="90000"/>
              </a:lnSpc>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the basis of pre-specified characteristics.</a:t>
            </a:r>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48</a:t>
            </a:fld>
            <a:endParaRPr lang="en-US" dirty="0"/>
          </a:p>
        </p:txBody>
      </p:sp>
    </p:spTree>
    <p:extLst>
      <p:ext uri="{BB962C8B-B14F-4D97-AF65-F5344CB8AC3E}">
        <p14:creationId xmlns:p14="http://schemas.microsoft.com/office/powerpoint/2010/main" val="1954498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None/>
            </a:pPr>
            <a:r>
              <a:rPr lang="en-US" sz="1200" b="1" dirty="0" smtClean="0">
                <a:latin typeface="Arial" panose="020B0604020202020204" pitchFamily="34" charset="0"/>
                <a:cs typeface="Arial" panose="020B0604020202020204" pitchFamily="34" charset="0"/>
              </a:rPr>
              <a:t>ANSWER : D.</a:t>
            </a:r>
          </a:p>
          <a:p>
            <a:pPr marL="609600" indent="-609600">
              <a:spcBef>
                <a:spcPts val="100"/>
              </a:spcBef>
              <a:buFont typeface="Wingdings" pitchFamily="2" charset="2"/>
              <a:buNone/>
            </a:pPr>
            <a:r>
              <a:rPr lang="en-US" sz="1200" dirty="0" smtClean="0">
                <a:latin typeface="Arial" panose="020B0604020202020204" pitchFamily="34" charset="0"/>
                <a:cs typeface="Arial" panose="020B0604020202020204" pitchFamily="34" charset="0"/>
              </a:rPr>
              <a:t>Representativeness describes a sample whose</a:t>
            </a:r>
          </a:p>
          <a:p>
            <a:pPr marL="609600" indent="-609600">
              <a:spcBef>
                <a:spcPts val="100"/>
              </a:spcBef>
              <a:buFont typeface="Wingdings" pitchFamily="2" charset="2"/>
              <a:buNone/>
            </a:pPr>
            <a:r>
              <a:rPr lang="en-US" sz="1200" dirty="0" smtClean="0">
                <a:latin typeface="Arial" panose="020B0604020202020204" pitchFamily="34" charset="0"/>
                <a:cs typeface="Arial" panose="020B0604020202020204" pitchFamily="34" charset="0"/>
              </a:rPr>
              <a:t>aggregate characteristics closely approximate the</a:t>
            </a:r>
          </a:p>
          <a:p>
            <a:pPr marL="609600" indent="-609600">
              <a:spcBef>
                <a:spcPts val="100"/>
              </a:spcBef>
              <a:buFont typeface="Wingdings" pitchFamily="2" charset="2"/>
              <a:buNone/>
            </a:pPr>
            <a:r>
              <a:rPr lang="en-US" sz="1200" dirty="0" smtClean="0">
                <a:latin typeface="Arial" panose="020B0604020202020204" pitchFamily="34" charset="0"/>
                <a:cs typeface="Arial" panose="020B0604020202020204" pitchFamily="34" charset="0"/>
              </a:rPr>
              <a:t>aggregate characteristics of the population.</a:t>
            </a:r>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49</a:t>
            </a:fld>
            <a:endParaRPr lang="en-US" dirty="0"/>
          </a:p>
        </p:txBody>
      </p:sp>
    </p:spTree>
    <p:extLst>
      <p:ext uri="{BB962C8B-B14F-4D97-AF65-F5344CB8AC3E}">
        <p14:creationId xmlns:p14="http://schemas.microsoft.com/office/powerpoint/2010/main" val="1305868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 C.</a:t>
            </a:r>
          </a:p>
          <a:p>
            <a:pPr marL="0" indent="0" algn="just"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A sampling frame is the list of elements from which a probability sample is selected.</a:t>
            </a:r>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50</a:t>
            </a:fld>
            <a:endParaRPr lang="en-US" dirty="0"/>
          </a:p>
        </p:txBody>
      </p:sp>
    </p:spTree>
    <p:extLst>
      <p:ext uri="{BB962C8B-B14F-4D97-AF65-F5344CB8AC3E}">
        <p14:creationId xmlns:p14="http://schemas.microsoft.com/office/powerpoint/2010/main" val="24594314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 C.</a:t>
            </a:r>
          </a:p>
          <a:p>
            <a:pPr marL="0" indent="0" algn="just"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Probability sampling is the general term for samples selected in accord with probability theory.</a:t>
            </a:r>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51</a:t>
            </a:fld>
            <a:endParaRPr lang="en-US" dirty="0"/>
          </a:p>
        </p:txBody>
      </p:sp>
    </p:spTree>
    <p:extLst>
      <p:ext uri="{BB962C8B-B14F-4D97-AF65-F5344CB8AC3E}">
        <p14:creationId xmlns:p14="http://schemas.microsoft.com/office/powerpoint/2010/main" val="506764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 E.</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study population is that aggregation of elements from which a sample if actually selected.</a:t>
            </a:r>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52</a:t>
            </a:fld>
            <a:endParaRPr lang="en-US" dirty="0"/>
          </a:p>
        </p:txBody>
      </p:sp>
    </p:spTree>
    <p:extLst>
      <p:ext uri="{BB962C8B-B14F-4D97-AF65-F5344CB8AC3E}">
        <p14:creationId xmlns:p14="http://schemas.microsoft.com/office/powerpoint/2010/main" val="199323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Availability is extremely risky.</a:t>
            </a:r>
            <a:r>
              <a:rPr lang="en-US" baseline="0" dirty="0" smtClean="0"/>
              <a:t> Does not allow for control over the representativeness of the sample. Only useful if the researcher wants to generalize only to their sample (which is in effect the population) of people, who passed a street corner, in LA, at 3pm, on a Wednesday, in May. Do not generalize beyond the sample.</a:t>
            </a:r>
          </a:p>
          <a:p>
            <a:endParaRPr lang="en-US" baseline="0" dirty="0" smtClean="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5</a:t>
            </a:fld>
            <a:endParaRPr lang="en-US" dirty="0"/>
          </a:p>
        </p:txBody>
      </p:sp>
    </p:spTree>
    <p:extLst>
      <p:ext uri="{BB962C8B-B14F-4D97-AF65-F5344CB8AC3E}">
        <p14:creationId xmlns:p14="http://schemas.microsoft.com/office/powerpoint/2010/main" val="258175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Cluster sampling may be used when it is impossible to compile an exhaustive list of the elements composing the target population.</a:t>
            </a:r>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53</a:t>
            </a:fld>
            <a:endParaRPr lang="en-US" dirty="0"/>
          </a:p>
        </p:txBody>
      </p:sp>
    </p:spTree>
    <p:extLst>
      <p:ext uri="{BB962C8B-B14F-4D97-AF65-F5344CB8AC3E}">
        <p14:creationId xmlns:p14="http://schemas.microsoft.com/office/powerpoint/2010/main" val="346596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Purposive – selecting SPECIFIC cases for the purpose of the study – you want to study student movement leadership but can’t sample all leaders so you select enough leaders to reach a general conclusion about student movement leadership. This type should also not be generalized and should count as exploratory research.</a:t>
            </a:r>
          </a:p>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6</a:t>
            </a:fld>
            <a:endParaRPr lang="en-US" dirty="0"/>
          </a:p>
        </p:txBody>
      </p:sp>
    </p:spTree>
    <p:extLst>
      <p:ext uri="{BB962C8B-B14F-4D97-AF65-F5344CB8AC3E}">
        <p14:creationId xmlns:p14="http://schemas.microsoft.com/office/powerpoint/2010/main" val="23702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Snowball sampling – person interviewed is asked to refer or suggest another potential respondent who shares the attributes important to the study. In a study of homelessness, it’s difficult to reach an entire or even subset of the population. As such, you interview one homeless person and ask him/her to suggest another, then the following suggests another… and so on, like a snowball that accumulates snow, you accumulate respondents.</a:t>
            </a:r>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7</a:t>
            </a:fld>
            <a:endParaRPr lang="en-US" dirty="0"/>
          </a:p>
        </p:txBody>
      </p:sp>
    </p:spTree>
    <p:extLst>
      <p:ext uri="{BB962C8B-B14F-4D97-AF65-F5344CB8AC3E}">
        <p14:creationId xmlns:p14="http://schemas.microsoft.com/office/powerpoint/2010/main" val="133145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Quota sampling – starts with characteristics of target population (proportions of various social groups), [and you decide on a sample size, and collect exact proportions of your sample to match the proportions found in the target population… or,] you collect data for an undetermined (but large) number of people, taking down their characteristics and matching them to a particular category of characteristics. Whatever characteristics they match, you weight their responses accordingly (so if blacks men are 2% of the population and you have 2 black men in your sample, you give their responses a weight of 2% for the total sample). Must have accurate population information for the data to make sense.</a:t>
            </a:r>
            <a:endParaRPr lang="en-US" dirty="0" smtClean="0"/>
          </a:p>
          <a:p>
            <a:endParaRPr lang="en-US" dirty="0" smtClean="0"/>
          </a:p>
          <a:p>
            <a:r>
              <a:rPr lang="en-US" dirty="0" smtClean="0"/>
              <a:t>Say you want to interview various members of a student group but</a:t>
            </a:r>
            <a:r>
              <a:rPr lang="en-US" baseline="0" dirty="0" smtClean="0"/>
              <a:t> ensure that you have representation by all types of members… quota sampling is best. However, you should not use quota sampling if you want to do statistical analysis, since your sample is not randomly drawn as expected by probability… you’re still biased in the way you approach respondents (you’re looking for specific types of people to fit into categories and then weighting if you get more or less of a particular category). All nonprobability methods should be used for qualitative work, not quantitative.</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8</a:t>
            </a:fld>
            <a:endParaRPr lang="en-US" dirty="0"/>
          </a:p>
        </p:txBody>
      </p:sp>
    </p:spTree>
    <p:extLst>
      <p:ext uri="{BB962C8B-B14F-4D97-AF65-F5344CB8AC3E}">
        <p14:creationId xmlns:p14="http://schemas.microsoft.com/office/powerpoint/2010/main" val="2236766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respondents are people</a:t>
            </a:r>
            <a:r>
              <a:rPr lang="en-US" baseline="0" dirty="0" smtClean="0"/>
              <a:t> who are interviewed/surveyed and asked questions about themselves, informants are people in a group we’re interested in knowing about, and can talk directly about the group/people and provide information about it for us... Without us having to actually talk to people in the group about themselves.</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9</a:t>
            </a:fld>
            <a:endParaRPr lang="en-US" dirty="0"/>
          </a:p>
        </p:txBody>
      </p:sp>
    </p:spTree>
    <p:extLst>
      <p:ext uri="{BB962C8B-B14F-4D97-AF65-F5344CB8AC3E}">
        <p14:creationId xmlns:p14="http://schemas.microsoft.com/office/powerpoint/2010/main" val="1914460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researchers want statistical descriptions (not qualitative ones) and want a sample that is guaranteed to be representative of the larger population, they turn to probability sampling. </a:t>
            </a:r>
          </a:p>
          <a:p>
            <a:endParaRPr lang="en-US" baseline="0" dirty="0" smtClean="0"/>
          </a:p>
          <a:p>
            <a:r>
              <a:rPr lang="en-US" baseline="0" dirty="0" smtClean="0"/>
              <a:t>Probability sampling includes a “random selection” mechanism.</a:t>
            </a:r>
          </a:p>
          <a:p>
            <a:endParaRPr lang="en-US" baseline="0" dirty="0" smtClean="0"/>
          </a:p>
          <a:p>
            <a:r>
              <a:rPr lang="en-US" baseline="0" dirty="0" smtClean="0"/>
              <a:t>The sample must contain the same variations that exist in the </a:t>
            </a:r>
            <a:r>
              <a:rPr lang="en-US" baseline="0" dirty="0" err="1" smtClean="0"/>
              <a:t>popuation</a:t>
            </a: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10</a:t>
            </a:fld>
            <a:endParaRPr lang="en-US" dirty="0"/>
          </a:p>
        </p:txBody>
      </p:sp>
    </p:spTree>
    <p:extLst>
      <p:ext uri="{BB962C8B-B14F-4D97-AF65-F5344CB8AC3E}">
        <p14:creationId xmlns:p14="http://schemas.microsoft.com/office/powerpoint/2010/main" val="482278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4057288F-82D0-42AE-98F6-1D788B8B58AE}" type="datetimeFigureOut">
              <a:rPr lang="en-US"/>
              <a:pPr>
                <a:defRPr/>
              </a:pPr>
              <a:t>6/30/16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3BAED560-DBAB-4E2A-9CF4-361C9D8DC28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967A452-7B39-4FFC-9C7B-B95FE95C2F68}" type="datetimeFigureOut">
              <a:rPr lang="en-US"/>
              <a:pPr>
                <a:defRPr/>
              </a:pPr>
              <a:t>6/30/16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C0439A90-CCD8-4D16-B987-6BA8A7093AC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F5425F8D-4A7B-4FA4-A8D5-7AED5384F978}" type="datetimeFigureOut">
              <a:rPr lang="en-US"/>
              <a:pPr>
                <a:defRPr/>
              </a:pPr>
              <a:t>6/30/16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A85E5725-670D-4F8C-9804-BF704C8539B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748A876-390F-4969-A838-4297B8453887}" type="datetimeFigureOut">
              <a:rPr lang="en-US"/>
              <a:pPr>
                <a:defRPr/>
              </a:pPr>
              <a:t>6/30/16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E697F4B9-B909-4878-9159-A5FDF5D9D9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F9DA0D5-2942-4D15-A559-76FFBB1D768C}" type="datetimeFigureOut">
              <a:rPr lang="en-US"/>
              <a:pPr>
                <a:defRPr/>
              </a:pPr>
              <a:t>6/30/16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744F5BF4-BFF5-43A5-9E2B-1B309428B539}"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061A7E19-1D05-44C3-A7D0-F48B0B911176}" type="datetimeFigureOut">
              <a:rPr lang="en-US"/>
              <a:pPr>
                <a:defRPr/>
              </a:pPr>
              <a:t>6/30/16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57BF1090-F91B-4390-A9BB-7BD7382D440E}"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1FC289E6-43CA-4C19-9B7A-0A474EE80A1E}" type="datetimeFigureOut">
              <a:rPr lang="en-US"/>
              <a:pPr>
                <a:defRPr/>
              </a:pPr>
              <a:t>6/30/16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315BB2D0-5402-406D-AE1E-F2FA740FF188}"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A96D62FE-89FC-4762-AB40-EBE766CDDEDC}" type="datetimeFigureOut">
              <a:rPr lang="en-US"/>
              <a:pPr>
                <a:defRPr/>
              </a:pPr>
              <a:t>6/30/16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AC4E6500-5F06-42C8-8DE4-39C2307595A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FB314E0-9DA5-4039-826D-24CD6A69208D}" type="datetimeFigureOut">
              <a:rPr lang="en-US"/>
              <a:pPr>
                <a:defRPr/>
              </a:pPr>
              <a:t>6/30/16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5005625D-ABC8-4EAC-A9B1-A823AB29750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70478F8-19C8-4B38-B9C4-14AB71789A26}" type="datetimeFigureOut">
              <a:rPr lang="en-US"/>
              <a:pPr>
                <a:defRPr/>
              </a:pPr>
              <a:t>6/30/16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886AD7CA-5CF6-44B1-BBBD-9A589BE131E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34626893-7159-4FA4-85BB-E53F3A606F9E}" type="datetimeFigureOut">
              <a:rPr lang="en-US"/>
              <a:pPr>
                <a:defRPr/>
              </a:pPr>
              <a:t>6/30/16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4015C538-9D2A-4CD3-8295-6B03CCAC43B7}"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8EE30205-7645-409F-82A8-E7219DBB67F4}" type="datetimeFigureOut">
              <a:rPr lang="en-US"/>
              <a:pPr>
                <a:defRPr/>
              </a:pPr>
              <a:t>6/30/16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0598724A-EAA5-48B3-B3A6-D9F341B4A2DD}"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1.png"/><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Microsoft_Equation1.bin"/><Relationship Id="rId5" Type="http://schemas.openxmlformats.org/officeDocument/2006/relationships/image" Target="../media/image14.emf"/><Relationship Id="rId6" Type="http://schemas.openxmlformats.org/officeDocument/2006/relationships/oleObject" Target="../embeddings/Microsoft_Equation2.bin"/><Relationship Id="rId7"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7.png"/><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7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the logic of sampling</a:t>
            </a:r>
            <a:endParaRPr lang="en-US" sz="3600" dirty="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noAutofit/>
          </a:bodyPr>
          <a:lstStyle/>
          <a:p>
            <a:pPr marL="320040" indent="-320040" fontAlgn="auto">
              <a:spcAft>
                <a:spcPts val="0"/>
              </a:spcAft>
              <a:defRPr/>
            </a:pPr>
            <a:r>
              <a:rPr lang="en-US" sz="3600" dirty="0">
                <a:latin typeface="Arial" panose="020B0604020202020204" pitchFamily="34" charset="0"/>
                <a:cs typeface="Arial" panose="020B0604020202020204" pitchFamily="34" charset="0"/>
              </a:rPr>
              <a:t>The Logic and Techniques of Probability Sampling</a:t>
            </a:r>
          </a:p>
        </p:txBody>
      </p:sp>
      <p:sp>
        <p:nvSpPr>
          <p:cNvPr id="21507"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Probability Sampling – The general term for samples selected in accord with probability theory.</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Often used for large-scale surveys.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If all members of a population were identical in all respects there would be no need for careful sampling procedures. However, this is rarely the same.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A sample of individuals from a population must contain the same variations that exist in the population.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 Population of 100 Folks</a:t>
            </a:r>
          </a:p>
          <a:p>
            <a:r>
              <a:rPr lang="en-US" sz="1600" dirty="0" smtClean="0">
                <a:latin typeface="Arial" charset="0"/>
                <a:cs typeface="Arial" charset="0"/>
              </a:rPr>
              <a:t>Typically, sampling aims at reflecting the characteristics and dynamics of large populations. For the purpose of some simple illustrations, let’s assume our total population has only 100 members.</a:t>
            </a:r>
            <a:endParaRPr lang="en-US" sz="1600" dirty="0">
              <a:latin typeface="Arial" charset="0"/>
              <a:cs typeface="Arial"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209800" y="1066800"/>
            <a:ext cx="5983287" cy="2511425"/>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737" y="762000"/>
            <a:ext cx="3835063" cy="3208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5714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a:t>
            </a:r>
            <a:endParaRPr lang="en-US" sz="3600" dirty="0" smtClean="0"/>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Conscious and Unconscious Sampling Bias</a:t>
            </a:r>
          </a:p>
          <a:p>
            <a:pPr lvl="1"/>
            <a:r>
              <a:rPr lang="en-US" dirty="0" smtClean="0">
                <a:latin typeface="Arial" panose="020B0604020202020204" pitchFamily="34" charset="0"/>
                <a:cs typeface="Arial" panose="020B0604020202020204" pitchFamily="34" charset="0"/>
              </a:rPr>
              <a:t>Bias – Those selected are not typical nor representative of the larger population.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A Sample of Convenience: Easy, but Not Representative</a:t>
            </a:r>
          </a:p>
          <a:p>
            <a:r>
              <a:rPr lang="en-US" sz="1600" dirty="0" smtClean="0">
                <a:latin typeface="Arial"/>
                <a:cs typeface="Arial"/>
              </a:rPr>
              <a:t>Selecting and observing those people who are most readily at hand is the simplest method, perhaps, but it’s unlikely to provide a sample that accurately reflects the total population.</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524000"/>
            <a:ext cx="7583487" cy="16764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580" y="204788"/>
            <a:ext cx="7469220" cy="413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6419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1 of 6)</a:t>
            </a:r>
            <a:endParaRPr lang="en-US" sz="1200" dirty="0" smtClean="0"/>
          </a:p>
        </p:txBody>
      </p:sp>
      <p:sp>
        <p:nvSpPr>
          <p:cNvPr id="15155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Representativeness and Probability of Selection</a:t>
            </a:r>
          </a:p>
          <a:p>
            <a:pPr lvl="1"/>
            <a:r>
              <a:rPr lang="en-US" dirty="0" smtClean="0">
                <a:latin typeface="Arial" panose="020B0604020202020204" pitchFamily="34" charset="0"/>
                <a:cs typeface="Arial" panose="020B0604020202020204" pitchFamily="34" charset="0"/>
              </a:rPr>
              <a:t>Representativeness – The quality of a sample of having the same distribution of characteristics as the population from which it was selected.</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Samples need not be representative in all respects, only those relevant to the research.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6)</a:t>
            </a:r>
            <a:endParaRPr lang="en-US" sz="1200" dirty="0" smtClean="0"/>
          </a:p>
        </p:txBody>
      </p:sp>
      <p:sp>
        <p:nvSpPr>
          <p:cNvPr id="152578"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A sample will be representative of the population from which it is selected if all members of the population have an equal chance of being selected in the sample.</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EPSEM (Equal Probability of Selection Method)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6)</a:t>
            </a:r>
            <a:endParaRPr lang="en-US" sz="1200" dirty="0" smtClean="0"/>
          </a:p>
        </p:txBody>
      </p:sp>
      <p:sp>
        <p:nvSpPr>
          <p:cNvPr id="153602"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Advantages of Probability Sampling</a:t>
            </a:r>
          </a:p>
          <a:p>
            <a:pPr marL="1050925" lvl="2" indent="-457200">
              <a:buFont typeface="Arial" charset="0"/>
              <a:buAutoNum type="arabicPeriod"/>
            </a:pPr>
            <a:r>
              <a:rPr lang="en-US" sz="2600" dirty="0" smtClean="0">
                <a:latin typeface="Arial" panose="020B0604020202020204" pitchFamily="34" charset="0"/>
                <a:cs typeface="Arial" panose="020B0604020202020204" pitchFamily="34" charset="0"/>
              </a:rPr>
              <a:t>Probability samples are typically more representative than other types of samples because biases are avoided.</a:t>
            </a:r>
          </a:p>
          <a:p>
            <a:pPr marL="1050925" lvl="2" indent="-457200">
              <a:buFont typeface="Arial" charset="0"/>
              <a:buAutoNum type="arabicPeriod"/>
            </a:pPr>
            <a:r>
              <a:rPr lang="en-US" sz="2600" dirty="0" smtClean="0">
                <a:latin typeface="Arial" panose="020B0604020202020204" pitchFamily="34" charset="0"/>
                <a:cs typeface="Arial" panose="020B0604020202020204" pitchFamily="34" charset="0"/>
              </a:rPr>
              <a:t>Probability theory permits researchers to estimate the accuracy or representativeness of the sample.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6)</a:t>
            </a:r>
            <a:endParaRPr lang="en-US" sz="1200" dirty="0" smtClean="0"/>
          </a:p>
        </p:txBody>
      </p:sp>
      <p:sp>
        <p:nvSpPr>
          <p:cNvPr id="26627" name="Content Placeholder 2"/>
          <p:cNvSpPr>
            <a:spLocks noGrp="1"/>
          </p:cNvSpPr>
          <p:nvPr>
            <p:ph sz="quarter" idx="1"/>
          </p:nvPr>
        </p:nvSpPr>
        <p:spPr>
          <a:xfrm>
            <a:off x="612775" y="1600200"/>
            <a:ext cx="8153400" cy="4495800"/>
          </a:xfrm>
        </p:spPr>
        <p:txBody>
          <a:bodyPr>
            <a:norm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Element – That unit of which a population is composed and which is selected in a sample.</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Population – The theoretically specified aggregation of the elements in a study.</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6)</a:t>
            </a:r>
            <a:endParaRPr lang="en-US" sz="1200" dirty="0" smtClean="0"/>
          </a:p>
        </p:txBody>
      </p:sp>
      <p:sp>
        <p:nvSpPr>
          <p:cNvPr id="15565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Random Selection – Each element has an equal change of selection independent of any other event in the selection process.</a:t>
            </a:r>
          </a:p>
          <a:p>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of 6)</a:t>
            </a:r>
            <a:endParaRPr lang="en-US" sz="1200" dirty="0" smtClean="0"/>
          </a:p>
        </p:txBody>
      </p:sp>
      <p:sp>
        <p:nvSpPr>
          <p:cNvPr id="15667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Probability Theory, Sampling Distributions, and Estimates of Sampling </a:t>
            </a:r>
            <a:r>
              <a:rPr lang="en-US" sz="2600" dirty="0" smtClean="0">
                <a:latin typeface="Arial" panose="020B0604020202020204" pitchFamily="34" charset="0"/>
                <a:cs typeface="Arial" panose="020B0604020202020204" pitchFamily="34" charset="0"/>
              </a:rPr>
              <a:t>Error</a:t>
            </a:r>
          </a:p>
          <a:p>
            <a:endParaRPr lang="en-US" sz="26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Parameters and Statistics</a:t>
            </a:r>
          </a:p>
          <a:p>
            <a:pPr lvl="1"/>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Parameter – </a:t>
            </a:r>
            <a:r>
              <a:rPr lang="en-US" dirty="0" smtClean="0">
                <a:latin typeface="Arial" panose="020B0604020202020204" pitchFamily="34" charset="0"/>
                <a:cs typeface="Arial" panose="020B0604020202020204" pitchFamily="34" charset="0"/>
              </a:rPr>
              <a:t>A summary description of a given variable in a </a:t>
            </a:r>
            <a:r>
              <a:rPr lang="en-US" i="1" dirty="0" smtClean="0">
                <a:latin typeface="Arial" panose="020B0604020202020204" pitchFamily="34" charset="0"/>
                <a:cs typeface="Arial" panose="020B0604020202020204" pitchFamily="34" charset="0"/>
              </a:rPr>
              <a:t>population</a:t>
            </a:r>
            <a:r>
              <a:rPr lang="en-US" dirty="0" smtClean="0">
                <a:latin typeface="Arial" panose="020B0604020202020204" pitchFamily="34" charset="0"/>
                <a:cs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3315" name="Content Placeholder 2"/>
          <p:cNvSpPr>
            <a:spLocks noGrp="1"/>
          </p:cNvSpPr>
          <p:nvPr>
            <p:ph sz="quarter" idx="1"/>
          </p:nvPr>
        </p:nvSpPr>
        <p:spPr>
          <a:xfrm>
            <a:off x="612775" y="15240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Introduction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A Brief History of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Nonprobability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Logic and Techniques of Probability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Populations and Sampling Frames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Types of Sampling Designs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Multistage Cluster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Probability Sampling in Review</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Ethics of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Chapter Summary</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Questions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A Population of 10 People with $0-$9</a:t>
            </a:r>
          </a:p>
          <a:p>
            <a:r>
              <a:rPr lang="en-US" sz="1600" dirty="0" smtClean="0">
                <a:latin typeface="Arial"/>
                <a:cs typeface="Arial"/>
              </a:rPr>
              <a:t>Let’s imagine a population of only 10 people with differing amounts of money in their pockets—ranging from $0-$9.</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1523999"/>
            <a:ext cx="7583487" cy="19050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609600"/>
            <a:ext cx="6127750" cy="3284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1799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The Sampling Distribution of Samples of 1</a:t>
            </a:r>
          </a:p>
          <a:p>
            <a:r>
              <a:rPr lang="en-US" sz="1600" dirty="0" smtClean="0">
                <a:latin typeface="Arial"/>
                <a:cs typeface="Arial"/>
              </a:rPr>
              <a:t>In this simple example, the mean amount of money these people have is $4.50 ($45/10). If we picked 10 different samples of 1 person each, our “estimates” of the mean would range all across the board.</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981200" y="1143000"/>
            <a:ext cx="6781800" cy="21336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33400"/>
            <a:ext cx="4202349" cy="3603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90463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600" dirty="0" smtClean="0">
                <a:latin typeface="Arial" charset="0"/>
                <a:cs typeface="Arial" charset="0"/>
              </a:rPr>
              <a:t>The Sampling Distribution of Samples of 2</a:t>
            </a:r>
          </a:p>
          <a:p>
            <a:r>
              <a:rPr lang="en-US" sz="1600" dirty="0" smtClean="0">
                <a:latin typeface="Arial"/>
                <a:cs typeface="Arial"/>
              </a:rPr>
              <a:t>After merely increasing our sample size to 2, the possible samples provide somewhat better estimates of the mean. We couldn’t get either $0 or $9, and the estimates are beginning to cluster around the true value of the mean: $4.50.</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7-6</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981200" y="1219200"/>
            <a:ext cx="6211887" cy="2286000"/>
          </a:xfr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453" y="533400"/>
            <a:ext cx="4157947" cy="3593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89289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600" dirty="0" smtClean="0">
                <a:latin typeface="Arial" charset="0"/>
                <a:cs typeface="Arial" charset="0"/>
              </a:rPr>
              <a:t>The Sampling Distributions of Samples of 3, 4, 5, and 6</a:t>
            </a:r>
          </a:p>
          <a:p>
            <a:r>
              <a:rPr lang="en-US" sz="1500" dirty="0" smtClean="0">
                <a:latin typeface="Arial"/>
                <a:cs typeface="Arial"/>
              </a:rPr>
              <a:t>As we increase the sample size, the possible samples cluster ever more tightly around the true value of the mean. The chance of extremely inaccurate estimates is reduced at the two ends of the distribution, and the percentage of the samples near the true value keeps increasing.</a:t>
            </a:r>
            <a:endParaRPr lang="en-US" sz="15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7-7</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447800" y="1066800"/>
            <a:ext cx="7086600" cy="23622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190" y="152400"/>
            <a:ext cx="415901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451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a:t>
            </a:r>
            <a:endParaRPr lang="en-US" sz="3600" dirty="0" smtClean="0"/>
          </a:p>
        </p:txBody>
      </p:sp>
      <p:sp>
        <p:nvSpPr>
          <p:cNvPr id="16179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Statistic – the summary description of a variable in a sample, used to estimate a population parameter.</a:t>
            </a:r>
          </a:p>
          <a:p>
            <a:pPr lvl="1"/>
            <a:r>
              <a:rPr lang="en-US" dirty="0">
                <a:latin typeface="Arial" panose="020B0604020202020204" pitchFamily="34" charset="0"/>
                <a:cs typeface="Arial" panose="020B0604020202020204" pitchFamily="34" charset="0"/>
              </a:rPr>
              <a:t>Sampling Error – The degree of error to be expected of a given sample design</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Range of Possible Sample Study Results</a:t>
            </a:r>
          </a:p>
          <a:p>
            <a:r>
              <a:rPr lang="en-US" sz="1500" dirty="0" smtClean="0">
                <a:latin typeface="Arial"/>
                <a:cs typeface="Arial"/>
              </a:rPr>
              <a:t>Shifting to a more realistic example, let’s assume that we want to sample student attitudes concerning a proposed conduct code. Let’s assume that 50 percent disapproves—though the researcher doesn’t know that.</a:t>
            </a:r>
            <a:endParaRPr lang="en-US" sz="15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7-8</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981200"/>
            <a:ext cx="7583487" cy="609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52588"/>
            <a:ext cx="5236319" cy="109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4215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600" dirty="0" smtClean="0">
                <a:latin typeface="Arial" charset="0"/>
                <a:cs typeface="Arial" charset="0"/>
              </a:rPr>
              <a:t>Results Produced by Three Hypothetical Studies</a:t>
            </a:r>
          </a:p>
          <a:p>
            <a:r>
              <a:rPr lang="en-US" sz="1600" dirty="0" smtClean="0">
                <a:latin typeface="Arial"/>
                <a:cs typeface="Arial"/>
              </a:rPr>
              <a:t>Assuming a large student body, let’s suppose that we selected three different samples, each of substantial size. We would not necessarily expect those samples to perfectly reflect attitudes in the whole student body, but they should come reasonably close.</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7-9</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1523999"/>
            <a:ext cx="7583487" cy="9906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214" y="1328738"/>
            <a:ext cx="4697786" cy="194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96881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The Sampling Distribution</a:t>
            </a:r>
          </a:p>
          <a:p>
            <a:r>
              <a:rPr lang="en-US" sz="1600" dirty="0" smtClean="0">
                <a:latin typeface="Arial"/>
                <a:cs typeface="Arial"/>
              </a:rPr>
              <a:t>If we were to select a large number of good samples, we would expect them to cluster around the true value (50 percent), but given enough such samples, a few would fall far from the mark.</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7-10</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48669" y="1752600"/>
            <a:ext cx="7583487" cy="19050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683079"/>
            <a:ext cx="6718610" cy="3279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9546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a:t>
            </a:r>
            <a:endParaRPr lang="en-US" sz="3600" dirty="0" smtClean="0"/>
          </a:p>
        </p:txBody>
      </p:sp>
      <p:sp>
        <p:nvSpPr>
          <p:cNvPr id="16691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Confidence Levels and Confidence Intervals</a:t>
            </a:r>
          </a:p>
          <a:p>
            <a:pPr lvl="1"/>
            <a:r>
              <a:rPr lang="en-US" dirty="0" smtClean="0">
                <a:latin typeface="Arial" panose="020B0604020202020204" pitchFamily="34" charset="0"/>
                <a:cs typeface="Arial" panose="020B0604020202020204" pitchFamily="34" charset="0"/>
              </a:rPr>
              <a:t>Confidence Level – The estimated probability that a population parameter lies within a given confidence interval.</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Confidence Interval – The range of values within which a population parameter is estimated to lie.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Populations and Sampling Frames </a:t>
            </a:r>
            <a:r>
              <a:rPr lang="en-US" sz="1300" dirty="0" smtClean="0">
                <a:latin typeface="Arial" panose="020B0604020202020204" pitchFamily="34" charset="0"/>
                <a:cs typeface="Arial" panose="020B0604020202020204" pitchFamily="34" charset="0"/>
              </a:rPr>
              <a:t>(slide 1 of 2)</a:t>
            </a:r>
          </a:p>
        </p:txBody>
      </p:sp>
      <p:sp>
        <p:nvSpPr>
          <p:cNvPr id="16793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Sampling Frame – A list of units composing a population from which a sample is selected.</a:t>
            </a:r>
          </a:p>
          <a:p>
            <a:pPr lvl="1"/>
            <a:r>
              <a:rPr lang="en-US" dirty="0" smtClean="0">
                <a:latin typeface="Arial" panose="020B0604020202020204" pitchFamily="34" charset="0"/>
                <a:cs typeface="Arial" panose="020B0604020202020204" pitchFamily="34" charset="0"/>
              </a:rPr>
              <a:t>If the sample is to be representative of the population, it is essential that the sampling frame include all members of the population.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A Brief History of Sampling</a:t>
            </a:r>
          </a:p>
        </p:txBody>
      </p:sp>
      <p:sp>
        <p:nvSpPr>
          <p:cNvPr id="14339"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Sampling – The process of selecting observations</a:t>
            </a:r>
            <a:r>
              <a:rPr lang="en-US" sz="2600" dirty="0" smtClean="0">
                <a:latin typeface="Arial" panose="020B0604020202020204" pitchFamily="34" charset="0"/>
                <a:cs typeface="Arial" panose="020B0604020202020204" pitchFamily="34" charset="0"/>
              </a:rPr>
              <a:t>.</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a:t>
            </a:r>
            <a:r>
              <a:rPr lang="en-US" sz="2600" dirty="0" smtClean="0">
                <a:latin typeface="Arial" panose="020B0604020202020204" pitchFamily="34" charset="0"/>
                <a:cs typeface="Arial" panose="020B0604020202020204" pitchFamily="34" charset="0"/>
              </a:rPr>
              <a:t>President” Alf </a:t>
            </a:r>
            <a:r>
              <a:rPr lang="en-US" sz="2600" dirty="0" smtClean="0">
                <a:latin typeface="Arial" panose="020B0604020202020204" pitchFamily="34" charset="0"/>
                <a:cs typeface="Arial" panose="020B0604020202020204" pitchFamily="34" charset="0"/>
              </a:rPr>
              <a:t>Landon (R)</a:t>
            </a: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Literary Digest poll, 1936</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Two million ballots mailed to people listed in telephone </a:t>
            </a:r>
            <a:r>
              <a:rPr lang="en-US" dirty="0" smtClean="0">
                <a:latin typeface="Arial" panose="020B0604020202020204" pitchFamily="34" charset="0"/>
                <a:cs typeface="Arial" panose="020B0604020202020204" pitchFamily="34" charset="0"/>
              </a:rPr>
              <a:t>directory and auto owners</a:t>
            </a: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Problems?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“President” Thomas E. Dewey</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Gallup’s quota sampling</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Problems?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Populations and Sampling Frames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p>
        </p:txBody>
      </p:sp>
      <p:sp>
        <p:nvSpPr>
          <p:cNvPr id="36867"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Guidelines for Populations and Sampling Frames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Findings based on a sample represent only the aggregation of elements that compose the sampling frame.</a:t>
            </a:r>
          </a:p>
          <a:p>
            <a:pPr marL="731838" lvl="1" indent="-45720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Sampling frames do not include all the elements their names might imply. Omissions are inevitable.</a:t>
            </a:r>
          </a:p>
          <a:p>
            <a:pPr marL="731838" lvl="1" indent="-45720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To be generalized, all elements must have equal representation in the frame.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Types of Sampling </a:t>
            </a:r>
            <a:r>
              <a:rPr lang="en-US" sz="3600" dirty="0">
                <a:latin typeface="Arial" panose="020B0604020202020204" pitchFamily="34" charset="0"/>
                <a:cs typeface="Arial" panose="020B0604020202020204" pitchFamily="34" charset="0"/>
              </a:rPr>
              <a:t>Designs </a:t>
            </a:r>
            <a:r>
              <a:rPr lang="en-US" sz="1200" dirty="0">
                <a:latin typeface="Arial" panose="020B0604020202020204" pitchFamily="34" charset="0"/>
                <a:cs typeface="Arial" panose="020B0604020202020204" pitchFamily="34" charset="0"/>
              </a:rPr>
              <a:t>(slide 1 of 2)</a:t>
            </a:r>
            <a:endParaRPr lang="en-US" sz="1200" dirty="0" smtClean="0">
              <a:latin typeface="Arial" panose="020B0604020202020204" pitchFamily="34" charset="0"/>
              <a:cs typeface="Arial" panose="020B0604020202020204" pitchFamily="34" charset="0"/>
            </a:endParaRPr>
          </a:p>
        </p:txBody>
      </p:sp>
      <p:sp>
        <p:nvSpPr>
          <p:cNvPr id="1699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Simple Random Sampling</a:t>
            </a:r>
          </a:p>
          <a:p>
            <a:r>
              <a:rPr lang="en-US" sz="2600" dirty="0" smtClean="0">
                <a:latin typeface="Arial" panose="020B0604020202020204" pitchFamily="34" charset="0"/>
                <a:cs typeface="Arial" panose="020B0604020202020204" pitchFamily="34" charset="0"/>
              </a:rPr>
              <a:t>Systematic Sampling</a:t>
            </a:r>
          </a:p>
          <a:p>
            <a:r>
              <a:rPr lang="en-US" sz="2600" dirty="0" smtClean="0">
                <a:latin typeface="Arial" panose="020B0604020202020204" pitchFamily="34" charset="0"/>
                <a:cs typeface="Arial" panose="020B0604020202020204" pitchFamily="34" charset="0"/>
              </a:rPr>
              <a:t>Stratified Sampling</a:t>
            </a:r>
          </a:p>
          <a:p>
            <a:r>
              <a:rPr lang="en-US" sz="2600" dirty="0" smtClean="0">
                <a:latin typeface="Arial" panose="020B0604020202020204" pitchFamily="34" charset="0"/>
                <a:cs typeface="Arial" panose="020B0604020202020204" pitchFamily="34" charset="0"/>
              </a:rPr>
              <a:t>Implicit Stratification in Systematic Sampling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p>
        </p:txBody>
      </p:sp>
      <p:sp>
        <p:nvSpPr>
          <p:cNvPr id="1710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Simple Random Sampling – A type of probability sampling in which the units composing a population are assigned numbers. A set of random numbers is generated and the units having those numbers are included in the sample.</a:t>
            </a:r>
          </a:p>
          <a:p>
            <a:pPr lvl="1"/>
            <a:r>
              <a:rPr lang="en-US" dirty="0" smtClean="0">
                <a:latin typeface="Arial" panose="020B0604020202020204" pitchFamily="34" charset="0"/>
                <a:cs typeface="Arial" panose="020B0604020202020204" pitchFamily="34" charset="0"/>
              </a:rPr>
              <a:t>Not necessarily the most accurate sampling method.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 Simple Random Sample</a:t>
            </a:r>
          </a:p>
          <a:p>
            <a:r>
              <a:rPr lang="en-US" sz="1600" dirty="0" smtClean="0">
                <a:latin typeface="Arial"/>
                <a:cs typeface="Arial"/>
              </a:rPr>
              <a:t>Having numbered everyone in the population, we can use a table of random numbers to select a representative sample from the overall population. Anyone whose number is chosen from the table is in the sample.</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7-11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762000"/>
            <a:ext cx="7583487" cy="3276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2400"/>
            <a:ext cx="49990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1220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3)</a:t>
            </a:r>
            <a:endParaRPr lang="en-US" sz="1200" dirty="0" smtClean="0"/>
          </a:p>
        </p:txBody>
      </p:sp>
      <p:sp>
        <p:nvSpPr>
          <p:cNvPr id="17305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Systematic Sampling – A type of probability sampling in which every </a:t>
            </a:r>
            <a:r>
              <a:rPr lang="en-US" sz="2600" i="1" dirty="0" smtClean="0">
                <a:latin typeface="Arial" panose="020B0604020202020204" pitchFamily="34" charset="0"/>
                <a:cs typeface="Arial" panose="020B0604020202020204" pitchFamily="34" charset="0"/>
              </a:rPr>
              <a:t>k</a:t>
            </a:r>
            <a:r>
              <a:rPr lang="en-US" sz="2600" i="1" baseline="30000" dirty="0" smtClean="0">
                <a:latin typeface="Arial" panose="020B0604020202020204" pitchFamily="34" charset="0"/>
                <a:cs typeface="Arial" panose="020B0604020202020204" pitchFamily="34" charset="0"/>
              </a:rPr>
              <a:t>th</a:t>
            </a:r>
            <a:r>
              <a:rPr lang="en-US" sz="2600" dirty="0" smtClean="0">
                <a:latin typeface="Arial" panose="020B0604020202020204" pitchFamily="34" charset="0"/>
                <a:cs typeface="Arial" panose="020B0604020202020204" pitchFamily="34" charset="0"/>
              </a:rPr>
              <a:t> unit in a list is selected for inclusion in the sample.</a:t>
            </a:r>
          </a:p>
          <a:p>
            <a:pPr lvl="1"/>
            <a:r>
              <a:rPr lang="en-US" dirty="0" smtClean="0">
                <a:latin typeface="Arial" panose="020B0604020202020204" pitchFamily="34" charset="0"/>
                <a:cs typeface="Arial" panose="020B0604020202020204" pitchFamily="34" charset="0"/>
              </a:rPr>
              <a:t>Slightly more accurate than simple random sampling.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itle 5"/>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3)</a:t>
            </a:r>
            <a:endParaRPr lang="en-US" sz="1200" dirty="0" smtClean="0"/>
          </a:p>
        </p:txBody>
      </p:sp>
      <p:sp>
        <p:nvSpPr>
          <p:cNvPr id="150533"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Sampling Interval – The standard distance between elements selected from a population in the sample.</a:t>
            </a:r>
          </a:p>
          <a:p>
            <a:pPr lvl="1"/>
            <a:endParaRPr lang="en-US"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Sampling Ratio – the proportion of elements in the population that are selected to be in a sample.</a:t>
            </a:r>
          </a:p>
          <a:p>
            <a:endParaRPr lang="en-US" dirty="0" smtClean="0">
              <a:latin typeface="Arial" panose="020B0604020202020204" pitchFamily="34" charset="0"/>
              <a:cs typeface="Arial" panose="020B0604020202020204" pitchFamily="34" charset="0"/>
            </a:endParaRPr>
          </a:p>
        </p:txBody>
      </p:sp>
      <p:graphicFrame>
        <p:nvGraphicFramePr>
          <p:cNvPr id="150530" name="Object 2"/>
          <p:cNvGraphicFramePr>
            <a:graphicFrameLocks noChangeAspect="1"/>
          </p:cNvGraphicFramePr>
          <p:nvPr>
            <p:extLst>
              <p:ext uri="{D42A27DB-BD31-4B8C-83A1-F6EECF244321}">
                <p14:modId xmlns:p14="http://schemas.microsoft.com/office/powerpoint/2010/main" val="3088385099"/>
              </p:ext>
            </p:extLst>
          </p:nvPr>
        </p:nvGraphicFramePr>
        <p:xfrm>
          <a:off x="1304925" y="2879725"/>
          <a:ext cx="5429250" cy="1079500"/>
        </p:xfrm>
        <a:graphic>
          <a:graphicData uri="http://schemas.openxmlformats.org/presentationml/2006/ole">
            <mc:AlternateContent xmlns:mc="http://schemas.openxmlformats.org/markup-compatibility/2006">
              <mc:Choice xmlns:v="urn:schemas-microsoft-com:vml" Requires="v">
                <p:oleObj spid="_x0000_s150645" name="Equation" r:id="rId4" imgW="2171700" imgH="431800" progId="Equation.3">
                  <p:embed/>
                </p:oleObj>
              </mc:Choice>
              <mc:Fallback>
                <p:oleObj name="Equation" r:id="rId4" imgW="2171700" imgH="431800" progId="Equation.3">
                  <p:embed/>
                  <p:pic>
                    <p:nvPicPr>
                      <p:cNvPr id="0" name="Object 2"/>
                      <p:cNvPicPr>
                        <a:picLocks noChangeAspect="1" noChangeArrowheads="1"/>
                      </p:cNvPicPr>
                      <p:nvPr/>
                    </p:nvPicPr>
                    <p:blipFill>
                      <a:blip r:embed="rId5"/>
                      <a:srcRect/>
                      <a:stretch>
                        <a:fillRect/>
                      </a:stretch>
                    </p:blipFill>
                    <p:spPr bwMode="auto">
                      <a:xfrm>
                        <a:off x="1304925" y="2879725"/>
                        <a:ext cx="54292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531" name="Object 3"/>
          <p:cNvGraphicFramePr>
            <a:graphicFrameLocks noChangeAspect="1"/>
          </p:cNvGraphicFramePr>
          <p:nvPr>
            <p:extLst>
              <p:ext uri="{D42A27DB-BD31-4B8C-83A1-F6EECF244321}">
                <p14:modId xmlns:p14="http://schemas.microsoft.com/office/powerpoint/2010/main" val="3203867565"/>
              </p:ext>
            </p:extLst>
          </p:nvPr>
        </p:nvGraphicFramePr>
        <p:xfrm>
          <a:off x="1397000" y="5489575"/>
          <a:ext cx="5048250" cy="1079500"/>
        </p:xfrm>
        <a:graphic>
          <a:graphicData uri="http://schemas.openxmlformats.org/presentationml/2006/ole">
            <mc:AlternateContent xmlns:mc="http://schemas.openxmlformats.org/markup-compatibility/2006">
              <mc:Choice xmlns:v="urn:schemas-microsoft-com:vml" Requires="v">
                <p:oleObj spid="_x0000_s150646" name="Equation" r:id="rId6" imgW="2019300" imgH="431800" progId="Equation.3">
                  <p:embed/>
                </p:oleObj>
              </mc:Choice>
              <mc:Fallback>
                <p:oleObj name="Equation" r:id="rId6" imgW="2019300" imgH="431800" progId="Equation.3">
                  <p:embed/>
                  <p:pic>
                    <p:nvPicPr>
                      <p:cNvPr id="0" name="Object 3"/>
                      <p:cNvPicPr>
                        <a:picLocks noChangeAspect="1" noChangeArrowheads="1"/>
                      </p:cNvPicPr>
                      <p:nvPr/>
                    </p:nvPicPr>
                    <p:blipFill>
                      <a:blip r:embed="rId7"/>
                      <a:srcRect/>
                      <a:stretch>
                        <a:fillRect/>
                      </a:stretch>
                    </p:blipFill>
                    <p:spPr bwMode="auto">
                      <a:xfrm>
                        <a:off x="1397000" y="5489575"/>
                        <a:ext cx="50482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3)</a:t>
            </a:r>
            <a:endParaRPr lang="en-US" sz="1200" dirty="0" smtClean="0"/>
          </a:p>
        </p:txBody>
      </p:sp>
      <p:sp>
        <p:nvSpPr>
          <p:cNvPr id="1761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Stratified Sampling </a:t>
            </a:r>
          </a:p>
          <a:p>
            <a:pPr lvl="1"/>
            <a:r>
              <a:rPr lang="en-US" dirty="0" smtClean="0">
                <a:latin typeface="Arial" panose="020B0604020202020204" pitchFamily="34" charset="0"/>
                <a:cs typeface="Arial" panose="020B0604020202020204" pitchFamily="34" charset="0"/>
              </a:rPr>
              <a:t>Stratification – The grouping of the units composing a population into homogenous groups (strata) before sampling.</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Slightly more accurate than simple random sampling.</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Stratification is a modification to simple random and systematic sample methods.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 Stratified, Systematic Sample with a Random Start</a:t>
            </a:r>
          </a:p>
          <a:p>
            <a:r>
              <a:rPr lang="en-US" sz="1400" dirty="0" smtClean="0">
                <a:latin typeface="Arial"/>
                <a:cs typeface="Arial"/>
              </a:rPr>
              <a:t>A stratified, systematic sample involves two stages. First the members of the population are gathered into homogeneous strata; this simple example merely uses gender and race as stratification variables, but more could be used. Then every </a:t>
            </a:r>
            <a:r>
              <a:rPr lang="en-US" sz="1400" i="1" dirty="0" smtClean="0">
                <a:latin typeface="Arial"/>
                <a:cs typeface="Arial"/>
              </a:rPr>
              <a:t>k</a:t>
            </a:r>
            <a:r>
              <a:rPr lang="en-US" sz="1400" dirty="0" smtClean="0">
                <a:latin typeface="Arial"/>
                <a:cs typeface="Arial"/>
              </a:rPr>
              <a:t>th (in this case, every tenth) person in the stratified arrangement is selected into the sample.</a:t>
            </a:r>
            <a:endParaRPr lang="en-US" sz="14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7-12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71727" y="838200"/>
            <a:ext cx="7583487" cy="33528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76200"/>
            <a:ext cx="5759473" cy="4427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79508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a:t>
            </a:r>
            <a:endParaRPr lang="en-US" sz="3600" dirty="0" smtClean="0"/>
          </a:p>
        </p:txBody>
      </p:sp>
      <p:sp>
        <p:nvSpPr>
          <p:cNvPr id="17920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Implicit Stratification in Systematic </a:t>
            </a:r>
            <a:r>
              <a:rPr lang="en-US" sz="2600" dirty="0" smtClean="0">
                <a:latin typeface="Arial" panose="020B0604020202020204" pitchFamily="34" charset="0"/>
                <a:cs typeface="Arial" panose="020B0604020202020204" pitchFamily="34" charset="0"/>
              </a:rPr>
              <a:t>Sampling</a:t>
            </a:r>
          </a:p>
          <a:p>
            <a:endParaRPr lang="en-US" sz="2600" dirty="0" smtClean="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Illustration: Sampling University </a:t>
            </a:r>
            <a:r>
              <a:rPr lang="en-US" sz="2600" dirty="0" smtClean="0">
                <a:latin typeface="Arial" panose="020B0604020202020204" pitchFamily="34" charset="0"/>
                <a:cs typeface="Arial" panose="020B0604020202020204" pitchFamily="34" charset="0"/>
              </a:rPr>
              <a:t>Students</a:t>
            </a:r>
          </a:p>
          <a:p>
            <a:r>
              <a:rPr lang="en-US" sz="2600" dirty="0" smtClean="0">
                <a:latin typeface="Arial" panose="020B0604020202020204" pitchFamily="34" charset="0"/>
                <a:cs typeface="Arial" panose="020B0604020202020204" pitchFamily="34" charset="0"/>
              </a:rPr>
              <a:t>Sampling Modification</a:t>
            </a:r>
            <a:endParaRPr lang="en-US" sz="2600" dirty="0">
              <a:latin typeface="Arial" panose="020B0604020202020204" pitchFamily="34" charset="0"/>
              <a:cs typeface="Arial" panose="020B0604020202020204" pitchFamily="34" charset="0"/>
            </a:endParaRPr>
          </a:p>
          <a:p>
            <a:endParaRPr lang="en-US" dirty="0" smtClean="0"/>
          </a:p>
          <a:p>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Multistage Cluster Sampling</a:t>
            </a:r>
          </a:p>
        </p:txBody>
      </p:sp>
      <p:sp>
        <p:nvSpPr>
          <p:cNvPr id="44035"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Cluster Sampling – A multistage sampling in which natural groups are sampled initially with the members of each selected group being sub-sampled afterward.</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Used when it is not practical or possible to create a list of all elements that compose the target population.</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Highly efficient, but less accurate.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Nonprobability </a:t>
            </a:r>
            <a:r>
              <a:rPr lang="en-US" sz="3600" dirty="0">
                <a:latin typeface="Arial" panose="020B0604020202020204" pitchFamily="34" charset="0"/>
                <a:cs typeface="Arial" panose="020B0604020202020204" pitchFamily="34" charset="0"/>
              </a:rPr>
              <a:t>Sampling </a:t>
            </a:r>
            <a:r>
              <a:rPr lang="en-US" sz="1200" dirty="0" smtClean="0">
                <a:latin typeface="Arial" panose="020B0604020202020204" pitchFamily="34" charset="0"/>
                <a:cs typeface="Arial" panose="020B0604020202020204" pitchFamily="34" charset="0"/>
              </a:rPr>
              <a:t>(slide 1 of 6)</a:t>
            </a:r>
            <a:endParaRPr lang="en-US" sz="3600" dirty="0" smtClean="0">
              <a:latin typeface="Arial" panose="020B0604020202020204" pitchFamily="34" charset="0"/>
              <a:cs typeface="Arial" panose="020B0604020202020204" pitchFamily="34" charset="0"/>
            </a:endParaRPr>
          </a:p>
        </p:txBody>
      </p:sp>
      <p:sp>
        <p:nvSpPr>
          <p:cNvPr id="1843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Nonprobability Sampling – Any technique in which samples are selected in some way not suggested by probability theory.</a:t>
            </a:r>
          </a:p>
          <a:p>
            <a:pPr lvl="1"/>
            <a:r>
              <a:rPr lang="en-US" dirty="0" smtClean="0">
                <a:latin typeface="Arial" panose="020B0604020202020204" pitchFamily="34" charset="0"/>
                <a:cs typeface="Arial" panose="020B0604020202020204" pitchFamily="34" charset="0"/>
              </a:rPr>
              <a:t>Available subjects</a:t>
            </a:r>
          </a:p>
          <a:p>
            <a:pPr lvl="1"/>
            <a:r>
              <a:rPr lang="en-US" dirty="0" smtClean="0">
                <a:latin typeface="Arial" panose="020B0604020202020204" pitchFamily="34" charset="0"/>
                <a:cs typeface="Arial" panose="020B0604020202020204" pitchFamily="34" charset="0"/>
              </a:rPr>
              <a:t>Purposive sampling</a:t>
            </a:r>
          </a:p>
          <a:p>
            <a:pPr lvl="1"/>
            <a:r>
              <a:rPr lang="en-US" dirty="0" smtClean="0">
                <a:latin typeface="Arial" panose="020B0604020202020204" pitchFamily="34" charset="0"/>
                <a:cs typeface="Arial" panose="020B0604020202020204" pitchFamily="34" charset="0"/>
              </a:rPr>
              <a:t>Snowball sampling</a:t>
            </a:r>
          </a:p>
          <a:p>
            <a:pPr lvl="1"/>
            <a:r>
              <a:rPr lang="en-US" dirty="0" smtClean="0">
                <a:latin typeface="Arial" panose="020B0604020202020204" pitchFamily="34" charset="0"/>
                <a:cs typeface="Arial" panose="020B0604020202020204" pitchFamily="34" charset="0"/>
              </a:rPr>
              <a:t>Quota sampling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Multistage Cluster Sampling</a:t>
            </a:r>
          </a:p>
          <a:p>
            <a:r>
              <a:rPr lang="en-US" sz="1600" dirty="0" smtClean="0">
                <a:latin typeface="Arial"/>
                <a:cs typeface="Arial"/>
              </a:rPr>
              <a:t>In multistage cluster sampling, we begin by selecting a sample of the clusters (in this case, city blocks). Then, we make a list of the elements (households, in this case) and select a sample of elements from each of the selected clusters.</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7-13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752600" y="1295400"/>
            <a:ext cx="7583487" cy="2816225"/>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76200"/>
            <a:ext cx="502126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30829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Multistage Cluster </a:t>
            </a:r>
            <a:r>
              <a:rPr lang="en-US" sz="3600" dirty="0" smtClean="0">
                <a:latin typeface="Arial" panose="020B0604020202020204" pitchFamily="34" charset="0"/>
                <a:cs typeface="Arial" panose="020B0604020202020204" pitchFamily="34" charset="0"/>
              </a:rPr>
              <a:t>Sampling </a:t>
            </a:r>
            <a:r>
              <a:rPr lang="en-US" sz="1200" dirty="0" smtClean="0">
                <a:latin typeface="Arial" panose="020B0604020202020204" pitchFamily="34" charset="0"/>
                <a:cs typeface="Arial" panose="020B0604020202020204" pitchFamily="34" charset="0"/>
              </a:rPr>
              <a:t>(slide 2 of 2)</a:t>
            </a:r>
            <a:endParaRPr lang="en-US" sz="3600" dirty="0" smtClean="0"/>
          </a:p>
        </p:txBody>
      </p:sp>
      <p:sp>
        <p:nvSpPr>
          <p:cNvPr id="18637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Disproportionate Sampling and Weighting</a:t>
            </a:r>
          </a:p>
          <a:p>
            <a:pPr lvl="1"/>
            <a:r>
              <a:rPr lang="en-US" dirty="0" smtClean="0">
                <a:latin typeface="Arial" panose="020B0604020202020204" pitchFamily="34" charset="0"/>
                <a:cs typeface="Arial" panose="020B0604020202020204" pitchFamily="34" charset="0"/>
              </a:rPr>
              <a:t>Weighting – Assigning different weights to cases that were selected into a sample with different probabilities of selection.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Probability Sampling in Review</a:t>
            </a:r>
            <a:endParaRPr lang="en-US" sz="3600" dirty="0"/>
          </a:p>
        </p:txBody>
      </p:sp>
      <p:sp>
        <p:nvSpPr>
          <p:cNvPr id="3" name="Content Placeholder 2"/>
          <p:cNvSpPr>
            <a:spLocks noGrp="1"/>
          </p:cNvSpPr>
          <p:nvPr>
            <p:ph sz="quarter" idx="1"/>
          </p:nvPr>
        </p:nvSpPr>
        <p:spPr/>
        <p:txBody>
          <a:bodyPr/>
          <a:lstStyle/>
          <a:p>
            <a:r>
              <a:rPr lang="en-US" dirty="0" smtClean="0"/>
              <a:t>Remains the most effective method for selection of study elements because:</a:t>
            </a:r>
          </a:p>
          <a:p>
            <a:pPr marL="881063" lvl="1" indent="-514350">
              <a:buFont typeface="+mj-lt"/>
              <a:buAutoNum type="arabicPeriod"/>
            </a:pPr>
            <a:r>
              <a:rPr lang="en-US" dirty="0" smtClean="0"/>
              <a:t>Allows researchers to avoid biases in element selection</a:t>
            </a:r>
          </a:p>
          <a:p>
            <a:pPr marL="881063" lvl="1" indent="-514350">
              <a:buFont typeface="+mj-lt"/>
              <a:buAutoNum type="arabicPeriod"/>
            </a:pPr>
            <a:r>
              <a:rPr lang="en-US" dirty="0" smtClean="0"/>
              <a:t>Permits estimates of error</a:t>
            </a:r>
            <a:endParaRPr lang="en-US" dirty="0"/>
          </a:p>
        </p:txBody>
      </p:sp>
    </p:spTree>
    <p:extLst>
      <p:ext uri="{BB962C8B-B14F-4D97-AF65-F5344CB8AC3E}">
        <p14:creationId xmlns:p14="http://schemas.microsoft.com/office/powerpoint/2010/main" val="3511537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Ethics of Sampling</a:t>
            </a:r>
            <a:endParaRPr lang="en-US" sz="3600" dirty="0"/>
          </a:p>
        </p:txBody>
      </p:sp>
      <p:sp>
        <p:nvSpPr>
          <p:cNvPr id="3" name="Content Placeholder 2"/>
          <p:cNvSpPr>
            <a:spLocks noGrp="1"/>
          </p:cNvSpPr>
          <p:nvPr>
            <p:ph sz="quarter" idx="1"/>
          </p:nvPr>
        </p:nvSpPr>
        <p:spPr/>
        <p:txBody>
          <a:bodyPr/>
          <a:lstStyle/>
          <a:p>
            <a:r>
              <a:rPr lang="en-US" dirty="0" smtClean="0"/>
              <a:t>When </a:t>
            </a:r>
            <a:r>
              <a:rPr lang="en-US" dirty="0" smtClean="0"/>
              <a:t>nonprobability-sampling methods are used, researchers must take care not to mislead readers into confusing variations with what’s typical in the population.</a:t>
            </a:r>
            <a:endParaRPr lang="en-US" dirty="0"/>
          </a:p>
        </p:txBody>
      </p:sp>
    </p:spTree>
    <p:extLst>
      <p:ext uri="{BB962C8B-B14F-4D97-AF65-F5344CB8AC3E}">
        <p14:creationId xmlns:p14="http://schemas.microsoft.com/office/powerpoint/2010/main" val="2529171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1 of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Be able to highlight some of the key events in the development of sampling in social research.</a:t>
            </a:r>
          </a:p>
          <a:p>
            <a:r>
              <a:rPr lang="en-US" sz="2600" dirty="0" smtClean="0">
                <a:latin typeface="Arial" panose="020B0604020202020204" pitchFamily="34" charset="0"/>
                <a:cs typeface="Arial" panose="020B0604020202020204" pitchFamily="34" charset="0"/>
              </a:rPr>
              <a:t>Describe what is meant by “nonprobability sampling” and identify several techniques.</a:t>
            </a:r>
          </a:p>
          <a:p>
            <a:r>
              <a:rPr lang="en-US" sz="2600" dirty="0" smtClean="0">
                <a:latin typeface="Arial" panose="020B0604020202020204" pitchFamily="34" charset="0"/>
                <a:cs typeface="Arial" panose="020B0604020202020204" pitchFamily="34" charset="0"/>
              </a:rPr>
              <a:t>Identify and explain the key elements in probability sampling.</a:t>
            </a:r>
          </a:p>
          <a:p>
            <a:r>
              <a:rPr lang="en-US" sz="2600" dirty="0" smtClean="0">
                <a:latin typeface="Arial" panose="020B0604020202020204" pitchFamily="34" charset="0"/>
                <a:cs typeface="Arial" panose="020B0604020202020204" pitchFamily="34" charset="0"/>
              </a:rPr>
              <a:t>Explain the relationship between populations and sampling frames in social research.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6640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2 of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Identify and describe several types of probability sampling designs.</a:t>
            </a:r>
          </a:p>
          <a:p>
            <a:r>
              <a:rPr lang="en-US" sz="2600" dirty="0" smtClean="0">
                <a:latin typeface="Arial" panose="020B0604020202020204" pitchFamily="34" charset="0"/>
                <a:cs typeface="Arial" panose="020B0604020202020204" pitchFamily="34" charset="0"/>
              </a:rPr>
              <a:t>Describe the steps involved in selecting a multistage cluster sample.</a:t>
            </a:r>
          </a:p>
          <a:p>
            <a:r>
              <a:rPr lang="en-US" sz="2600" dirty="0" smtClean="0">
                <a:latin typeface="Arial" panose="020B0604020202020204" pitchFamily="34" charset="0"/>
                <a:cs typeface="Arial" panose="020B0604020202020204" pitchFamily="34" charset="0"/>
              </a:rPr>
              <a:t>Discuss the key advantages of probability sampling.</a:t>
            </a:r>
          </a:p>
          <a:p>
            <a:r>
              <a:rPr lang="en-US" sz="2600" dirty="0" smtClean="0">
                <a:latin typeface="Arial" panose="020B0604020202020204" pitchFamily="34" charset="0"/>
                <a:cs typeface="Arial" panose="020B0604020202020204" pitchFamily="34" charset="0"/>
              </a:rPr>
              <a:t>Explain how the sampling design of a study could have ethical implications.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155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sz="3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3"/>
          <p:cNvSpPr>
            <a:spLocks noGrp="1"/>
          </p:cNvSpPr>
          <p:nvPr>
            <p:ph type="title"/>
          </p:nvPr>
        </p:nvSpPr>
        <p:spPr>
          <a:xfrm>
            <a:off x="612775" y="228600"/>
            <a:ext cx="8153400" cy="990600"/>
          </a:xfrm>
        </p:spPr>
        <p:txBody>
          <a:bodyPr/>
          <a:lstStyle/>
          <a:p>
            <a:r>
              <a:rPr lang="en-US" sz="3600" dirty="0" smtClean="0"/>
              <a:t>Question 1</a:t>
            </a:r>
          </a:p>
        </p:txBody>
      </p:sp>
      <p:sp>
        <p:nvSpPr>
          <p:cNvPr id="40963"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1. One of the most visible uses of survey sampling lies in _____.</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political polling</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probability sampling</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core sampling</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nonprobability sampling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3"/>
          <p:cNvSpPr>
            <a:spLocks noGrp="1"/>
          </p:cNvSpPr>
          <p:nvPr>
            <p:ph type="title"/>
          </p:nvPr>
        </p:nvSpPr>
        <p:spPr>
          <a:xfrm>
            <a:off x="612775" y="228600"/>
            <a:ext cx="8153400" cy="990600"/>
          </a:xfrm>
        </p:spPr>
        <p:txBody>
          <a:bodyPr/>
          <a:lstStyle/>
          <a:p>
            <a:r>
              <a:rPr lang="en-US" sz="3600" dirty="0" smtClean="0"/>
              <a:t>Question 2</a:t>
            </a:r>
          </a:p>
        </p:txBody>
      </p:sp>
      <p:sp>
        <p:nvSpPr>
          <p:cNvPr id="43011" name="Rectangle 5"/>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2. _____ sampling occurs when units are selected on the basis of pre-specified characteristics.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Snowball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Quota</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Purposive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Probability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3"/>
          <p:cNvSpPr>
            <a:spLocks noGrp="1"/>
          </p:cNvSpPr>
          <p:nvPr>
            <p:ph type="title"/>
          </p:nvPr>
        </p:nvSpPr>
        <p:spPr>
          <a:xfrm>
            <a:off x="612775" y="228600"/>
            <a:ext cx="8153400" cy="990600"/>
          </a:xfrm>
        </p:spPr>
        <p:txBody>
          <a:bodyPr/>
          <a:lstStyle/>
          <a:p>
            <a:r>
              <a:rPr lang="en-US" sz="3600" dirty="0" smtClean="0"/>
              <a:t>Question 3</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3. _____ describes a sample whose aggregate characteristics closely approximate the aggregate characteristics of the population.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Exclusion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Probability sampling</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EPSEM</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Representativeness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6)</a:t>
            </a:r>
            <a:endParaRPr lang="en-US" sz="1200" dirty="0" smtClean="0"/>
          </a:p>
        </p:txBody>
      </p:sp>
      <p:sp>
        <p:nvSpPr>
          <p:cNvPr id="16387" name="Content Placeholder 2"/>
          <p:cNvSpPr>
            <a:spLocks noGrp="1"/>
          </p:cNvSpPr>
          <p:nvPr>
            <p:ph sz="quarter" idx="1"/>
          </p:nvPr>
        </p:nvSpPr>
        <p:spPr>
          <a:xfrm>
            <a:off x="381000" y="1600200"/>
            <a:ext cx="8385175"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Reliance on Available Subjects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Convenience sampling</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Does not allow for control over representativeness.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Only justified if less risky methods are unavailable.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Researchers must be very cautious about generalizing when this method is used.</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When might this method be appropriate?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le 3"/>
          <p:cNvSpPr>
            <a:spLocks noGrp="1"/>
          </p:cNvSpPr>
          <p:nvPr>
            <p:ph type="title"/>
          </p:nvPr>
        </p:nvSpPr>
        <p:spPr>
          <a:xfrm>
            <a:off x="612775" y="228600"/>
            <a:ext cx="8153400" cy="990600"/>
          </a:xfrm>
        </p:spPr>
        <p:txBody>
          <a:bodyPr/>
          <a:lstStyle/>
          <a:p>
            <a:r>
              <a:rPr lang="en-US" sz="3600" dirty="0" smtClean="0"/>
              <a:t>Question 4</a:t>
            </a:r>
          </a:p>
        </p:txBody>
      </p:sp>
      <p:sp>
        <p:nvSpPr>
          <p:cNvPr id="40963"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4. A _____ is the list of elements from which a probability sample is selected.</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confidence level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confidence interval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sampling frame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systematic sample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3"/>
          <p:cNvSpPr>
            <a:spLocks noGrp="1"/>
          </p:cNvSpPr>
          <p:nvPr>
            <p:ph type="title"/>
          </p:nvPr>
        </p:nvSpPr>
        <p:spPr>
          <a:xfrm>
            <a:off x="612775" y="228600"/>
            <a:ext cx="8153400" cy="990600"/>
          </a:xfrm>
        </p:spPr>
        <p:txBody>
          <a:bodyPr/>
          <a:lstStyle/>
          <a:p>
            <a:r>
              <a:rPr lang="en-US" sz="3600" dirty="0" smtClean="0"/>
              <a:t>Question 5</a:t>
            </a:r>
          </a:p>
        </p:txBody>
      </p:sp>
      <p:sp>
        <p:nvSpPr>
          <p:cNvPr id="43011"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5. _____ is the general term for samples selected in accord with probability theory.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Nonprobability analysis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Correlation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Probability sampling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3"/>
          <p:cNvSpPr>
            <a:spLocks noGrp="1"/>
          </p:cNvSpPr>
          <p:nvPr>
            <p:ph type="title"/>
          </p:nvPr>
        </p:nvSpPr>
        <p:spPr>
          <a:xfrm>
            <a:off x="612775" y="228600"/>
            <a:ext cx="8153400" cy="990600"/>
          </a:xfrm>
        </p:spPr>
        <p:txBody>
          <a:bodyPr/>
          <a:lstStyle/>
          <a:p>
            <a:r>
              <a:rPr lang="en-US" sz="3600" dirty="0" smtClean="0"/>
              <a:t>Question 6</a:t>
            </a:r>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6. A _____ population is that aggregation of elements from which a sample if actually selected.</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theoretical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small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large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concept</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study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3"/>
          <p:cNvSpPr>
            <a:spLocks noGrp="1"/>
          </p:cNvSpPr>
          <p:nvPr>
            <p:ph type="title"/>
          </p:nvPr>
        </p:nvSpPr>
        <p:spPr>
          <a:xfrm>
            <a:off x="612775" y="228600"/>
            <a:ext cx="8153400" cy="990600"/>
          </a:xfrm>
        </p:spPr>
        <p:txBody>
          <a:bodyPr/>
          <a:lstStyle/>
          <a:p>
            <a:r>
              <a:rPr lang="en-US" sz="3600" dirty="0" smtClean="0"/>
              <a:t>Question 7</a:t>
            </a:r>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7. Cluster sampling may be used when it is impossible to compile an exhaustive list of the elements composing the target population.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True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False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6)</a:t>
            </a:r>
            <a:endParaRPr lang="en-US" sz="1200" dirty="0" smtClean="0"/>
          </a:p>
        </p:txBody>
      </p:sp>
      <p:sp>
        <p:nvSpPr>
          <p:cNvPr id="17411"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Purposive or Judgmental Sampling – A type of nonprobability sampling in which the units to be observed are selected on the basis of the researcher’s judgment about which ones will be the most useful or representative.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Small subsets of a population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Two-group comparison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Deviant cases</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When might this method be appropriate?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6)</a:t>
            </a:r>
            <a:endParaRPr lang="en-US" sz="1200" dirty="0" smtClean="0"/>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Snowball Sampling – A nonprobability sampling method whereby each person interviewed may be asked to suggest additional people for interviewing.</a:t>
            </a:r>
          </a:p>
          <a:p>
            <a:pPr lvl="1"/>
            <a:r>
              <a:rPr lang="en-US" dirty="0" smtClean="0">
                <a:latin typeface="Arial" panose="020B0604020202020204" pitchFamily="34" charset="0"/>
                <a:cs typeface="Arial" panose="020B0604020202020204" pitchFamily="34" charset="0"/>
              </a:rPr>
              <a:t>Often used in field research, special populations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When might this method be appropriate?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6)</a:t>
            </a:r>
            <a:endParaRPr lang="en-US" sz="1200" dirty="0" smtClean="0"/>
          </a:p>
        </p:txBody>
      </p:sp>
      <p:sp>
        <p:nvSpPr>
          <p:cNvPr id="19459" name="Content Placeholder 2"/>
          <p:cNvSpPr>
            <a:spLocks noGrp="1"/>
          </p:cNvSpPr>
          <p:nvPr>
            <p:ph sz="quarter" idx="1"/>
          </p:nvPr>
        </p:nvSpPr>
        <p:spPr>
          <a:xfrm>
            <a:off x="612775" y="1600200"/>
            <a:ext cx="8153400" cy="4495800"/>
          </a:xfrm>
        </p:spPr>
        <p:txBody>
          <a:bodyPr>
            <a:normAutofit/>
          </a:bodyPr>
          <a:lstStyle/>
          <a:p>
            <a:pPr>
              <a:lnSpc>
                <a:spcPct val="80000"/>
              </a:lnSpc>
            </a:pPr>
            <a:r>
              <a:rPr lang="en-US" sz="2600" dirty="0" smtClean="0">
                <a:latin typeface="Arial" panose="020B0604020202020204" pitchFamily="34" charset="0"/>
                <a:cs typeface="Arial" panose="020B0604020202020204" pitchFamily="34" charset="0"/>
              </a:rPr>
              <a:t>Quota Sampling – A type of nonprobability sampling in which units are selected into a sample on the basis of pre-specified characteristics, so that the total sample will have the same distribution of characteristics assumed to exist in the population being studied.</a:t>
            </a:r>
          </a:p>
          <a:p>
            <a:pPr>
              <a:lnSpc>
                <a:spcPct val="80000"/>
              </a:lnSpc>
              <a:buFont typeface="Wingdings" pitchFamily="2" charset="2"/>
              <a:buNone/>
            </a:pPr>
            <a:endParaRPr lang="en-US" sz="2600"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Similar to probability sampling, but has problems: quota frame must be accurate, selection of sample elements may be biased</a:t>
            </a:r>
          </a:p>
          <a:p>
            <a:pPr>
              <a:lnSpc>
                <a:spcPct val="80000"/>
              </a:lnSpc>
            </a:pPr>
            <a:endParaRPr lang="en-US" sz="2600"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When might this method be appropriate?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of 6)</a:t>
            </a:r>
            <a:endParaRPr lang="en-US" sz="1200" dirty="0" smtClean="0"/>
          </a:p>
        </p:txBody>
      </p:sp>
      <p:sp>
        <p:nvSpPr>
          <p:cNvPr id="2355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Selecting Informants</a:t>
            </a:r>
          </a:p>
          <a:p>
            <a:pPr lvl="1"/>
            <a:r>
              <a:rPr lang="en-US" dirty="0" smtClean="0">
                <a:latin typeface="Arial" panose="020B0604020202020204" pitchFamily="34" charset="0"/>
                <a:cs typeface="Arial" panose="020B0604020202020204" pitchFamily="34" charset="0"/>
              </a:rPr>
              <a:t>Informant – Someone who is well versed in the social phenomenon that you wish to study and who is willing to tell you what s/he knows about it.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645</TotalTime>
  <Words>4676</Words>
  <Application>Microsoft Macintosh PowerPoint</Application>
  <PresentationFormat>On-screen Show (4:3)</PresentationFormat>
  <Paragraphs>367</Paragraphs>
  <Slides>53</Slides>
  <Notes>40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Median</vt:lpstr>
      <vt:lpstr>Microsoft Equation</vt:lpstr>
      <vt:lpstr>CHAPTER 7  the logic of sampling</vt:lpstr>
      <vt:lpstr>Chapter Outline</vt:lpstr>
      <vt:lpstr>A Brief History of Sampling</vt:lpstr>
      <vt:lpstr>Nonprobability Sampling (slide 1 of 6)</vt:lpstr>
      <vt:lpstr>Nonprobability Sampling (slide 2 of 6)</vt:lpstr>
      <vt:lpstr>Nonprobability Sampling (slide 3 of 6)</vt:lpstr>
      <vt:lpstr>Nonprobability Sampling (slide 4 of 6)</vt:lpstr>
      <vt:lpstr>Nonprobability Sampling (slide 5 of 6)</vt:lpstr>
      <vt:lpstr>Nonprobability Sampling (slide 6 of 6)</vt:lpstr>
      <vt:lpstr>The Logic and Techniques of Probability Sampling</vt:lpstr>
      <vt:lpstr>Figure 7-2</vt:lpstr>
      <vt:lpstr>The Logic and Techniques of Probability Sampling</vt:lpstr>
      <vt:lpstr>Figure 7-3</vt:lpstr>
      <vt:lpstr>The Logic and Techniques of Probability Sampling (slide 1 of 6)</vt:lpstr>
      <vt:lpstr>The Logic and Techniques of Probability Sampling (slide 2 of 6)</vt:lpstr>
      <vt:lpstr>The Logic and Techniques of Probability Sampling (slide 3 of 6)</vt:lpstr>
      <vt:lpstr>The Logic and Techniques of Probability Sampling (slide 4 of 6)</vt:lpstr>
      <vt:lpstr>The Logic and Techniques of Probability Sampling (slide 5 of 6)</vt:lpstr>
      <vt:lpstr>The Logic and Techniques of Probability Sampling (slide 6 of 6)</vt:lpstr>
      <vt:lpstr>Figure 7-4</vt:lpstr>
      <vt:lpstr>Figure 7-5</vt:lpstr>
      <vt:lpstr>Figure 7-6</vt:lpstr>
      <vt:lpstr>Figure 7-7</vt:lpstr>
      <vt:lpstr>The Logic and Techniques of Probability Sampling</vt:lpstr>
      <vt:lpstr>Figure 7-8</vt:lpstr>
      <vt:lpstr>Figure 7-9</vt:lpstr>
      <vt:lpstr>Figure 7-10</vt:lpstr>
      <vt:lpstr>The Logic and Techniques of Probability Sampling</vt:lpstr>
      <vt:lpstr>Populations and Sampling Frames (slide 1 of 2)</vt:lpstr>
      <vt:lpstr>Populations and Sampling Frames (slide 2 of 2)</vt:lpstr>
      <vt:lpstr>Types of Sampling Designs (slide 1 of 2)</vt:lpstr>
      <vt:lpstr>Types of Sampling Designs (slide 2 of 2)</vt:lpstr>
      <vt:lpstr>Figure 7-11</vt:lpstr>
      <vt:lpstr>Types of Sampling Designs (slide 1 of 3)</vt:lpstr>
      <vt:lpstr>Types of Sampling Designs (slide 2 of 3)</vt:lpstr>
      <vt:lpstr>Types of Sampling Designs (slide 3 of 3)</vt:lpstr>
      <vt:lpstr>Figure 7-12</vt:lpstr>
      <vt:lpstr>Types of Sampling Designs</vt:lpstr>
      <vt:lpstr>Multistage Cluster Sampling</vt:lpstr>
      <vt:lpstr>Figure 7-13</vt:lpstr>
      <vt:lpstr>Multistage Cluster Sampling (slide 2 of 2)</vt:lpstr>
      <vt:lpstr>Probability Sampling in Review</vt:lpstr>
      <vt:lpstr>The Ethics of Sampling</vt:lpstr>
      <vt:lpstr>Chapter Summary (slide 1 of 2)</vt:lpstr>
      <vt:lpstr>Chapter Summary (slide 2 of 2)</vt:lpstr>
      <vt:lpstr>Questions</vt:lpstr>
      <vt:lpstr>Question 1</vt:lpstr>
      <vt:lpstr>Question 2</vt:lpstr>
      <vt:lpstr>Question 3</vt:lpstr>
      <vt:lpstr>Question 4</vt:lpstr>
      <vt:lpstr>Question 5</vt:lpstr>
      <vt:lpstr>Question 6</vt:lpstr>
      <vt:lpstr>Question 7</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76</cp:revision>
  <dcterms:created xsi:type="dcterms:W3CDTF">2009-06-16T17:02:08Z</dcterms:created>
  <dcterms:modified xsi:type="dcterms:W3CDTF">2016-06-30T22:32:28Z</dcterms:modified>
</cp:coreProperties>
</file>