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311" r:id="rId3"/>
    <p:sldId id="349" r:id="rId4"/>
    <p:sldId id="312" r:id="rId5"/>
    <p:sldId id="314" r:id="rId6"/>
    <p:sldId id="316" r:id="rId7"/>
    <p:sldId id="317" r:id="rId8"/>
    <p:sldId id="352" r:id="rId9"/>
    <p:sldId id="346" r:id="rId10"/>
    <p:sldId id="320" r:id="rId11"/>
    <p:sldId id="353" r:id="rId12"/>
    <p:sldId id="323" r:id="rId13"/>
    <p:sldId id="354" r:id="rId14"/>
    <p:sldId id="325" r:id="rId15"/>
    <p:sldId id="355" r:id="rId16"/>
    <p:sldId id="356" r:id="rId17"/>
    <p:sldId id="328" r:id="rId18"/>
    <p:sldId id="347" r:id="rId19"/>
    <p:sldId id="348" r:id="rId20"/>
    <p:sldId id="330" r:id="rId21"/>
    <p:sldId id="357" r:id="rId22"/>
    <p:sldId id="350" r:id="rId23"/>
    <p:sldId id="351"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88" autoAdjust="0"/>
    <p:restoredTop sz="94660"/>
  </p:normalViewPr>
  <p:slideViewPr>
    <p:cSldViewPr>
      <p:cViewPr varScale="1">
        <p:scale>
          <a:sx n="134" d="100"/>
          <a:sy n="134" d="100"/>
        </p:scale>
        <p:origin x="-112" y="-150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AFDE2DE-D840-4D00-AF48-6962BF8D69FF}" type="datetimeFigureOut">
              <a:rPr lang="en-US"/>
              <a:pPr>
                <a:defRPr/>
              </a:pPr>
              <a:t>10/21/15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3286645-B842-4422-B3C8-447ACA3A6FEF}" type="slidenum">
              <a:rPr lang="en-US"/>
              <a:pPr>
                <a:defRPr/>
              </a:pPr>
              <a:t>‹#›</a:t>
            </a:fld>
            <a:endParaRPr lang="en-US" dirty="0"/>
          </a:p>
        </p:txBody>
      </p:sp>
    </p:spTree>
    <p:extLst>
      <p:ext uri="{BB962C8B-B14F-4D97-AF65-F5344CB8AC3E}">
        <p14:creationId xmlns:p14="http://schemas.microsoft.com/office/powerpoint/2010/main" val="2281827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2726238D-FE38-4B31-9F41-A454CADECEE1}" type="datetimeFigureOut">
              <a:rPr lang="en-US"/>
              <a:pPr>
                <a:defRPr/>
              </a:pPr>
              <a:t>10/21/15</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EC36BD0A-91BE-4ED1-BE9B-F8D51E74899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1083C62-E25E-49A5-850C-88C30171C707}" type="datetimeFigureOut">
              <a:rPr lang="en-US"/>
              <a:pPr>
                <a:defRPr/>
              </a:pPr>
              <a:t>10/21/15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D64B4713-8A6C-422B-89E1-4BB13FDF1F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61832A3-0925-4D85-9894-B0926232CCDB}" type="datetimeFigureOut">
              <a:rPr lang="en-US"/>
              <a:pPr>
                <a:defRPr/>
              </a:pPr>
              <a:t>10/21/15</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701C5BFC-83F4-4147-BEDC-E76A1E4A782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1F4BEF7-82A4-4B88-A17F-5ABC8C5B8AE5}" type="datetimeFigureOut">
              <a:rPr lang="en-US"/>
              <a:pPr>
                <a:defRPr/>
              </a:pPr>
              <a:t>10/21/15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C6EEA53-43E8-49AA-B844-7A959ED1219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0F0B29E9-55C5-4AFF-AA40-6EADE7E1E923}" type="datetimeFigureOut">
              <a:rPr lang="en-US"/>
              <a:pPr>
                <a:defRPr/>
              </a:pPr>
              <a:t>10/21/15</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4104C587-0F2A-40B5-99E0-3E11E95E9FD0}"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F532282C-8568-4188-9BF7-EC07EF0C62AA}" type="datetimeFigureOut">
              <a:rPr lang="en-US"/>
              <a:pPr>
                <a:defRPr/>
              </a:pPr>
              <a:t>10/21/15</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26B8297A-45B3-438F-950A-71D702A60375}"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65E80184-E5AB-404A-8705-A6998CE4DB5F}" type="datetimeFigureOut">
              <a:rPr lang="en-US"/>
              <a:pPr>
                <a:defRPr/>
              </a:pPr>
              <a:t>10/21/15</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5D60E978-01D1-4865-A1A6-9103494D978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E367B97-E73E-47F7-9089-B7A7DD68E45F}" type="datetimeFigureOut">
              <a:rPr lang="en-US"/>
              <a:pPr>
                <a:defRPr/>
              </a:pPr>
              <a:t>10/21/15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9F2ACF1D-3F39-485E-914D-CEFF83E1359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490C5F9-E931-47B3-8757-75F18AA99DEB}" type="datetimeFigureOut">
              <a:rPr lang="en-US"/>
              <a:pPr>
                <a:defRPr/>
              </a:pPr>
              <a:t>10/21/15</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2EF1F910-60C7-450D-81CF-CF8D7450E37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5A4E44F-47E2-4FAB-98D9-ABEE1FBB4A41}" type="datetimeFigureOut">
              <a:rPr lang="en-US"/>
              <a:pPr>
                <a:defRPr/>
              </a:pPr>
              <a:t>10/21/15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B61D24C3-3AA4-4FBF-98A5-53CD120F0F9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9E64AA4-5388-46FF-A396-0170718162E7}" type="datetimeFigureOut">
              <a:rPr lang="en-US"/>
              <a:pPr>
                <a:defRPr/>
              </a:pPr>
              <a:t>10/21/15</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F99CF346-1CED-4599-A5E4-5CA6B79C4CE7}"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12A5DB30-EBC3-4510-828B-1CF53E669DFC}" type="datetimeFigureOut">
              <a:rPr lang="en-US"/>
              <a:pPr>
                <a:defRPr/>
              </a:pPr>
              <a:t>10/21/15</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AF6E117F-B8A3-470E-85AE-6F06A2AF2CC5}"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a:t>
            </a:r>
            <a:r>
              <a:rPr lang="en-US" dirty="0" smtClean="0"/>
              <a:t> </a:t>
            </a:r>
            <a:r>
              <a:rPr lang="en-US" sz="3600" dirty="0" smtClean="0">
                <a:latin typeface="Arial" panose="020B0604020202020204" pitchFamily="34" charset="0"/>
                <a:cs typeface="Arial" panose="020B0604020202020204" pitchFamily="34" charset="0"/>
              </a:rPr>
              <a:t>8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experiments</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Selecting Subjects</a:t>
            </a:r>
          </a:p>
        </p:txBody>
      </p:sp>
      <p:sp>
        <p:nvSpPr>
          <p:cNvPr id="26626" name="Content Placeholder 2"/>
          <p:cNvSpPr>
            <a:spLocks noGrp="1"/>
          </p:cNvSpPr>
          <p:nvPr>
            <p:ph sz="quarter" idx="1"/>
          </p:nvPr>
        </p:nvSpPr>
        <p:spPr>
          <a:xfrm>
            <a:off x="612775" y="1600200"/>
            <a:ext cx="8153400" cy="4800600"/>
          </a:xfrm>
        </p:spPr>
        <p:txBody>
          <a:bodyPr/>
          <a:lstStyle/>
          <a:p>
            <a:r>
              <a:rPr lang="en-US" sz="2600" dirty="0" smtClean="0">
                <a:latin typeface="Arial" panose="020B0604020202020204" pitchFamily="34" charset="0"/>
                <a:cs typeface="Arial" panose="020B0604020202020204" pitchFamily="34" charset="0"/>
              </a:rPr>
              <a:t>Role of college students</a:t>
            </a:r>
          </a:p>
          <a:p>
            <a:r>
              <a:rPr lang="en-US" sz="2600" dirty="0" smtClean="0">
                <a:latin typeface="Arial" panose="020B0604020202020204" pitchFamily="34" charset="0"/>
                <a:cs typeface="Arial" panose="020B0604020202020204" pitchFamily="34" charset="0"/>
              </a:rPr>
              <a:t>Generalizability?</a:t>
            </a:r>
          </a:p>
          <a:p>
            <a:pPr>
              <a:defRPr/>
            </a:pPr>
            <a:r>
              <a:rPr lang="en-US" sz="2600" dirty="0">
                <a:latin typeface="Arial" panose="020B0604020202020204" pitchFamily="34" charset="0"/>
                <a:cs typeface="Arial" panose="020B0604020202020204" pitchFamily="34" charset="0"/>
              </a:rPr>
              <a:t>Probability Sampling</a:t>
            </a:r>
          </a:p>
          <a:p>
            <a:pPr>
              <a:defRPr/>
            </a:pPr>
            <a:r>
              <a:rPr lang="en-US" sz="2600" dirty="0">
                <a:latin typeface="Arial" panose="020B0604020202020204" pitchFamily="34" charset="0"/>
                <a:cs typeface="Arial" panose="020B0604020202020204" pitchFamily="34" charset="0"/>
              </a:rPr>
              <a:t>Randomization – A technique for assigning experimental subjects to experimental and control groups.</a:t>
            </a:r>
          </a:p>
          <a:p>
            <a:pPr>
              <a:defRPr/>
            </a:pPr>
            <a:r>
              <a:rPr lang="en-US" sz="2600" dirty="0">
                <a:latin typeface="Arial" panose="020B0604020202020204" pitchFamily="34" charset="0"/>
                <a:cs typeface="Arial" panose="020B0604020202020204" pitchFamily="34" charset="0"/>
              </a:rPr>
              <a:t>Matching – The procedure whereby pairs of subjects are matched on the basis of their similarities on one or more variables, and one member of the pair is assigned to the experimental group and the other to the control group</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Quota Matrix Illustration</a:t>
            </a:r>
            <a:endParaRPr lang="en-US" sz="1800" dirty="0">
              <a:latin typeface="Arial" charset="0"/>
              <a:cs typeface="Arial" charset="0"/>
            </a:endParaRPr>
          </a:p>
          <a:p>
            <a:r>
              <a:rPr lang="en-US" sz="1600" dirty="0" smtClean="0">
                <a:latin typeface="Arial" charset="0"/>
                <a:cs typeface="Arial" charset="0"/>
              </a:rPr>
              <a:t>Sometimes the experimental and control groups are created by finding pairs of matching subjects and assigning one to the experimental group and the other to the control group.</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8-2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199"/>
            <a:ext cx="7583487" cy="18288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845" y="381000"/>
            <a:ext cx="7321755" cy="38479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7558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normAutofit/>
          </a:bodyPr>
          <a:lstStyle/>
          <a:p>
            <a:pPr>
              <a:defRPr/>
            </a:pPr>
            <a:r>
              <a:rPr lang="en-US" sz="3600" dirty="0">
                <a:latin typeface="Arial" panose="020B0604020202020204" pitchFamily="34" charset="0"/>
                <a:cs typeface="Arial" panose="020B0604020202020204" pitchFamily="34" charset="0"/>
              </a:rPr>
              <a:t>Variations on Experimental Design</a:t>
            </a:r>
          </a:p>
        </p:txBody>
      </p:sp>
      <p:sp>
        <p:nvSpPr>
          <p:cNvPr id="20483" name="Content Placeholder 2"/>
          <p:cNvSpPr>
            <a:spLocks noGrp="1"/>
          </p:cNvSpPr>
          <p:nvPr>
            <p:ph sz="quarter" idx="1"/>
          </p:nvPr>
        </p:nvSpPr>
        <p:spPr>
          <a:xfrm>
            <a:off x="612775" y="1600200"/>
            <a:ext cx="8153400" cy="4495800"/>
          </a:xfrm>
        </p:spPr>
        <p:txBody>
          <a:bodyPr>
            <a:normAutofit/>
          </a:bodyPr>
          <a:lstStyle/>
          <a:p>
            <a:pPr>
              <a:lnSpc>
                <a:spcPct val="90000"/>
              </a:lnSpc>
              <a:defRPr/>
            </a:pPr>
            <a:r>
              <a:rPr lang="en-US" sz="2600" dirty="0">
                <a:latin typeface="Arial" panose="020B0604020202020204" pitchFamily="34" charset="0"/>
                <a:cs typeface="Arial" panose="020B0604020202020204" pitchFamily="34" charset="0"/>
              </a:rPr>
              <a:t>Pre-experimental Research Designs</a:t>
            </a:r>
          </a:p>
          <a:p>
            <a:pPr marL="319088" lvl="1" indent="-319088">
              <a:lnSpc>
                <a:spcPct val="90000"/>
              </a:lnSpc>
              <a:spcBef>
                <a:spcPts val="700"/>
              </a:spcBef>
              <a:buClr>
                <a:schemeClr val="accent2"/>
              </a:buClr>
              <a:buSzPct val="60000"/>
              <a:buFont typeface="Wingdings" pitchFamily="2" charset="2"/>
              <a:buChar char=""/>
              <a:defRPr/>
            </a:pPr>
            <a:r>
              <a:rPr lang="en-US" dirty="0">
                <a:latin typeface="Arial" panose="020B0604020202020204" pitchFamily="34" charset="0"/>
                <a:cs typeface="Arial" panose="020B0604020202020204" pitchFamily="34" charset="0"/>
              </a:rPr>
              <a:t>One-shot case study – A single group of subjects is measured on a dependent variable following an experimental stimulus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19088" lvl="1" indent="-319088">
              <a:lnSpc>
                <a:spcPct val="90000"/>
              </a:lnSpc>
              <a:spcBef>
                <a:spcPts val="700"/>
              </a:spcBef>
              <a:buClr>
                <a:schemeClr val="accent2"/>
              </a:buClr>
              <a:buSzPct val="60000"/>
              <a:buFont typeface="Wingdings" pitchFamily="2" charset="2"/>
              <a:buChar char=""/>
              <a:defRPr/>
            </a:pPr>
            <a:r>
              <a:rPr lang="en-US" dirty="0">
                <a:latin typeface="Arial" panose="020B0604020202020204" pitchFamily="34" charset="0"/>
                <a:cs typeface="Arial" panose="020B0604020202020204" pitchFamily="34" charset="0"/>
              </a:rPr>
              <a:t>One-group pre-test post-test design – A pre-test is added for the experimental group but lacks a control group</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19088" lvl="1" indent="-319088">
              <a:lnSpc>
                <a:spcPct val="90000"/>
              </a:lnSpc>
              <a:spcBef>
                <a:spcPts val="700"/>
              </a:spcBef>
              <a:buClr>
                <a:schemeClr val="accent2"/>
              </a:buClr>
              <a:buSzPct val="60000"/>
              <a:buFont typeface="Wingdings" pitchFamily="2" charset="2"/>
              <a:buChar char=""/>
              <a:defRPr/>
            </a:pPr>
            <a:r>
              <a:rPr lang="en-US" dirty="0">
                <a:latin typeface="Arial" panose="020B0604020202020204" pitchFamily="34" charset="0"/>
                <a:cs typeface="Arial" panose="020B0604020202020204" pitchFamily="34" charset="0"/>
              </a:rPr>
              <a:t>Static-group comparison – Includes experimental and control groups, but no pre-test.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10200"/>
            <a:ext cx="7315200" cy="1066800"/>
          </a:xfrm>
        </p:spPr>
        <p:txBody>
          <a:bodyPr/>
          <a:lstStyle/>
          <a:p>
            <a:r>
              <a:rPr lang="en-US" sz="1600" dirty="0" smtClean="0">
                <a:latin typeface="Arial" charset="0"/>
                <a:cs typeface="Arial" charset="0"/>
              </a:rPr>
              <a:t>Three </a:t>
            </a:r>
            <a:r>
              <a:rPr lang="en-US" sz="1600" dirty="0" smtClean="0">
                <a:latin typeface="Arial" charset="0"/>
                <a:cs typeface="Arial" charset="0"/>
              </a:rPr>
              <a:t>Preexperimental</a:t>
            </a:r>
            <a:r>
              <a:rPr lang="en-US" sz="1600" dirty="0" smtClean="0">
                <a:latin typeface="Arial" charset="0"/>
                <a:cs typeface="Arial" charset="0"/>
              </a:rPr>
              <a:t> Research Designs</a:t>
            </a:r>
            <a:endParaRPr lang="en-US" sz="1600" dirty="0">
              <a:latin typeface="Arial" charset="0"/>
              <a:cs typeface="Arial" charset="0"/>
            </a:endParaRPr>
          </a:p>
          <a:p>
            <a:r>
              <a:rPr lang="en-US" sz="1600" dirty="0" smtClean="0">
                <a:latin typeface="Arial" charset="0"/>
                <a:cs typeface="Arial" charset="0"/>
              </a:rPr>
              <a:t>These </a:t>
            </a:r>
            <a:r>
              <a:rPr lang="en-US" sz="1600" dirty="0" smtClean="0">
                <a:latin typeface="Arial" charset="0"/>
                <a:cs typeface="Arial" charset="0"/>
              </a:rPr>
              <a:t>preexperimental</a:t>
            </a:r>
            <a:r>
              <a:rPr lang="en-US" sz="1600" dirty="0" smtClean="0">
                <a:latin typeface="Arial" charset="0"/>
                <a:cs typeface="Arial" charset="0"/>
              </a:rPr>
              <a:t> designs anticipate the logic of true experiments but remain open to errors of interpretation. Can you see the errors that might be made in each of these designs? The various risks are solved by the addition of control groups, pretesting, and </a:t>
            </a:r>
            <a:r>
              <a:rPr lang="en-US" sz="1600" dirty="0" smtClean="0">
                <a:latin typeface="Arial" charset="0"/>
                <a:cs typeface="Arial" charset="0"/>
              </a:rPr>
              <a:t>posttesting</a:t>
            </a:r>
            <a:r>
              <a:rPr lang="en-US" sz="1600" dirty="0" smtClean="0">
                <a:latin typeface="Arial" charset="0"/>
                <a:cs typeface="Arial" charset="0"/>
              </a:rPr>
              <a:t>.</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8-3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371599"/>
            <a:ext cx="7583487" cy="24384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248" y="0"/>
            <a:ext cx="5141552" cy="4572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5437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Variations on Experimental Design</a:t>
            </a:r>
            <a:endParaRPr lang="en-US" sz="3600" dirty="0" smtClean="0"/>
          </a:p>
        </p:txBody>
      </p:sp>
      <p:sp>
        <p:nvSpPr>
          <p:cNvPr id="21507" name="Content Placeholder 2"/>
          <p:cNvSpPr>
            <a:spLocks noGrp="1"/>
          </p:cNvSpPr>
          <p:nvPr>
            <p:ph sz="quarter" idx="1"/>
          </p:nvPr>
        </p:nvSpPr>
        <p:spPr>
          <a:xfrm>
            <a:off x="612775" y="1600200"/>
            <a:ext cx="8153400" cy="4495800"/>
          </a:xfrm>
        </p:spPr>
        <p:txBody>
          <a:bodyPr>
            <a:noAutofit/>
          </a:bodyPr>
          <a:lstStyle/>
          <a:p>
            <a:pPr>
              <a:defRPr/>
            </a:pPr>
            <a:r>
              <a:rPr lang="en-US" sz="2600" dirty="0">
                <a:latin typeface="Arial" panose="020B0604020202020204" pitchFamily="34" charset="0"/>
                <a:cs typeface="Arial" panose="020B0604020202020204" pitchFamily="34" charset="0"/>
              </a:rPr>
              <a:t>Validity Issues in Experimental Research</a:t>
            </a:r>
          </a:p>
          <a:p>
            <a:pPr marL="319088" lvl="1" indent="-319088">
              <a:spcBef>
                <a:spcPts val="700"/>
              </a:spcBef>
              <a:buClr>
                <a:schemeClr val="accent2"/>
              </a:buClr>
              <a:buSzPct val="60000"/>
              <a:buFont typeface="Wingdings" pitchFamily="2" charset="2"/>
              <a:buChar char=""/>
              <a:defRPr/>
            </a:pPr>
            <a:r>
              <a:rPr lang="en-US" dirty="0">
                <a:latin typeface="Arial" panose="020B0604020202020204" pitchFamily="34" charset="0"/>
                <a:cs typeface="Arial" panose="020B0604020202020204" pitchFamily="34" charset="0"/>
              </a:rPr>
              <a:t>Internal Validity – The possibility that the conclusions drawn from experimental results may not accurately reflect what went on in the experiment itself.</a:t>
            </a:r>
          </a:p>
          <a:p>
            <a:pPr marL="776288" lvl="3" indent="-319088">
              <a:spcBef>
                <a:spcPts val="700"/>
              </a:spcBef>
              <a:buSzPct val="60000"/>
              <a:buFont typeface="Wingdings" pitchFamily="2" charset="2"/>
              <a:buChar char=""/>
              <a:defRPr/>
            </a:pPr>
            <a:r>
              <a:rPr lang="en-US" dirty="0">
                <a:latin typeface="Arial" panose="020B0604020202020204" pitchFamily="34" charset="0"/>
                <a:cs typeface="Arial" panose="020B0604020202020204" pitchFamily="34" charset="0"/>
              </a:rPr>
              <a:t>Sources: history, maturation, testing, instrumentation, statistical regression, selection bias, experimental mortality, causal time order, diffusion or imitation of treatments, compensation, compensatory rivalry, demoralization</a:t>
            </a:r>
          </a:p>
          <a:p>
            <a:pPr marL="319088" lvl="1" indent="-319088">
              <a:spcBef>
                <a:spcPts val="700"/>
              </a:spcBef>
              <a:buClr>
                <a:schemeClr val="accent2"/>
              </a:buClr>
              <a:buSzPct val="60000"/>
              <a:buFont typeface="Wingdings" pitchFamily="2" charset="2"/>
              <a:buChar char=""/>
              <a:defRPr/>
            </a:pPr>
            <a:r>
              <a:rPr lang="en-US" dirty="0">
                <a:latin typeface="Arial" panose="020B0604020202020204" pitchFamily="34" charset="0"/>
                <a:cs typeface="Arial" panose="020B0604020202020204" pitchFamily="34" charset="0"/>
              </a:rPr>
              <a:t>External Validity – The possibility that conclusions drawn from experimental results may not be generalizable to the “real” world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143000"/>
          </a:xfrm>
        </p:spPr>
        <p:txBody>
          <a:bodyPr/>
          <a:lstStyle/>
          <a:p>
            <a:r>
              <a:rPr lang="en-US" sz="1600" dirty="0" smtClean="0">
                <a:latin typeface="Arial" charset="0"/>
                <a:cs typeface="Arial" charset="0"/>
              </a:rPr>
              <a:t>The Classical Experiment: Using a </a:t>
            </a:r>
            <a:r>
              <a:rPr lang="en-US" sz="1600" dirty="0" smtClean="0">
                <a:latin typeface="Arial" charset="0"/>
                <a:cs typeface="Arial" charset="0"/>
              </a:rPr>
              <a:t>Muslim </a:t>
            </a:r>
            <a:r>
              <a:rPr lang="en-US" sz="1600" dirty="0" smtClean="0">
                <a:latin typeface="Arial" charset="0"/>
                <a:cs typeface="Arial" charset="0"/>
              </a:rPr>
              <a:t>History Film to Reduce Prejudice</a:t>
            </a:r>
            <a:endParaRPr lang="en-US" sz="1600" dirty="0">
              <a:latin typeface="Arial" charset="0"/>
              <a:cs typeface="Arial" charset="0"/>
            </a:endParaRPr>
          </a:p>
          <a:p>
            <a:r>
              <a:rPr lang="en-US" sz="1600" dirty="0" smtClean="0">
                <a:latin typeface="Arial" charset="0"/>
                <a:cs typeface="Arial" charset="0"/>
              </a:rPr>
              <a:t>This diagram illustrates the basic structure of the classical experiment as a vehicle for testing the impact of a film on prejudice. Notice how the control group, the pretesting, and the </a:t>
            </a:r>
            <a:r>
              <a:rPr lang="en-US" sz="1600" dirty="0" smtClean="0">
                <a:latin typeface="Arial" charset="0"/>
                <a:cs typeface="Arial" charset="0"/>
              </a:rPr>
              <a:t>posttesting</a:t>
            </a:r>
            <a:r>
              <a:rPr lang="en-US" sz="1600" dirty="0" smtClean="0">
                <a:latin typeface="Arial" charset="0"/>
                <a:cs typeface="Arial" charset="0"/>
              </a:rPr>
              <a:t> function.</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8-4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30651" y="533400"/>
            <a:ext cx="7583487" cy="3657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
            <a:ext cx="7467600" cy="4279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2067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10200"/>
            <a:ext cx="7315200" cy="1066800"/>
          </a:xfrm>
        </p:spPr>
        <p:txBody>
          <a:bodyPr/>
          <a:lstStyle/>
          <a:p>
            <a:r>
              <a:rPr lang="en-US" sz="1800" dirty="0" smtClean="0">
                <a:latin typeface="Arial" charset="0"/>
                <a:cs typeface="Arial" charset="0"/>
              </a:rPr>
              <a:t>The Solomon Four-Group Design</a:t>
            </a:r>
            <a:endParaRPr lang="en-US" sz="1800" dirty="0">
              <a:latin typeface="Arial" charset="0"/>
              <a:cs typeface="Arial" charset="0"/>
            </a:endParaRPr>
          </a:p>
          <a:p>
            <a:r>
              <a:rPr lang="en-US" sz="1600" dirty="0" smtClean="0">
                <a:latin typeface="Arial" charset="0"/>
                <a:cs typeface="Arial" charset="0"/>
              </a:rPr>
              <a:t>The classical experiment runs the risk that pretesting will have an effect on subjects, so the Solomon four-group design adds experimental and control groups that skip the pretest. Thus, it combines the classical experiment and the after-only design or “static-group comparison.”</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8-5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362200" y="1143000"/>
            <a:ext cx="6248400" cy="25146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7295"/>
            <a:ext cx="3557735" cy="4619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3345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Examples of Experimentation </a:t>
            </a:r>
          </a:p>
        </p:txBody>
      </p:sp>
      <p:sp>
        <p:nvSpPr>
          <p:cNvPr id="38914" name="Content Placeholder 3"/>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Field Experiments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Web-Based Experiments</a:t>
            </a:r>
          </a:p>
        </p:txBody>
      </p:sp>
      <p:sp>
        <p:nvSpPr>
          <p:cNvPr id="39938"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Representative samples are not essential…therefore, volunteers may be used.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“Natural” Experiments</a:t>
            </a:r>
          </a:p>
        </p:txBody>
      </p:sp>
      <p:sp>
        <p:nvSpPr>
          <p:cNvPr id="40962"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Experiments that occur outside controlled settings.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Chapter</a:t>
            </a:r>
            <a:r>
              <a:rPr lang="en-US" dirty="0" smtClean="0"/>
              <a:t> </a:t>
            </a:r>
            <a:r>
              <a:rPr lang="en-US" sz="3600" dirty="0" smtClean="0">
                <a:latin typeface="Arial" panose="020B0604020202020204" pitchFamily="34" charset="0"/>
                <a:cs typeface="Arial" panose="020B0604020202020204" pitchFamily="34" charset="0"/>
              </a:rPr>
              <a:t>Outline </a:t>
            </a:r>
            <a:r>
              <a:rPr lang="en-US" sz="1200" dirty="0" smtClean="0">
                <a:latin typeface="Arial" panose="020B0604020202020204" pitchFamily="34" charset="0"/>
                <a:cs typeface="Arial" panose="020B0604020202020204" pitchFamily="34" charset="0"/>
              </a:rPr>
              <a:t>(slide 1 of 2)</a:t>
            </a:r>
          </a:p>
        </p:txBody>
      </p:sp>
      <p:sp>
        <p:nvSpPr>
          <p:cNvPr id="10243"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Topics Appropriate for Experiments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Classical Experiment</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Selecting Subjects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Variations on Experimental Design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Examples of Experimentation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Web-Based Experiments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Strengths and Weaknesses of the Experimental Method</a:t>
            </a:r>
          </a:p>
        </p:txBody>
      </p:sp>
      <p:sp>
        <p:nvSpPr>
          <p:cNvPr id="41986"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Strengths of Experimental Method</a:t>
            </a:r>
          </a:p>
          <a:p>
            <a:pPr marL="593725" lvl="2" indent="-319088">
              <a:spcBef>
                <a:spcPts val="700"/>
              </a:spcBef>
              <a:buSzPct val="60000"/>
              <a:buFont typeface="Wingdings" pitchFamily="2" charset="2"/>
              <a:buChar char=""/>
            </a:pPr>
            <a:r>
              <a:rPr lang="en-US" sz="2600" dirty="0">
                <a:latin typeface="Arial" panose="020B0604020202020204" pitchFamily="34" charset="0"/>
                <a:cs typeface="Arial" panose="020B0604020202020204" pitchFamily="34" charset="0"/>
              </a:rPr>
              <a:t>Isolation of experimental variable’s impact over time.</a:t>
            </a:r>
          </a:p>
          <a:p>
            <a:pPr marL="593725" lvl="2" indent="-319088">
              <a:spcBef>
                <a:spcPts val="700"/>
              </a:spcBef>
              <a:buSzPct val="60000"/>
              <a:buFont typeface="Wingdings" pitchFamily="2" charset="2"/>
              <a:buChar char=""/>
            </a:pPr>
            <a:r>
              <a:rPr lang="en-US" sz="2600" dirty="0">
                <a:latin typeface="Arial" panose="020B0604020202020204" pitchFamily="34" charset="0"/>
                <a:cs typeface="Arial" panose="020B0604020202020204" pitchFamily="34" charset="0"/>
              </a:rPr>
              <a:t>Replication</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Weaknesses of Experimental Method</a:t>
            </a:r>
          </a:p>
          <a:p>
            <a:pPr marL="593725" lvl="2" indent="-319088">
              <a:spcBef>
                <a:spcPts val="700"/>
              </a:spcBef>
              <a:buSzPct val="60000"/>
              <a:buFont typeface="Wingdings" pitchFamily="2" charset="2"/>
              <a:buChar char=""/>
            </a:pPr>
            <a:r>
              <a:rPr lang="en-US" sz="2600" dirty="0">
                <a:latin typeface="Arial" panose="020B0604020202020204" pitchFamily="34" charset="0"/>
                <a:cs typeface="Arial" panose="020B0604020202020204" pitchFamily="34" charset="0"/>
              </a:rPr>
              <a:t>Artificiality of laboratory settings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Experiments</a:t>
            </a:r>
            <a:endParaRPr lang="en-US" sz="3600" dirty="0"/>
          </a:p>
        </p:txBody>
      </p:sp>
      <p:sp>
        <p:nvSpPr>
          <p:cNvPr id="3" name="Content Placeholder 2"/>
          <p:cNvSpPr>
            <a:spLocks noGrp="1"/>
          </p:cNvSpPr>
          <p:nvPr>
            <p:ph sz="quarter" idx="1"/>
          </p:nvPr>
        </p:nvSpPr>
        <p:spPr/>
        <p:txBody>
          <a:bodyPr/>
          <a:lstStyle/>
          <a:p>
            <a:r>
              <a:rPr lang="en-US" dirty="0" smtClean="0"/>
              <a:t>Experiments typically involve deceiving subjects.</a:t>
            </a:r>
          </a:p>
          <a:p>
            <a:r>
              <a:rPr lang="en-US" dirty="0" smtClean="0"/>
              <a:t>Because they are intrusive, experiments open the possibility of inadvertently causing damage to subjects.</a:t>
            </a:r>
            <a:endParaRPr lang="en-US" dirty="0"/>
          </a:p>
        </p:txBody>
      </p:sp>
    </p:spTree>
    <p:extLst>
      <p:ext uri="{BB962C8B-B14F-4D97-AF65-F5344CB8AC3E}">
        <p14:creationId xmlns:p14="http://schemas.microsoft.com/office/powerpoint/2010/main" val="379415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Give examples of topics well suited to experimental studies and topics that would not be appropriate.</a:t>
            </a:r>
          </a:p>
          <a:p>
            <a:r>
              <a:rPr lang="en-US" sz="2600" dirty="0" smtClean="0">
                <a:latin typeface="Arial" panose="020B0604020202020204" pitchFamily="34" charset="0"/>
                <a:cs typeface="Arial" panose="020B0604020202020204" pitchFamily="34" charset="0"/>
              </a:rPr>
              <a:t>Diagram and explain the key elements in the classical experiment.</a:t>
            </a:r>
          </a:p>
          <a:p>
            <a:r>
              <a:rPr lang="en-US" sz="2600" dirty="0" smtClean="0">
                <a:latin typeface="Arial" panose="020B0604020202020204" pitchFamily="34" charset="0"/>
                <a:cs typeface="Arial" panose="020B0604020202020204" pitchFamily="34" charset="0"/>
              </a:rPr>
              <a:t>Discuss three methods for selecting and assigning subjects in an experiment.</a:t>
            </a:r>
          </a:p>
          <a:p>
            <a:r>
              <a:rPr lang="en-US" sz="2600" dirty="0" smtClean="0">
                <a:latin typeface="Arial" panose="020B0604020202020204" pitchFamily="34" charset="0"/>
                <a:cs typeface="Arial" panose="020B0604020202020204" pitchFamily="34" charset="0"/>
              </a:rPr>
              <a:t>Understand several types of experimental designs.</a:t>
            </a:r>
          </a:p>
          <a:p>
            <a:r>
              <a:rPr lang="en-US" sz="2600" dirty="0" smtClean="0">
                <a:latin typeface="Arial" panose="020B0604020202020204" pitchFamily="34" charset="0"/>
                <a:cs typeface="Arial" panose="020B0604020202020204" pitchFamily="34" charset="0"/>
              </a:rPr>
              <a:t>Provide examples illustrating the use of the experimental model in social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229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2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Discuss the advantages and disadvantages of web-based experiments.</a:t>
            </a:r>
          </a:p>
          <a:p>
            <a:r>
              <a:rPr lang="en-US" sz="2600" dirty="0" smtClean="0">
                <a:latin typeface="Arial" panose="020B0604020202020204" pitchFamily="34" charset="0"/>
                <a:cs typeface="Arial" panose="020B0604020202020204" pitchFamily="34" charset="0"/>
              </a:rPr>
              <a:t>Describe what is meant by “natural” experiments, giving examples to illustrate.</a:t>
            </a:r>
          </a:p>
          <a:p>
            <a:r>
              <a:rPr lang="en-US" sz="2600" dirty="0" smtClean="0">
                <a:latin typeface="Arial" panose="020B0604020202020204" pitchFamily="34" charset="0"/>
                <a:cs typeface="Arial" panose="020B0604020202020204" pitchFamily="34" charset="0"/>
              </a:rPr>
              <a:t>Identify and discuss both the strengths and weaknesses of experiments in social research.</a:t>
            </a:r>
          </a:p>
          <a:p>
            <a:r>
              <a:rPr lang="en-US" sz="2600" dirty="0" smtClean="0">
                <a:latin typeface="Arial" panose="020B0604020202020204" pitchFamily="34" charset="0"/>
                <a:cs typeface="Arial" panose="020B0604020202020204" pitchFamily="34" charset="0"/>
              </a:rPr>
              <a:t>Explain some of the ethical issues involved in the use of the experimental model.</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837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smtClean="0"/>
              <a:t>Question 1</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1. In the simplest experimental design, subjects are measured in terms of a/n _____ variable exposed to a/n _____ variable.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pre-test; post-test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post-test, pre-test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independent; dependent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dependent; independent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3"/>
          <p:cNvSpPr>
            <a:spLocks noGrp="1"/>
          </p:cNvSpPr>
          <p:nvPr>
            <p:ph type="title"/>
          </p:nvPr>
        </p:nvSpPr>
        <p:spPr>
          <a:xfrm>
            <a:off x="612775" y="228600"/>
            <a:ext cx="8153400" cy="990600"/>
          </a:xfrm>
        </p:spPr>
        <p:txBody>
          <a:bodyPr/>
          <a:lstStyle/>
          <a:p>
            <a:r>
              <a:rPr lang="en-US" sz="3600" dirty="0" smtClean="0"/>
              <a:t>Answer 1</a:t>
            </a:r>
          </a:p>
        </p:txBody>
      </p:sp>
      <p:sp>
        <p:nvSpPr>
          <p:cNvPr id="46082" name="Rectangle 3"/>
          <p:cNvSpPr>
            <a:spLocks noGrp="1" noChangeArrowheads="1"/>
          </p:cNvSpPr>
          <p:nvPr>
            <p:ph sz="quarter" idx="1"/>
          </p:nvPr>
        </p:nvSpPr>
        <p:spPr>
          <a:xfrm>
            <a:off x="612775" y="1600200"/>
            <a:ext cx="8153400" cy="4495800"/>
          </a:xfrm>
        </p:spPr>
        <p:txBody>
          <a:bodyPr/>
          <a:lstStyle/>
          <a:p>
            <a:pPr marL="0" indent="0" algn="just">
              <a:buFont typeface="Wingdings 3" pitchFamily="18" charset="2"/>
              <a:buNone/>
            </a:pPr>
            <a:r>
              <a:rPr lang="en-US" sz="2600" b="1" dirty="0" smtClean="0">
                <a:latin typeface="Arial" panose="020B0604020202020204" pitchFamily="34" charset="0"/>
                <a:cs typeface="Arial" panose="020B0604020202020204" pitchFamily="34" charset="0"/>
              </a:rPr>
              <a:t>ANSWER: D.</a:t>
            </a:r>
          </a:p>
          <a:p>
            <a:pPr marL="0" indent="0">
              <a:buFont typeface="Wingdings 3" pitchFamily="18" charset="2"/>
              <a:buNone/>
            </a:pPr>
            <a:r>
              <a:rPr lang="en-US" sz="2600" dirty="0" smtClean="0">
                <a:latin typeface="Arial" panose="020B0604020202020204" pitchFamily="34" charset="0"/>
                <a:cs typeface="Arial" panose="020B0604020202020204" pitchFamily="34" charset="0"/>
              </a:rPr>
              <a:t>In the simplest experimental design, subjects are measured in terms of a dependent variable exposed to an independent variable.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smtClean="0"/>
              <a:t>Question 2</a:t>
            </a:r>
          </a:p>
        </p:txBody>
      </p:sp>
      <p:sp>
        <p:nvSpPr>
          <p:cNvPr id="43011" name="Rectangle 5"/>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2. _____ groups are groups of subjects to whom an experimental stimulus is administered.</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Control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Experimental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Purposive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Pre-test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p:cNvSpPr>
            <a:spLocks noGrp="1"/>
          </p:cNvSpPr>
          <p:nvPr>
            <p:ph type="title"/>
          </p:nvPr>
        </p:nvSpPr>
        <p:spPr>
          <a:xfrm>
            <a:off x="612775" y="228600"/>
            <a:ext cx="8153400" cy="990600"/>
          </a:xfrm>
        </p:spPr>
        <p:txBody>
          <a:bodyPr/>
          <a:lstStyle/>
          <a:p>
            <a:r>
              <a:rPr lang="en-US" sz="3600" dirty="0" smtClean="0"/>
              <a:t>Answer 2</a:t>
            </a:r>
          </a:p>
        </p:txBody>
      </p:sp>
      <p:sp>
        <p:nvSpPr>
          <p:cNvPr id="44035" name="Rectangle 5"/>
          <p:cNvSpPr>
            <a:spLocks noGrp="1" noChangeArrowheads="1"/>
          </p:cNvSpPr>
          <p:nvPr>
            <p:ph sz="quarter" idx="1"/>
          </p:nvPr>
        </p:nvSpPr>
        <p:spPr>
          <a:xfrm>
            <a:off x="612775" y="1600200"/>
            <a:ext cx="8153400" cy="4495800"/>
          </a:xfrm>
        </p:spPr>
        <p:txBody>
          <a:bodyPr>
            <a:normAutofit/>
          </a:bodyPr>
          <a:lstStyle/>
          <a:p>
            <a:pPr marL="609600" indent="-609600">
              <a:lnSpc>
                <a:spcPct val="90000"/>
              </a:lnSpc>
              <a:buFont typeface="Wingdings 3" pitchFamily="18" charset="2"/>
              <a:buNone/>
            </a:pPr>
            <a:r>
              <a:rPr lang="en-US" sz="2600" b="1" dirty="0" smtClean="0">
                <a:latin typeface="Arial" panose="020B0604020202020204" pitchFamily="34" charset="0"/>
                <a:cs typeface="Arial" panose="020B0604020202020204" pitchFamily="34" charset="0"/>
              </a:rPr>
              <a:t>ANSWER: B.</a:t>
            </a:r>
          </a:p>
          <a:p>
            <a:pPr marL="609600" indent="-609600">
              <a:lnSpc>
                <a:spcPct val="90000"/>
              </a:lnSpc>
              <a:spcBef>
                <a:spcPts val="0"/>
              </a:spcBef>
              <a:buFont typeface="Wingdings 3" pitchFamily="18" charset="2"/>
              <a:buNone/>
            </a:pPr>
            <a:r>
              <a:rPr lang="en-US" sz="2600" dirty="0" smtClean="0">
                <a:latin typeface="Arial" panose="020B0604020202020204" pitchFamily="34" charset="0"/>
                <a:cs typeface="Arial" panose="020B0604020202020204" pitchFamily="34" charset="0"/>
              </a:rPr>
              <a:t>Experimental groups are groups of subjects to whom</a:t>
            </a:r>
          </a:p>
          <a:p>
            <a:pPr marL="609600" indent="-609600">
              <a:lnSpc>
                <a:spcPct val="90000"/>
              </a:lnSpc>
              <a:spcBef>
                <a:spcPts val="0"/>
              </a:spcBef>
              <a:buFont typeface="Wingdings 3" pitchFamily="18" charset="2"/>
              <a:buNone/>
            </a:pPr>
            <a:r>
              <a:rPr lang="en-US" sz="2600" dirty="0" smtClean="0">
                <a:latin typeface="Arial" panose="020B0604020202020204" pitchFamily="34" charset="0"/>
                <a:cs typeface="Arial" panose="020B0604020202020204" pitchFamily="34" charset="0"/>
              </a:rPr>
              <a:t>an experimental stimulus is administered.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dirty="0" smtClean="0"/>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_____ is a technique for assigning experimental subjects to experimental and control groups randomly.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Nonprobability analyses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Matching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Randomization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Controlling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Chapter</a:t>
            </a:r>
            <a:r>
              <a:rPr lang="en-US" dirty="0" smtClean="0"/>
              <a:t> </a:t>
            </a:r>
            <a:r>
              <a:rPr lang="en-US" sz="3600" dirty="0">
                <a:latin typeface="Arial" panose="020B0604020202020204" pitchFamily="34" charset="0"/>
                <a:cs typeface="Arial" panose="020B0604020202020204" pitchFamily="34" charset="0"/>
              </a:rPr>
              <a:t>Outline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latin typeface="Arial" panose="020B0604020202020204" pitchFamily="34" charset="0"/>
              <a:cs typeface="Arial" panose="020B0604020202020204" pitchFamily="34" charset="0"/>
            </a:endParaRPr>
          </a:p>
        </p:txBody>
      </p:sp>
      <p:sp>
        <p:nvSpPr>
          <p:cNvPr id="10243"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“Natural” Experiments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Strengths and Weaknesses of the Experimental Method</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Ethics and Experiments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94460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3"/>
          <p:cNvSpPr>
            <a:spLocks noGrp="1"/>
          </p:cNvSpPr>
          <p:nvPr>
            <p:ph type="title"/>
          </p:nvPr>
        </p:nvSpPr>
        <p:spPr>
          <a:xfrm>
            <a:off x="612775" y="228600"/>
            <a:ext cx="8153400" cy="990600"/>
          </a:xfrm>
        </p:spPr>
        <p:txBody>
          <a:bodyPr/>
          <a:lstStyle/>
          <a:p>
            <a:r>
              <a:rPr lang="en-US" sz="3600" dirty="0" smtClean="0"/>
              <a:t>Answer 3</a:t>
            </a:r>
          </a:p>
        </p:txBody>
      </p:sp>
      <p:sp>
        <p:nvSpPr>
          <p:cNvPr id="61442" name="Rectangle 3"/>
          <p:cNvSpPr>
            <a:spLocks noGrp="1" noChangeArrowheads="1"/>
          </p:cNvSpPr>
          <p:nvPr>
            <p:ph sz="quarter" idx="1"/>
          </p:nvPr>
        </p:nvSpPr>
        <p:spPr>
          <a:xfrm>
            <a:off x="612775" y="1600200"/>
            <a:ext cx="8153400" cy="4495800"/>
          </a:xfrm>
        </p:spPr>
        <p:txBody>
          <a:bodyPr>
            <a:normAutofit/>
          </a:bodyPr>
          <a:lstStyle/>
          <a:p>
            <a:pPr marL="609600" indent="-609600" algn="just" fontAlgn="auto">
              <a:spcAft>
                <a:spcPts val="0"/>
              </a:spcAft>
              <a:buNone/>
              <a:defRPr/>
            </a:pPr>
            <a:r>
              <a:rPr lang="en-US" sz="2600" b="1" dirty="0" smtClean="0">
                <a:latin typeface="Arial" panose="020B0604020202020204" pitchFamily="34" charset="0"/>
                <a:cs typeface="Arial" panose="020B0604020202020204" pitchFamily="34" charset="0"/>
              </a:rPr>
              <a:t>ANSWER: C.</a:t>
            </a:r>
          </a:p>
          <a:p>
            <a:pPr marL="0" indent="0" fontAlgn="auto">
              <a:spcAft>
                <a:spcPts val="0"/>
              </a:spcAft>
              <a:buFont typeface="Wingdings" pitchFamily="2" charset="2"/>
              <a:buNone/>
              <a:defRPr/>
            </a:pPr>
            <a:r>
              <a:rPr lang="en-US" sz="2600" dirty="0" smtClean="0">
                <a:latin typeface="Arial" panose="020B0604020202020204" pitchFamily="34" charset="0"/>
                <a:cs typeface="Arial" panose="020B0604020202020204" pitchFamily="34" charset="0"/>
              </a:rPr>
              <a:t>Randomization is a technique for assigning experimental subjects to experimental and control groups randomly.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3600" dirty="0" smtClean="0"/>
              <a:t>Question 4</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4. Experiments are especially well-suited for research projects involving: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limited concepts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well-defined concepts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hypothesis testing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all of the above choices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p:cNvSpPr>
            <a:spLocks noGrp="1"/>
          </p:cNvSpPr>
          <p:nvPr>
            <p:ph type="title"/>
          </p:nvPr>
        </p:nvSpPr>
        <p:spPr>
          <a:xfrm>
            <a:off x="612775" y="228600"/>
            <a:ext cx="8153400" cy="990600"/>
          </a:xfrm>
        </p:spPr>
        <p:txBody>
          <a:bodyPr/>
          <a:lstStyle/>
          <a:p>
            <a:r>
              <a:rPr lang="en-US" sz="3600" dirty="0" smtClean="0"/>
              <a:t>Answer 4</a:t>
            </a:r>
          </a:p>
        </p:txBody>
      </p:sp>
      <p:sp>
        <p:nvSpPr>
          <p:cNvPr id="63490" name="Rectangle 3"/>
          <p:cNvSpPr>
            <a:spLocks noGrp="1" noChangeArrowheads="1"/>
          </p:cNvSpPr>
          <p:nvPr>
            <p:ph sz="quarter" idx="1"/>
          </p:nvPr>
        </p:nvSpPr>
        <p:spPr>
          <a:xfrm>
            <a:off x="612775" y="1600200"/>
            <a:ext cx="8153400" cy="4495800"/>
          </a:xfrm>
        </p:spPr>
        <p:txBody>
          <a:bodyPr>
            <a:normAutofit/>
          </a:bodyPr>
          <a:lstStyle/>
          <a:p>
            <a:pPr marL="609600" indent="-609600" algn="just" fontAlgn="auto">
              <a:spcAft>
                <a:spcPts val="0"/>
              </a:spcAft>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pitchFamily="2" charset="2"/>
              <a:buNone/>
              <a:defRPr/>
            </a:pPr>
            <a:r>
              <a:rPr lang="en-US" sz="2600" dirty="0" smtClean="0">
                <a:latin typeface="Arial" panose="020B0604020202020204" pitchFamily="34" charset="0"/>
                <a:cs typeface="Arial" panose="020B0604020202020204" pitchFamily="34" charset="0"/>
              </a:rPr>
              <a:t>Experiments are especially well-suited for research projects involving limited concepts, well-defined concepts, and hypothesis testing.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p:nvPr>
        </p:nvSpPr>
        <p:spPr>
          <a:xfrm>
            <a:off x="612775" y="228600"/>
            <a:ext cx="8153400" cy="990600"/>
          </a:xfrm>
        </p:spPr>
        <p:txBody>
          <a:bodyPr/>
          <a:lstStyle/>
          <a:p>
            <a:r>
              <a:rPr lang="en-US" sz="3600" dirty="0" smtClean="0"/>
              <a:t>Question 5</a:t>
            </a:r>
          </a:p>
        </p:txBody>
      </p:sp>
      <p:sp>
        <p:nvSpPr>
          <p:cNvPr id="43011"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5. _____ refers to the possibility that the conclusion drawn from experimental results may not accurately reflect what has gone on in the experiment itself.</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Exclusion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Internal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External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Representativeness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3"/>
          <p:cNvSpPr>
            <a:spLocks noGrp="1"/>
          </p:cNvSpPr>
          <p:nvPr>
            <p:ph type="title"/>
          </p:nvPr>
        </p:nvSpPr>
        <p:spPr>
          <a:xfrm>
            <a:off x="612775" y="228600"/>
            <a:ext cx="8153400" cy="990600"/>
          </a:xfrm>
        </p:spPr>
        <p:txBody>
          <a:bodyPr/>
          <a:lstStyle/>
          <a:p>
            <a:r>
              <a:rPr lang="en-US" sz="3600" dirty="0" smtClean="0"/>
              <a:t>Answer 5</a:t>
            </a:r>
          </a:p>
        </p:txBody>
      </p:sp>
      <p:sp>
        <p:nvSpPr>
          <p:cNvPr id="65538" name="Rectangle 3"/>
          <p:cNvSpPr>
            <a:spLocks noGrp="1" noChangeArrowheads="1"/>
          </p:cNvSpPr>
          <p:nvPr>
            <p:ph sz="quarter" idx="1"/>
          </p:nvPr>
        </p:nvSpPr>
        <p:spPr>
          <a:xfrm>
            <a:off x="612775" y="1600200"/>
            <a:ext cx="8153400" cy="4495800"/>
          </a:xfrm>
        </p:spPr>
        <p:txBody>
          <a:bodyPr>
            <a:normAutofit/>
          </a:bodyPr>
          <a:lstStyle/>
          <a:p>
            <a:pPr marL="609600" indent="-609600" algn="just" fontAlgn="auto">
              <a:spcAft>
                <a:spcPts val="0"/>
              </a:spcAft>
              <a:buNone/>
              <a:defRPr/>
            </a:pPr>
            <a:r>
              <a:rPr lang="en-US" sz="2600" b="1" dirty="0" smtClean="0">
                <a:latin typeface="Arial" panose="020B0604020202020204" pitchFamily="34" charset="0"/>
                <a:cs typeface="Arial" panose="020B0604020202020204" pitchFamily="34" charset="0"/>
              </a:rPr>
              <a:t>ANSWER: B.</a:t>
            </a:r>
          </a:p>
          <a:p>
            <a:pPr marL="0" indent="0" fontAlgn="auto">
              <a:spcAft>
                <a:spcPts val="0"/>
              </a:spcAft>
              <a:buFont typeface="Wingdings" pitchFamily="2" charset="2"/>
              <a:buNone/>
              <a:defRPr/>
            </a:pPr>
            <a:r>
              <a:rPr lang="en-US" sz="2600" dirty="0" smtClean="0">
                <a:latin typeface="Arial" panose="020B0604020202020204" pitchFamily="34" charset="0"/>
                <a:cs typeface="Arial" panose="020B0604020202020204" pitchFamily="34" charset="0"/>
              </a:rPr>
              <a:t>Internal validity refers to the possibility that the conclusion drawn from experimental results may not accurately reflect what has gone on in the experiment itself.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3"/>
          <p:cNvSpPr>
            <a:spLocks noGrp="1"/>
          </p:cNvSpPr>
          <p:nvPr>
            <p:ph type="title"/>
          </p:nvPr>
        </p:nvSpPr>
        <p:spPr>
          <a:xfrm>
            <a:off x="612775" y="228600"/>
            <a:ext cx="8153400" cy="990600"/>
          </a:xfrm>
        </p:spPr>
        <p:txBody>
          <a:bodyPr/>
          <a:lstStyle/>
          <a:p>
            <a:r>
              <a:rPr lang="en-US" sz="3600" dirty="0" smtClean="0"/>
              <a:t>Question 6</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6. Which of the following is the chief advantage of a controlled experiment?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They require little time.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They require little money.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They are artificial.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The experimental variable is isolated.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3"/>
          <p:cNvSpPr>
            <a:spLocks noGrp="1"/>
          </p:cNvSpPr>
          <p:nvPr>
            <p:ph type="title"/>
          </p:nvPr>
        </p:nvSpPr>
        <p:spPr>
          <a:xfrm>
            <a:off x="612775" y="228600"/>
            <a:ext cx="8153400" cy="990600"/>
          </a:xfrm>
        </p:spPr>
        <p:txBody>
          <a:bodyPr/>
          <a:lstStyle/>
          <a:p>
            <a:r>
              <a:rPr lang="en-US" sz="3600" dirty="0" smtClean="0"/>
              <a:t>Answer 6</a:t>
            </a:r>
          </a:p>
        </p:txBody>
      </p:sp>
      <p:sp>
        <p:nvSpPr>
          <p:cNvPr id="67586" name="Rectangle 3"/>
          <p:cNvSpPr>
            <a:spLocks noGrp="1" noChangeArrowheads="1"/>
          </p:cNvSpPr>
          <p:nvPr>
            <p:ph sz="quarter" idx="1"/>
          </p:nvPr>
        </p:nvSpPr>
        <p:spPr>
          <a:xfrm>
            <a:off x="612775" y="1600200"/>
            <a:ext cx="8153400" cy="4495800"/>
          </a:xfrm>
        </p:spPr>
        <p:txBody>
          <a:bodyPr>
            <a:normAutofit/>
          </a:bodyPr>
          <a:lstStyle/>
          <a:p>
            <a:pPr marL="609600" indent="-609600" algn="just" fontAlgn="auto">
              <a:spcAft>
                <a:spcPts val="0"/>
              </a:spcAft>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The isolation of the experimental variable is the chief advantage of a controlled experiment.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Topics Appropriate for Experiments</a:t>
            </a:r>
            <a:endParaRPr lang="en-US" sz="3600" dirty="0" smtClean="0"/>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Experiments involve:</a:t>
            </a:r>
          </a:p>
          <a:p>
            <a:pPr lvl="1"/>
            <a:r>
              <a:rPr lang="en-US" dirty="0" smtClean="0">
                <a:latin typeface="Arial" panose="020B0604020202020204" pitchFamily="34" charset="0"/>
                <a:cs typeface="Arial" panose="020B0604020202020204" pitchFamily="34" charset="0"/>
              </a:rPr>
              <a:t>Taking action</a:t>
            </a:r>
          </a:p>
          <a:p>
            <a:pPr lvl="1"/>
            <a:r>
              <a:rPr lang="en-US" dirty="0" smtClean="0">
                <a:latin typeface="Arial" panose="020B0604020202020204" pitchFamily="34" charset="0"/>
                <a:cs typeface="Arial" panose="020B0604020202020204" pitchFamily="34" charset="0"/>
              </a:rPr>
              <a:t>Observing consequences of that action</a:t>
            </a:r>
          </a:p>
          <a:p>
            <a:pPr marL="366713" lvl="1" indent="0">
              <a:buNone/>
            </a:pPr>
            <a:endParaRPr lang="en-US" dirty="0" smtClean="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Well-suited for projects involving limited and well-defined concepts and propositions.</a:t>
            </a:r>
          </a:p>
          <a:p>
            <a:pPr lvl="1"/>
            <a:r>
              <a:rPr lang="en-US" dirty="0">
                <a:latin typeface="Arial" panose="020B0604020202020204" pitchFamily="34" charset="0"/>
                <a:cs typeface="Arial" panose="020B0604020202020204" pitchFamily="34" charset="0"/>
              </a:rPr>
              <a:t>Hypothesis testing</a:t>
            </a:r>
          </a:p>
          <a:p>
            <a:pPr lvl="1"/>
            <a:r>
              <a:rPr lang="en-US" dirty="0">
                <a:latin typeface="Arial" panose="020B0604020202020204" pitchFamily="34" charset="0"/>
                <a:cs typeface="Arial" panose="020B0604020202020204" pitchFamily="34" charset="0"/>
              </a:rPr>
              <a:t>Better suited for explanatory than descriptive</a:t>
            </a:r>
          </a:p>
          <a:p>
            <a:pPr lvl="1"/>
            <a:r>
              <a:rPr lang="en-US" dirty="0">
                <a:latin typeface="Arial" panose="020B0604020202020204" pitchFamily="34" charset="0"/>
                <a:cs typeface="Arial" panose="020B0604020202020204" pitchFamily="34" charset="0"/>
              </a:rPr>
              <a:t>Small group </a:t>
            </a:r>
            <a:r>
              <a:rPr lang="en-US" dirty="0" smtClean="0">
                <a:latin typeface="Arial" panose="020B0604020202020204" pitchFamily="34" charset="0"/>
                <a:cs typeface="Arial" panose="020B0604020202020204" pitchFamily="34" charset="0"/>
              </a:rPr>
              <a:t>interaction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9600" y="228600"/>
            <a:ext cx="8153400" cy="990600"/>
          </a:xfrm>
        </p:spPr>
        <p:txBody>
          <a:bodyPr/>
          <a:lstStyle/>
          <a:p>
            <a:r>
              <a:rPr lang="en-US" sz="3600" dirty="0">
                <a:latin typeface="Arial" panose="020B0604020202020204" pitchFamily="34" charset="0"/>
                <a:cs typeface="Arial" panose="020B0604020202020204" pitchFamily="34" charset="0"/>
              </a:rPr>
              <a:t>The Classical </a:t>
            </a:r>
            <a:r>
              <a:rPr lang="en-US" sz="3600" dirty="0" smtClean="0">
                <a:latin typeface="Arial" panose="020B0604020202020204" pitchFamily="34" charset="0"/>
                <a:cs typeface="Arial" panose="020B0604020202020204" pitchFamily="34" charset="0"/>
              </a:rPr>
              <a:t>Experiment </a:t>
            </a:r>
            <a:r>
              <a:rPr lang="en-US" sz="1200" dirty="0" smtClean="0">
                <a:latin typeface="Arial" panose="020B0604020202020204" pitchFamily="34" charset="0"/>
                <a:cs typeface="Arial" panose="020B0604020202020204" pitchFamily="34" charset="0"/>
              </a:rPr>
              <a:t>(slide 1 of 3)</a:t>
            </a:r>
            <a:endParaRPr lang="en-US" sz="1200" dirty="0">
              <a:latin typeface="Arial" panose="020B0604020202020204" pitchFamily="34" charset="0"/>
              <a:cs typeface="Arial" panose="020B0604020202020204" pitchFamily="34" charset="0"/>
            </a:endParaRPr>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Major Components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Independent and Dependent Variables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Pre-testing and Post-testing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Experimental and Control Groups</a:t>
            </a:r>
          </a:p>
          <a:p>
            <a:r>
              <a:rPr lang="en-US" sz="2600" dirty="0">
                <a:latin typeface="Arial" panose="020B0604020202020204" pitchFamily="34" charset="0"/>
                <a:cs typeface="Arial" panose="020B0604020202020204" pitchFamily="34" charset="0"/>
              </a:rPr>
              <a:t>Independent and Dependent Variables</a:t>
            </a:r>
          </a:p>
          <a:p>
            <a:pPr lvl="1"/>
            <a:r>
              <a:rPr lang="en-US" dirty="0">
                <a:latin typeface="Arial" panose="020B0604020202020204" pitchFamily="34" charset="0"/>
                <a:cs typeface="Arial" panose="020B0604020202020204" pitchFamily="34" charset="0"/>
              </a:rPr>
              <a:t>Independent – Takes the form of a stimulus (present or absent), cause</a:t>
            </a:r>
          </a:p>
          <a:p>
            <a:pPr lvl="1"/>
            <a:r>
              <a:rPr lang="en-US" dirty="0">
                <a:latin typeface="Arial" panose="020B0604020202020204" pitchFamily="34" charset="0"/>
                <a:cs typeface="Arial" panose="020B0604020202020204" pitchFamily="34" charset="0"/>
              </a:rPr>
              <a:t>Dependent – Effect, </a:t>
            </a:r>
            <a:r>
              <a:rPr lang="en-US" dirty="0" smtClean="0">
                <a:latin typeface="Arial" panose="020B0604020202020204" pitchFamily="34" charset="0"/>
                <a:cs typeface="Arial" panose="020B0604020202020204" pitchFamily="34" charset="0"/>
              </a:rPr>
              <a:t>outcome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Classical Experiment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20482"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Pre-testing – The measurement of a dependent variable along subjects.</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Post-testing – The measurement of a dependent variable among subjects after they have been exposed to an independent variable.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Classical Experiment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Experimental Group – A group of subjects to whom an experimental stimulus is administered.</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Control Group – A group of subjects to whom no experimental stimulus is administered and who should resemble the experimental group in all other respects.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10200"/>
            <a:ext cx="7315200" cy="1066800"/>
          </a:xfrm>
        </p:spPr>
        <p:txBody>
          <a:bodyPr/>
          <a:lstStyle/>
          <a:p>
            <a:r>
              <a:rPr lang="en-US" sz="1600" dirty="0" smtClean="0">
                <a:latin typeface="Arial" charset="0"/>
                <a:cs typeface="Arial" charset="0"/>
              </a:rPr>
              <a:t>Diagram of Basic Experimental Design</a:t>
            </a:r>
            <a:endParaRPr lang="en-US" sz="1600" dirty="0">
              <a:latin typeface="Arial" charset="0"/>
              <a:cs typeface="Arial" charset="0"/>
            </a:endParaRPr>
          </a:p>
          <a:p>
            <a:r>
              <a:rPr lang="en-US" sz="1600" dirty="0" smtClean="0">
                <a:latin typeface="Arial" charset="0"/>
                <a:cs typeface="Arial" charset="0"/>
              </a:rPr>
              <a:t>The fundamental purpose of an experiment is to isolate the possible effect of an independent variable ) called the </a:t>
            </a:r>
            <a:r>
              <a:rPr lang="en-US" sz="1600" i="1" dirty="0" smtClean="0">
                <a:latin typeface="Arial" charset="0"/>
                <a:cs typeface="Arial" charset="0"/>
              </a:rPr>
              <a:t>stimulus</a:t>
            </a:r>
            <a:r>
              <a:rPr lang="en-US" sz="1600" dirty="0" smtClean="0">
                <a:latin typeface="Arial" charset="0"/>
                <a:cs typeface="Arial" charset="0"/>
              </a:rPr>
              <a:t> in experiments) on a dependent variable. Members of the experimental group(s) are exposed to the stimulus and those in the control group(s) are not.</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8</a:t>
            </a:r>
            <a:r>
              <a:rPr lang="en-US" sz="3600" dirty="0" smtClean="0">
                <a:latin typeface="Arial" charset="0"/>
                <a:cs typeface="Arial" charset="0"/>
              </a:rPr>
              <a:t>-</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905000" y="1066800"/>
            <a:ext cx="6553200" cy="2362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04800"/>
            <a:ext cx="393763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4697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Classical Experiment</a:t>
            </a:r>
            <a:endParaRPr lang="en-US" sz="36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Hawthorne Effect</a:t>
            </a:r>
          </a:p>
          <a:p>
            <a:r>
              <a:rPr lang="en-US" sz="2600" dirty="0">
                <a:latin typeface="Arial" panose="020B0604020202020204" pitchFamily="34" charset="0"/>
                <a:cs typeface="Arial" panose="020B0604020202020204" pitchFamily="34" charset="0"/>
              </a:rPr>
              <a:t>The Double-Blind Experiment – An experimental design in which neither the subjects nor the experimenters know which is the experimental and which is the control group.</a:t>
            </a:r>
          </a:p>
          <a:p>
            <a:pPr marL="0" indent="0">
              <a:buNone/>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276</TotalTime>
  <Words>1363</Words>
  <Application>Microsoft Macintosh PowerPoint</Application>
  <PresentationFormat>On-screen Show (4:3)</PresentationFormat>
  <Paragraphs>157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CHAPTER 8  experiments</vt:lpstr>
      <vt:lpstr>Chapter Outline (slide 1 of 2)</vt:lpstr>
      <vt:lpstr>Chapter Outline (slide 2 of 2)</vt:lpstr>
      <vt:lpstr>Topics Appropriate for Experiments</vt:lpstr>
      <vt:lpstr>The Classical Experiment (slide 1 of 3)</vt:lpstr>
      <vt:lpstr>The Classical Experiment (slide 2 of 3)</vt:lpstr>
      <vt:lpstr>The Classical Experiment (slide 3 of 3)</vt:lpstr>
      <vt:lpstr>Figure 8-1</vt:lpstr>
      <vt:lpstr>The Classical Experiment</vt:lpstr>
      <vt:lpstr>Selecting Subjects</vt:lpstr>
      <vt:lpstr>Figure 8-2</vt:lpstr>
      <vt:lpstr>Variations on Experimental Design</vt:lpstr>
      <vt:lpstr>Figure 8-3</vt:lpstr>
      <vt:lpstr>Variations on Experimental Design</vt:lpstr>
      <vt:lpstr>Figure 8-4</vt:lpstr>
      <vt:lpstr>Figure 8-5</vt:lpstr>
      <vt:lpstr>Examples of Experimentation </vt:lpstr>
      <vt:lpstr>Web-Based Experiments</vt:lpstr>
      <vt:lpstr>“Natural” Experiments</vt:lpstr>
      <vt:lpstr>Strengths and Weaknesses of the Experimental Method</vt:lpstr>
      <vt:lpstr>Ethics and Experiments</vt:lpstr>
      <vt:lpstr>Chapter Summary (slide 1 of 2)</vt:lpstr>
      <vt:lpstr>Chapter Summary (slide 2 of 2)</vt:lpstr>
      <vt:lpstr>Questions</vt:lpstr>
      <vt:lpstr>Question 1</vt:lpstr>
      <vt:lpstr>Answer 1</vt:lpstr>
      <vt:lpstr>Question 2</vt:lpstr>
      <vt:lpstr>Answer 2</vt:lpstr>
      <vt:lpstr>Question 3</vt:lpstr>
      <vt:lpstr>Answer 3</vt:lpstr>
      <vt:lpstr>Question 4</vt:lpstr>
      <vt:lpstr>Answer 4</vt:lpstr>
      <vt:lpstr>Question 5</vt:lpstr>
      <vt:lpstr>Answer 5</vt:lpstr>
      <vt:lpstr>Question 6</vt:lpstr>
      <vt:lpstr>Answer 6</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Ingrid Benson</cp:lastModifiedBy>
  <cp:revision>43</cp:revision>
  <dcterms:created xsi:type="dcterms:W3CDTF">2009-06-16T17:02:08Z</dcterms:created>
  <dcterms:modified xsi:type="dcterms:W3CDTF">2015-10-21T17:18:51Z</dcterms:modified>
</cp:coreProperties>
</file>