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8" r:id="rId2"/>
    <p:sldId id="316" r:id="rId3"/>
    <p:sldId id="317" r:id="rId4"/>
    <p:sldId id="318" r:id="rId5"/>
    <p:sldId id="319" r:id="rId6"/>
    <p:sldId id="320" r:id="rId7"/>
    <p:sldId id="321" r:id="rId8"/>
    <p:sldId id="323" r:id="rId9"/>
    <p:sldId id="324" r:id="rId10"/>
    <p:sldId id="327" r:id="rId11"/>
    <p:sldId id="328" r:id="rId12"/>
    <p:sldId id="329" r:id="rId13"/>
    <p:sldId id="330" r:id="rId14"/>
    <p:sldId id="331" r:id="rId15"/>
    <p:sldId id="332" r:id="rId16"/>
    <p:sldId id="333" r:id="rId17"/>
    <p:sldId id="347" r:id="rId18"/>
    <p:sldId id="346" r:id="rId19"/>
    <p:sldId id="335" r:id="rId20"/>
    <p:sldId id="336" r:id="rId21"/>
    <p:sldId id="338" r:id="rId22"/>
    <p:sldId id="340" r:id="rId23"/>
    <p:sldId id="342" r:id="rId24"/>
    <p:sldId id="344"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72" autoAdjust="0"/>
    <p:restoredTop sz="94660"/>
  </p:normalViewPr>
  <p:slideViewPr>
    <p:cSldViewPr>
      <p:cViewPr varScale="1">
        <p:scale>
          <a:sx n="78" d="100"/>
          <a:sy n="78" d="100"/>
        </p:scale>
        <p:origin x="-96" y="-416"/>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1065715B-E0B1-4967-9785-8AD20C8EC0DA}" type="datetimeFigureOut">
              <a:rPr lang="en-US"/>
              <a:pPr>
                <a:defRPr/>
              </a:pPr>
              <a:t>7/14/16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68EDAC95-FF28-45DD-868E-A81A4AF1C28A}" type="slidenum">
              <a:rPr lang="en-US"/>
              <a:pPr>
                <a:defRPr/>
              </a:pPr>
              <a:t>‹#›</a:t>
            </a:fld>
            <a:endParaRPr lang="en-US" dirty="0"/>
          </a:p>
        </p:txBody>
      </p:sp>
    </p:spTree>
    <p:extLst>
      <p:ext uri="{BB962C8B-B14F-4D97-AF65-F5344CB8AC3E}">
        <p14:creationId xmlns:p14="http://schemas.microsoft.com/office/powerpoint/2010/main" val="292128713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Sociologists treat interviews</a:t>
            </a:r>
            <a:r>
              <a:rPr lang="en-US" baseline="0" dirty="0" smtClean="0"/>
              <a:t> and observations of social settings as data that need to be analyzed in depth.</a:t>
            </a:r>
          </a:p>
          <a:p>
            <a:r>
              <a:rPr lang="en-US" baseline="0" dirty="0" smtClean="0"/>
              <a:t>Ultimate goal is to understand social life as it relates to theory.</a:t>
            </a:r>
          </a:p>
          <a:p>
            <a:r>
              <a:rPr lang="en-US" baseline="0" dirty="0" smtClean="0"/>
              <a:t>As a field researcher, you rarely approach your research or research site with hypotheses to be tested.</a:t>
            </a:r>
            <a:endParaRPr lang="en-US" dirty="0"/>
          </a:p>
        </p:txBody>
      </p:sp>
      <p:sp>
        <p:nvSpPr>
          <p:cNvPr id="4" name="Slide Number Placeholder 3"/>
          <p:cNvSpPr>
            <a:spLocks noGrp="1"/>
          </p:cNvSpPr>
          <p:nvPr>
            <p:ph type="sldNum" sz="quarter" idx="10"/>
          </p:nvPr>
        </p:nvSpPr>
        <p:spPr/>
        <p:txBody>
          <a:bodyPr/>
          <a:lstStyle/>
          <a:p>
            <a:pPr>
              <a:defRPr/>
            </a:pPr>
            <a:fld id="{68EDAC95-FF28-45DD-868E-A81A4AF1C28A}" type="slidenum">
              <a:rPr lang="en-US" smtClean="0"/>
              <a:pPr>
                <a:defRPr/>
              </a:pPr>
              <a:t>2</a:t>
            </a:fld>
            <a:endParaRPr lang="en-US" dirty="0"/>
          </a:p>
        </p:txBody>
      </p:sp>
    </p:spTree>
    <p:extLst>
      <p:ext uri="{BB962C8B-B14F-4D97-AF65-F5344CB8AC3E}">
        <p14:creationId xmlns:p14="http://schemas.microsoft.com/office/powerpoint/2010/main" val="2017211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Thematizing</a:t>
            </a:r>
            <a:r>
              <a:rPr lang="en-US" dirty="0" smtClean="0"/>
              <a:t>: clarifying</a:t>
            </a:r>
            <a:r>
              <a:rPr lang="en-US" baseline="0" dirty="0" smtClean="0"/>
              <a:t> concepts to be explored, and why interviews are important</a:t>
            </a:r>
            <a:endParaRPr lang="en-US" dirty="0"/>
          </a:p>
        </p:txBody>
      </p:sp>
      <p:sp>
        <p:nvSpPr>
          <p:cNvPr id="4" name="Slide Number Placeholder 3"/>
          <p:cNvSpPr>
            <a:spLocks noGrp="1"/>
          </p:cNvSpPr>
          <p:nvPr>
            <p:ph type="sldNum" sz="quarter" idx="10"/>
          </p:nvPr>
        </p:nvSpPr>
        <p:spPr/>
        <p:txBody>
          <a:bodyPr/>
          <a:lstStyle/>
          <a:p>
            <a:pPr>
              <a:defRPr/>
            </a:pPr>
            <a:fld id="{68EDAC95-FF28-45DD-868E-A81A4AF1C28A}" type="slidenum">
              <a:rPr lang="en-US" smtClean="0"/>
              <a:pPr>
                <a:defRPr/>
              </a:pPr>
              <a:t>12</a:t>
            </a:fld>
            <a:endParaRPr lang="en-US" dirty="0"/>
          </a:p>
        </p:txBody>
      </p:sp>
    </p:spTree>
    <p:extLst>
      <p:ext uri="{BB962C8B-B14F-4D97-AF65-F5344CB8AC3E}">
        <p14:creationId xmlns:p14="http://schemas.microsoft.com/office/powerpoint/2010/main" val="2284034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Focus group typically used</a:t>
            </a:r>
            <a:r>
              <a:rPr lang="en-US" baseline="0" dirty="0" smtClean="0"/>
              <a:t> in market research. Just exploratory. But you get a lot of (unreliable) data, simultaneously. Have to be a skilled moderator to guide a discussion…</a:t>
            </a:r>
          </a:p>
          <a:p>
            <a:endParaRPr lang="en-US" baseline="0" dirty="0" smtClean="0"/>
          </a:p>
          <a:p>
            <a:r>
              <a:rPr lang="en-US" baseline="0" dirty="0" smtClean="0"/>
              <a:t>Examples are peoples interest in buying a new product/ car or what not.</a:t>
            </a:r>
            <a:endParaRPr lang="en-US" dirty="0"/>
          </a:p>
        </p:txBody>
      </p:sp>
      <p:sp>
        <p:nvSpPr>
          <p:cNvPr id="4" name="Slide Number Placeholder 3"/>
          <p:cNvSpPr>
            <a:spLocks noGrp="1"/>
          </p:cNvSpPr>
          <p:nvPr>
            <p:ph type="sldNum" sz="quarter" idx="10"/>
          </p:nvPr>
        </p:nvSpPr>
        <p:spPr/>
        <p:txBody>
          <a:bodyPr/>
          <a:lstStyle/>
          <a:p>
            <a:pPr>
              <a:defRPr/>
            </a:pPr>
            <a:fld id="{68EDAC95-FF28-45DD-868E-A81A4AF1C28A}" type="slidenum">
              <a:rPr lang="en-US" smtClean="0"/>
              <a:pPr>
                <a:defRPr/>
              </a:pPr>
              <a:t>13</a:t>
            </a:fld>
            <a:endParaRPr lang="en-US" dirty="0"/>
          </a:p>
        </p:txBody>
      </p:sp>
    </p:spTree>
    <p:extLst>
      <p:ext uri="{BB962C8B-B14F-4D97-AF65-F5344CB8AC3E}">
        <p14:creationId xmlns:p14="http://schemas.microsoft.com/office/powerpoint/2010/main" val="3458613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prepare standardized note-taking forms in advance to help you.. Or develop a shorthand prior to observations to help you quickly jot down notes, that way you can deal with things that are unanticipated.</a:t>
            </a:r>
          </a:p>
          <a:p>
            <a:endParaRPr lang="en-US" baseline="0" dirty="0" smtClean="0"/>
          </a:p>
          <a:p>
            <a:r>
              <a:rPr lang="en-US" baseline="0" dirty="0" smtClean="0"/>
              <a:t>Rules for qualitative research:</a:t>
            </a:r>
          </a:p>
          <a:p>
            <a:r>
              <a:rPr lang="en-US" baseline="0" dirty="0" smtClean="0"/>
              <a:t>Don’t simply trust your memory (you need a measurement device)</a:t>
            </a:r>
          </a:p>
          <a:p>
            <a:r>
              <a:rPr lang="en-US" baseline="0" dirty="0" smtClean="0"/>
              <a:t>Take notes in stages (sketchy notes at first, but clean them up later… that evening).</a:t>
            </a:r>
          </a:p>
          <a:p>
            <a:r>
              <a:rPr lang="en-US" baseline="0" dirty="0" smtClean="0"/>
              <a:t>Record everything because something you think </a:t>
            </a:r>
            <a:r>
              <a:rPr lang="en-US" baseline="0" dirty="0" err="1" smtClean="0"/>
              <a:t>isnt</a:t>
            </a:r>
            <a:r>
              <a:rPr lang="en-US" baseline="0" dirty="0" smtClean="0"/>
              <a:t> important initially might turn out to be very significant in other observations as you keep collecting data… and it’s hard to go back and re-collect data.</a:t>
            </a:r>
          </a:p>
          <a:p>
            <a:r>
              <a:rPr lang="en-US" baseline="0" dirty="0" smtClean="0"/>
              <a:t>Realize that not everything will make it into the final paper.. Only the 10% of what you recorded that was gold.</a:t>
            </a:r>
            <a:endParaRPr lang="en-US" dirty="0"/>
          </a:p>
        </p:txBody>
      </p:sp>
      <p:sp>
        <p:nvSpPr>
          <p:cNvPr id="4" name="Slide Number Placeholder 3"/>
          <p:cNvSpPr>
            <a:spLocks noGrp="1"/>
          </p:cNvSpPr>
          <p:nvPr>
            <p:ph type="sldNum" sz="quarter" idx="10"/>
          </p:nvPr>
        </p:nvSpPr>
        <p:spPr/>
        <p:txBody>
          <a:bodyPr/>
          <a:lstStyle/>
          <a:p>
            <a:pPr>
              <a:defRPr/>
            </a:pPr>
            <a:fld id="{68EDAC95-FF28-45DD-868E-A81A4AF1C28A}" type="slidenum">
              <a:rPr lang="en-US" smtClean="0"/>
              <a:pPr>
                <a:defRPr/>
              </a:pPr>
              <a:t>14</a:t>
            </a:fld>
            <a:endParaRPr lang="en-US" dirty="0"/>
          </a:p>
        </p:txBody>
      </p:sp>
    </p:spTree>
    <p:extLst>
      <p:ext uri="{BB962C8B-B14F-4D97-AF65-F5344CB8AC3E}">
        <p14:creationId xmlns:p14="http://schemas.microsoft.com/office/powerpoint/2010/main" val="481766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Accurately measuring the social phenomenon</a:t>
            </a:r>
            <a:r>
              <a:rPr lang="en-US" baseline="0" dirty="0" smtClean="0"/>
              <a:t> under study.</a:t>
            </a:r>
          </a:p>
          <a:p>
            <a:endParaRPr lang="en-US" baseline="0" dirty="0" smtClean="0"/>
          </a:p>
          <a:p>
            <a:r>
              <a:rPr lang="en-US" baseline="0" dirty="0" smtClean="0"/>
              <a:t>Not reliable… since its so subjective, two different researchers might understand the study of religious conversion differently (one sees as radical, and you see as spiritual).</a:t>
            </a:r>
            <a:endParaRPr lang="en-US" dirty="0"/>
          </a:p>
        </p:txBody>
      </p:sp>
      <p:sp>
        <p:nvSpPr>
          <p:cNvPr id="4" name="Slide Number Placeholder 3"/>
          <p:cNvSpPr>
            <a:spLocks noGrp="1"/>
          </p:cNvSpPr>
          <p:nvPr>
            <p:ph type="sldNum" sz="quarter" idx="10"/>
          </p:nvPr>
        </p:nvSpPr>
        <p:spPr/>
        <p:txBody>
          <a:bodyPr/>
          <a:lstStyle/>
          <a:p>
            <a:pPr>
              <a:defRPr/>
            </a:pPr>
            <a:fld id="{68EDAC95-FF28-45DD-868E-A81A4AF1C28A}" type="slidenum">
              <a:rPr lang="en-US" smtClean="0"/>
              <a:pPr>
                <a:defRPr/>
              </a:pPr>
              <a:t>16</a:t>
            </a:fld>
            <a:endParaRPr lang="en-US" dirty="0"/>
          </a:p>
        </p:txBody>
      </p:sp>
    </p:spTree>
    <p:extLst>
      <p:ext uri="{BB962C8B-B14F-4D97-AF65-F5344CB8AC3E}">
        <p14:creationId xmlns:p14="http://schemas.microsoft.com/office/powerpoint/2010/main" val="1433101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20000"/>
          </a:bodyPr>
          <a:lstStyle/>
          <a:p>
            <a:pPr>
              <a:buFont typeface="Wingdings 3" pitchFamily="18" charset="2"/>
              <a:buNone/>
            </a:pPr>
            <a:r>
              <a:rPr lang="en-US" sz="1200" b="1" dirty="0" smtClean="0">
                <a:latin typeface="Arial" panose="020B0604020202020204" pitchFamily="34" charset="0"/>
                <a:cs typeface="Arial" panose="020B0604020202020204" pitchFamily="34" charset="0"/>
              </a:rPr>
              <a:t>ANSWER: C.</a:t>
            </a:r>
            <a:endParaRPr lang="en-US" sz="1200" dirty="0" smtClean="0">
              <a:latin typeface="Arial" panose="020B0604020202020204" pitchFamily="34" charset="0"/>
              <a:cs typeface="Arial" panose="020B0604020202020204" pitchFamily="34" charset="0"/>
            </a:endParaRPr>
          </a:p>
          <a:p>
            <a:pPr>
              <a:spcBef>
                <a:spcPts val="0"/>
              </a:spcBef>
              <a:buFont typeface="Wingdings 3" pitchFamily="18" charset="2"/>
              <a:buNone/>
            </a:pPr>
            <a:r>
              <a:rPr lang="en-US" sz="1200" dirty="0" smtClean="0">
                <a:latin typeface="Arial" panose="020B0604020202020204" pitchFamily="34" charset="0"/>
                <a:cs typeface="Arial" panose="020B0604020202020204" pitchFamily="34" charset="0"/>
              </a:rPr>
              <a:t>When you use field research, you’re confronted with</a:t>
            </a:r>
          </a:p>
          <a:p>
            <a:pPr>
              <a:spcBef>
                <a:spcPts val="0"/>
              </a:spcBef>
              <a:buFont typeface="Wingdings 3" pitchFamily="18" charset="2"/>
              <a:buNone/>
            </a:pPr>
            <a:r>
              <a:rPr lang="en-US" sz="1200" dirty="0" smtClean="0">
                <a:latin typeface="Arial" panose="020B0604020202020204" pitchFamily="34" charset="0"/>
                <a:cs typeface="Arial" panose="020B0604020202020204" pitchFamily="34" charset="0"/>
              </a:rPr>
              <a:t>decisions about the role you’ll play as an observer and</a:t>
            </a:r>
          </a:p>
          <a:p>
            <a:pPr>
              <a:spcBef>
                <a:spcPts val="0"/>
              </a:spcBef>
              <a:buFont typeface="Wingdings 3" pitchFamily="18" charset="2"/>
              <a:buNone/>
            </a:pPr>
            <a:r>
              <a:rPr lang="en-US" sz="1200" dirty="0" smtClean="0">
                <a:latin typeface="Arial" panose="020B0604020202020204" pitchFamily="34" charset="0"/>
                <a:cs typeface="Arial" panose="020B0604020202020204" pitchFamily="34" charset="0"/>
              </a:rPr>
              <a:t>your relationship with the people you are observing.</a:t>
            </a:r>
          </a:p>
          <a:p>
            <a:pPr fontAlgn="auto">
              <a:spcBef>
                <a:spcPts val="0"/>
              </a:spcBef>
              <a:spcAft>
                <a:spcPts val="0"/>
              </a:spcAft>
              <a:defRPr/>
            </a:pPr>
            <a:endParaRPr lang="en-US" dirty="0"/>
          </a:p>
        </p:txBody>
      </p:sp>
      <p:sp>
        <p:nvSpPr>
          <p:cNvPr id="368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E2018D1-CAE5-49AC-9457-652318C77EED}" type="slidenum">
              <a:rPr lang="en-US"/>
              <a:pPr fontAlgn="base">
                <a:spcBef>
                  <a:spcPct val="0"/>
                </a:spcBef>
                <a:spcAft>
                  <a:spcPct val="0"/>
                </a:spcAft>
              </a:pPr>
              <a:t>20</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70000" lnSpcReduction="20000"/>
          </a:bodyPr>
          <a:lstStyle/>
          <a:p>
            <a:pPr marL="320040" indent="-320040" fontAlgn="auto">
              <a:spcAft>
                <a:spcPts val="0"/>
              </a:spcAft>
              <a:buFont typeface="Wingdings 3" pitchFamily="18" charset="2"/>
              <a:buNone/>
              <a:defRPr/>
            </a:pPr>
            <a:r>
              <a:rPr lang="en-US" sz="1200" b="1" dirty="0" smtClean="0">
                <a:latin typeface="Arial" panose="020B0604020202020204" pitchFamily="34" charset="0"/>
                <a:cs typeface="Arial" panose="020B0604020202020204" pitchFamily="34" charset="0"/>
              </a:rPr>
              <a:t>ANSWER: A.</a:t>
            </a:r>
            <a:endParaRPr lang="en-US" sz="1200" dirty="0" smtClean="0">
              <a:latin typeface="Arial" panose="020B0604020202020204" pitchFamily="34" charset="0"/>
              <a:cs typeface="Arial" panose="020B0604020202020204" pitchFamily="34" charset="0"/>
            </a:endParaRP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Naturalism is an old tradition in qualitative research based on the assumption that an objective social reality exists and can be observed and reported accurately.</a:t>
            </a:r>
          </a:p>
          <a:p>
            <a:pPr fontAlgn="auto">
              <a:spcBef>
                <a:spcPts val="0"/>
              </a:spcBef>
              <a:spcAft>
                <a:spcPts val="0"/>
              </a:spcAft>
              <a:defRPr/>
            </a:pPr>
            <a:endParaRPr lang="en-US" dirty="0"/>
          </a:p>
        </p:txBody>
      </p:sp>
      <p:sp>
        <p:nvSpPr>
          <p:cNvPr id="409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01262C8-B809-475D-96AB-D18783679585}" type="slidenum">
              <a:rPr lang="en-US"/>
              <a:pPr fontAlgn="base">
                <a:spcBef>
                  <a:spcPct val="0"/>
                </a:spcBef>
                <a:spcAft>
                  <a:spcPct val="0"/>
                </a:spcAft>
              </a:pPr>
              <a:t>21</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marL="0" indent="0">
              <a:buFont typeface="Wingdings 3" pitchFamily="18" charset="2"/>
              <a:buNone/>
            </a:pPr>
            <a:r>
              <a:rPr lang="en-US" sz="1200" b="1" dirty="0" smtClean="0">
                <a:latin typeface="Arial" panose="020B0604020202020204" pitchFamily="34" charset="0"/>
                <a:cs typeface="Arial" panose="020B0604020202020204" pitchFamily="34" charset="0"/>
              </a:rPr>
              <a:t>ANSWER: A.</a:t>
            </a:r>
          </a:p>
          <a:p>
            <a:pPr marL="0" indent="0">
              <a:buFont typeface="Wingdings 3" pitchFamily="18" charset="2"/>
              <a:buNone/>
            </a:pPr>
            <a:r>
              <a:rPr lang="en-US" sz="1200" dirty="0" smtClean="0">
                <a:latin typeface="Arial" panose="020B0604020202020204" pitchFamily="34" charset="0"/>
                <a:cs typeface="Arial" panose="020B0604020202020204" pitchFamily="34" charset="0"/>
              </a:rPr>
              <a:t>Reactivity describes when the subject of social research may react to the fact of being studied, thus altering their behavior from what it would have been normally.</a:t>
            </a:r>
          </a:p>
          <a:p>
            <a:pPr>
              <a:spcBef>
                <a:spcPct val="0"/>
              </a:spcBef>
            </a:pPr>
            <a:endParaRPr lang="en-US" dirty="0" smtClean="0"/>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C955910-BEB9-411F-B1CB-AA0BCAE78B3D}" type="slidenum">
              <a:rPr lang="en-US"/>
              <a:pPr fontAlgn="base">
                <a:spcBef>
                  <a:spcPct val="0"/>
                </a:spcBef>
                <a:spcAft>
                  <a:spcPct val="0"/>
                </a:spcAft>
              </a:pPr>
              <a:t>22</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77500" lnSpcReduction="20000"/>
          </a:bodyPr>
          <a:lstStyle/>
          <a:p>
            <a:pPr marL="0" indent="0">
              <a:buFont typeface="Wingdings 3" pitchFamily="18" charset="2"/>
              <a:buNone/>
            </a:pPr>
            <a:r>
              <a:rPr lang="en-US" sz="1200" b="1" dirty="0" smtClean="0">
                <a:latin typeface="Arial" panose="020B0604020202020204" pitchFamily="34" charset="0"/>
                <a:cs typeface="Arial" panose="020B0604020202020204" pitchFamily="34" charset="0"/>
              </a:rPr>
              <a:t>ANSWER: B.</a:t>
            </a:r>
          </a:p>
          <a:p>
            <a:pPr marL="0" indent="0">
              <a:buFont typeface="Wingdings 3" pitchFamily="18" charset="2"/>
              <a:buNone/>
            </a:pPr>
            <a:r>
              <a:rPr lang="en-US" sz="1200" dirty="0" smtClean="0">
                <a:latin typeface="Arial" panose="020B0604020202020204" pitchFamily="34" charset="0"/>
                <a:cs typeface="Arial" panose="020B0604020202020204" pitchFamily="34" charset="0"/>
              </a:rPr>
              <a:t>In a focus group, typically 12-15 people are brought together to engage in a guided discussion on some topic.</a:t>
            </a:r>
          </a:p>
          <a:p>
            <a:pPr marL="533400" indent="-533400" fontAlgn="auto">
              <a:spcBef>
                <a:spcPts val="0"/>
              </a:spcBef>
              <a:spcAft>
                <a:spcPts val="0"/>
              </a:spcAft>
              <a:buFont typeface="Wingdings" pitchFamily="2" charset="2"/>
              <a:buNone/>
              <a:defRPr/>
            </a:pPr>
            <a:endParaRPr lang="en-US" dirty="0"/>
          </a:p>
        </p:txBody>
      </p:sp>
      <p:sp>
        <p:nvSpPr>
          <p:cNvPr id="481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B8AAA08-7F83-4500-B2B0-2826E3D543C7}" type="slidenum">
              <a:rPr lang="en-US"/>
              <a:pPr fontAlgn="base">
                <a:spcBef>
                  <a:spcPct val="0"/>
                </a:spcBef>
                <a:spcAft>
                  <a:spcPct val="0"/>
                </a:spcAft>
              </a:pPr>
              <a:t>23</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marL="0" indent="0">
              <a:buFont typeface="Wingdings 3" pitchFamily="18" charset="2"/>
              <a:buNone/>
            </a:pPr>
            <a:r>
              <a:rPr lang="en-US" sz="1200" b="1" dirty="0" smtClean="0">
                <a:latin typeface="Arial" panose="020B0604020202020204" pitchFamily="34" charset="0"/>
                <a:cs typeface="Arial" panose="020B0604020202020204" pitchFamily="34" charset="0"/>
              </a:rPr>
              <a:t>ANSWER: B.</a:t>
            </a:r>
          </a:p>
          <a:p>
            <a:pPr marL="0" indent="0">
              <a:buFont typeface="Wingdings 3" pitchFamily="18" charset="2"/>
              <a:buNone/>
            </a:pPr>
            <a:r>
              <a:rPr lang="en-US" sz="1200" dirty="0" smtClean="0">
                <a:latin typeface="Arial" panose="020B0604020202020204" pitchFamily="34" charset="0"/>
                <a:cs typeface="Arial" panose="020B0604020202020204" pitchFamily="34" charset="0"/>
              </a:rPr>
              <a:t>In comparison to surveys and experiments, field research has high validity and low reliability.</a:t>
            </a:r>
          </a:p>
          <a:p>
            <a:pPr>
              <a:spcBef>
                <a:spcPct val="0"/>
              </a:spcBef>
            </a:pPr>
            <a:endParaRPr lang="en-US" dirty="0" smtClean="0"/>
          </a:p>
        </p:txBody>
      </p:sp>
      <p:sp>
        <p:nvSpPr>
          <p:cNvPr id="522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90157E8-D669-4033-B56D-A00BA5C393CD}" type="slidenum">
              <a:rPr lang="en-US"/>
              <a:pPr fontAlgn="base">
                <a:spcBef>
                  <a:spcPct val="0"/>
                </a:spcBef>
                <a:spcAft>
                  <a:spcPct val="0"/>
                </a:spcAft>
              </a:pPr>
              <a:t>24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Qualitative field researchers</a:t>
            </a:r>
            <a:r>
              <a:rPr lang="en-US" baseline="0" dirty="0" smtClean="0"/>
              <a:t> believe that only b</a:t>
            </a:r>
            <a:r>
              <a:rPr lang="en-US" dirty="0" smtClean="0"/>
              <a:t>y</a:t>
            </a:r>
            <a:r>
              <a:rPr lang="en-US" baseline="0" dirty="0" smtClean="0"/>
              <a:t> going directly to the social phenomenon under study and observing it completely can they develop a full understanding of it.</a:t>
            </a:r>
            <a:endParaRPr lang="en-US" dirty="0"/>
          </a:p>
        </p:txBody>
      </p:sp>
      <p:sp>
        <p:nvSpPr>
          <p:cNvPr id="4" name="Slide Number Placeholder 3"/>
          <p:cNvSpPr>
            <a:spLocks noGrp="1"/>
          </p:cNvSpPr>
          <p:nvPr>
            <p:ph type="sldNum" sz="quarter" idx="10"/>
          </p:nvPr>
        </p:nvSpPr>
        <p:spPr/>
        <p:txBody>
          <a:bodyPr/>
          <a:lstStyle/>
          <a:p>
            <a:pPr>
              <a:defRPr/>
            </a:pPr>
            <a:fld id="{68EDAC95-FF28-45DD-868E-A81A4AF1C28A}" type="slidenum">
              <a:rPr lang="en-US" smtClean="0"/>
              <a:pPr>
                <a:defRPr/>
              </a:pPr>
              <a:t>3</a:t>
            </a:fld>
            <a:endParaRPr lang="en-US" dirty="0"/>
          </a:p>
        </p:txBody>
      </p:sp>
    </p:spTree>
    <p:extLst>
      <p:ext uri="{BB962C8B-B14F-4D97-AF65-F5344CB8AC3E}">
        <p14:creationId xmlns:p14="http://schemas.microsoft.com/office/powerpoint/2010/main" val="2028581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baseline="0" dirty="0" smtClean="0"/>
              <a:t> 315 gives examples of things appropriate for qualitative study.</a:t>
            </a:r>
            <a:endParaRPr lang="en-US" dirty="0"/>
          </a:p>
        </p:txBody>
      </p:sp>
      <p:sp>
        <p:nvSpPr>
          <p:cNvPr id="4" name="Slide Number Placeholder 3"/>
          <p:cNvSpPr>
            <a:spLocks noGrp="1"/>
          </p:cNvSpPr>
          <p:nvPr>
            <p:ph type="sldNum" sz="quarter" idx="10"/>
          </p:nvPr>
        </p:nvSpPr>
        <p:spPr/>
        <p:txBody>
          <a:bodyPr/>
          <a:lstStyle/>
          <a:p>
            <a:pPr>
              <a:defRPr/>
            </a:pPr>
            <a:fld id="{68EDAC95-FF28-45DD-868E-A81A4AF1C28A}" type="slidenum">
              <a:rPr lang="en-US" smtClean="0"/>
              <a:pPr>
                <a:defRPr/>
              </a:pPr>
              <a:t>4</a:t>
            </a:fld>
            <a:endParaRPr lang="en-US" dirty="0"/>
          </a:p>
        </p:txBody>
      </p:sp>
    </p:spTree>
    <p:extLst>
      <p:ext uri="{BB962C8B-B14F-4D97-AF65-F5344CB8AC3E}">
        <p14:creationId xmlns:p14="http://schemas.microsoft.com/office/powerpoint/2010/main" val="3611388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Decide</a:t>
            </a:r>
            <a:r>
              <a:rPr lang="en-US" baseline="0" dirty="0" smtClean="0"/>
              <a:t> on your level of participant-ness: </a:t>
            </a:r>
          </a:p>
          <a:p>
            <a:r>
              <a:rPr lang="en-US" baseline="0" dirty="0" smtClean="0"/>
              <a:t>full participants participate in every aspect of their daily life while complete observers doesn’t interact with the people under study at all (even shun involvement in the world being studied).</a:t>
            </a:r>
          </a:p>
          <a:p>
            <a:endParaRPr lang="en-US" baseline="0" dirty="0" smtClean="0"/>
          </a:p>
          <a:p>
            <a:r>
              <a:rPr lang="en-US" baseline="0" dirty="0" smtClean="0"/>
              <a:t>Decide if you’ll tell the people under study that you’re a researcher: you must ask yourself if it is ethical to deceive the people. For what purpose would you lie? Would lying/not lying compromise their trust in you or the phenomenon under study (such as racial attitudes or participation in looting activity)?</a:t>
            </a:r>
          </a:p>
          <a:p>
            <a:endParaRPr lang="en-US" baseline="0" dirty="0" smtClean="0"/>
          </a:p>
          <a:p>
            <a:r>
              <a:rPr lang="en-US" baseline="0" dirty="0" smtClean="0"/>
              <a:t>Reactivity could mean expelling the researcher from their social world (or worse, like harming them)… or modifying their speech/behavior to seem more acceptable… or they might completely change the way they approach the social phenomenon under question (e.g. no longer looting)</a:t>
            </a:r>
          </a:p>
          <a:p>
            <a:endParaRPr lang="en-US" baseline="0" dirty="0" smtClean="0"/>
          </a:p>
          <a:p>
            <a:r>
              <a:rPr lang="en-US" baseline="0" dirty="0" smtClean="0"/>
              <a:t>Going native: Problem with full participation is that the researcher might go native—identifying too much with the interests and viewpoints of the people under studying… losing a lot of their scientific detachment.</a:t>
            </a:r>
          </a:p>
          <a:p>
            <a:endParaRPr lang="en-US" baseline="0" dirty="0" smtClean="0"/>
          </a:p>
          <a:p>
            <a:r>
              <a:rPr lang="en-US" baseline="0" dirty="0" smtClean="0"/>
              <a:t>Researchers must try to remain objective because you are doing science… and you don’t want to get so involved that your interests in the people align so much that it clouds your scientific, unbiased judgment of your findings.</a:t>
            </a:r>
          </a:p>
          <a:p>
            <a:endParaRPr lang="en-US" baseline="0" dirty="0" smtClean="0"/>
          </a:p>
          <a:p>
            <a:r>
              <a:rPr lang="en-US" baseline="0" dirty="0" smtClean="0"/>
              <a:t>They must also remain reflexive: being able to reflect on your own position (</a:t>
            </a:r>
            <a:r>
              <a:rPr lang="en-US" baseline="0" dirty="0" err="1" smtClean="0"/>
              <a:t>positionality</a:t>
            </a:r>
            <a:r>
              <a:rPr lang="en-US" baseline="0" dirty="0" smtClean="0"/>
              <a:t>) in the research… how your presence is affecting your research participants (power role of the researcher), and how you see the research… it just means to be cognizant… and question whether your findings are really true or if its your subjective interpretation that’s shaping them)</a:t>
            </a:r>
            <a:endParaRPr lang="en-US" dirty="0"/>
          </a:p>
        </p:txBody>
      </p:sp>
      <p:sp>
        <p:nvSpPr>
          <p:cNvPr id="4" name="Slide Number Placeholder 3"/>
          <p:cNvSpPr>
            <a:spLocks noGrp="1"/>
          </p:cNvSpPr>
          <p:nvPr>
            <p:ph type="sldNum" sz="quarter" idx="10"/>
          </p:nvPr>
        </p:nvSpPr>
        <p:spPr/>
        <p:txBody>
          <a:bodyPr/>
          <a:lstStyle/>
          <a:p>
            <a:pPr>
              <a:defRPr/>
            </a:pPr>
            <a:fld id="{68EDAC95-FF28-45DD-868E-A81A4AF1C28A}" type="slidenum">
              <a:rPr lang="en-US" smtClean="0"/>
              <a:pPr>
                <a:defRPr/>
              </a:pPr>
              <a:t>5</a:t>
            </a:fld>
            <a:endParaRPr lang="en-US" dirty="0"/>
          </a:p>
        </p:txBody>
      </p:sp>
    </p:spTree>
    <p:extLst>
      <p:ext uri="{BB962C8B-B14F-4D97-AF65-F5344CB8AC3E}">
        <p14:creationId xmlns:p14="http://schemas.microsoft.com/office/powerpoint/2010/main" val="605129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Ethnography</a:t>
            </a:r>
            <a:r>
              <a:rPr lang="en-US" baseline="0" dirty="0" smtClean="0"/>
              <a:t> is a great way to approach from naturalistic perspective…. Tell social life as it really is, in their eyes… not the researchers.</a:t>
            </a:r>
          </a:p>
          <a:p>
            <a:endParaRPr lang="en-US" baseline="0" dirty="0" smtClean="0"/>
          </a:p>
          <a:p>
            <a:r>
              <a:rPr lang="en-US" baseline="0" dirty="0" smtClean="0"/>
              <a:t>Ethnomethodology would say: yes that’s how social life appeared to men in </a:t>
            </a:r>
            <a:r>
              <a:rPr lang="en-US" baseline="0" dirty="0" err="1" smtClean="0"/>
              <a:t>Cornerville</a:t>
            </a:r>
            <a:r>
              <a:rPr lang="en-US" baseline="0" dirty="0" smtClean="0"/>
              <a:t>—</a:t>
            </a:r>
            <a:r>
              <a:rPr lang="en-US" baseline="0" dirty="0" err="1" smtClean="0"/>
              <a:t>italian</a:t>
            </a:r>
            <a:r>
              <a:rPr lang="en-US" baseline="0" dirty="0" smtClean="0"/>
              <a:t> street gang (Whyte), but would not show how and why social life made sense to them in this way…. Involves annoying breaching experiments (what do you mean you had a flat tire? What do you mean how am </a:t>
            </a:r>
            <a:r>
              <a:rPr lang="en-US" baseline="0" dirty="0" err="1" smtClean="0"/>
              <a:t>i</a:t>
            </a:r>
            <a:r>
              <a:rPr lang="en-US" baseline="0" dirty="0" smtClean="0"/>
              <a:t>/in regards to what?).</a:t>
            </a:r>
          </a:p>
          <a:p>
            <a:endParaRPr lang="en-US" dirty="0"/>
          </a:p>
        </p:txBody>
      </p:sp>
      <p:sp>
        <p:nvSpPr>
          <p:cNvPr id="4" name="Slide Number Placeholder 3"/>
          <p:cNvSpPr>
            <a:spLocks noGrp="1"/>
          </p:cNvSpPr>
          <p:nvPr>
            <p:ph type="sldNum" sz="quarter" idx="10"/>
          </p:nvPr>
        </p:nvSpPr>
        <p:spPr/>
        <p:txBody>
          <a:bodyPr/>
          <a:lstStyle/>
          <a:p>
            <a:pPr>
              <a:defRPr/>
            </a:pPr>
            <a:fld id="{68EDAC95-FF28-45DD-868E-A81A4AF1C28A}" type="slidenum">
              <a:rPr lang="en-US" smtClean="0"/>
              <a:pPr>
                <a:defRPr/>
              </a:pPr>
              <a:t>7</a:t>
            </a:fld>
            <a:endParaRPr lang="en-US" dirty="0"/>
          </a:p>
        </p:txBody>
      </p:sp>
    </p:spTree>
    <p:extLst>
      <p:ext uri="{BB962C8B-B14F-4D97-AF65-F5344CB8AC3E}">
        <p14:creationId xmlns:p14="http://schemas.microsoft.com/office/powerpoint/2010/main" val="1196721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 numerous</a:t>
            </a:r>
            <a:r>
              <a:rPr lang="en-US" baseline="0" dirty="0" smtClean="0"/>
              <a:t> observations to avoid bias of only a few observations</a:t>
            </a:r>
          </a:p>
          <a:p>
            <a:r>
              <a:rPr lang="en-US" baseline="0" dirty="0" smtClean="0"/>
              <a:t>Get a variety of viewpoints from participants</a:t>
            </a:r>
          </a:p>
          <a:p>
            <a:r>
              <a:rPr lang="en-US" baseline="0" dirty="0" smtClean="0"/>
              <a:t>As data accumulate, step back to frame interpretations that cut across numerous observations</a:t>
            </a:r>
          </a:p>
          <a:p>
            <a:r>
              <a:rPr lang="en-US" baseline="0" dirty="0" smtClean="0"/>
              <a:t>Regard all interpretations as provisional until ending… (once you reach a saturation point)</a:t>
            </a:r>
          </a:p>
          <a:p>
            <a:endParaRPr lang="en-US" baseline="0" dirty="0" smtClean="0"/>
          </a:p>
          <a:p>
            <a:r>
              <a:rPr lang="en-US" baseline="0" dirty="0" smtClean="0"/>
              <a:t>Examples on page 325… read them</a:t>
            </a:r>
            <a:endParaRPr lang="en-US" dirty="0"/>
          </a:p>
        </p:txBody>
      </p:sp>
      <p:sp>
        <p:nvSpPr>
          <p:cNvPr id="4" name="Slide Number Placeholder 3"/>
          <p:cNvSpPr>
            <a:spLocks noGrp="1"/>
          </p:cNvSpPr>
          <p:nvPr>
            <p:ph type="sldNum" sz="quarter" idx="10"/>
          </p:nvPr>
        </p:nvSpPr>
        <p:spPr/>
        <p:txBody>
          <a:bodyPr/>
          <a:lstStyle/>
          <a:p>
            <a:pPr>
              <a:defRPr/>
            </a:pPr>
            <a:fld id="{68EDAC95-FF28-45DD-868E-A81A4AF1C28A}" type="slidenum">
              <a:rPr lang="en-US" smtClean="0"/>
              <a:pPr>
                <a:defRPr/>
              </a:pPr>
              <a:t>8</a:t>
            </a:fld>
            <a:endParaRPr lang="en-US" dirty="0"/>
          </a:p>
        </p:txBody>
      </p:sp>
    </p:spTree>
    <p:extLst>
      <p:ext uri="{BB962C8B-B14F-4D97-AF65-F5344CB8AC3E}">
        <p14:creationId xmlns:p14="http://schemas.microsoft.com/office/powerpoint/2010/main" val="1689697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you’re really concerned about having your research make an impact on certain populations, read the section on participatory action research/emancipatory research on page 329-332…</a:t>
            </a:r>
          </a:p>
          <a:p>
            <a:endParaRPr lang="en-US" baseline="0" dirty="0" smtClean="0"/>
          </a:p>
          <a:p>
            <a:r>
              <a:rPr lang="en-US" baseline="0" dirty="0" smtClean="0"/>
              <a:t>However, note, these studies are considered less rigorous because the research enters the field with a set of biases and interests, with a goal of helping the population instead of tackling what the population’s true reality is (both good and bad), so they will tend to look for explanations, findings, data, that will only help the population…</a:t>
            </a:r>
            <a:endParaRPr lang="en-US" dirty="0"/>
          </a:p>
        </p:txBody>
      </p:sp>
      <p:sp>
        <p:nvSpPr>
          <p:cNvPr id="4" name="Slide Number Placeholder 3"/>
          <p:cNvSpPr>
            <a:spLocks noGrp="1"/>
          </p:cNvSpPr>
          <p:nvPr>
            <p:ph type="sldNum" sz="quarter" idx="10"/>
          </p:nvPr>
        </p:nvSpPr>
        <p:spPr/>
        <p:txBody>
          <a:bodyPr/>
          <a:lstStyle/>
          <a:p>
            <a:pPr>
              <a:defRPr/>
            </a:pPr>
            <a:fld id="{68EDAC95-FF28-45DD-868E-A81A4AF1C28A}" type="slidenum">
              <a:rPr lang="en-US" smtClean="0"/>
              <a:pPr>
                <a:defRPr/>
              </a:pPr>
              <a:t>9</a:t>
            </a:fld>
            <a:endParaRPr lang="en-US" dirty="0"/>
          </a:p>
        </p:txBody>
      </p:sp>
    </p:spTree>
    <p:extLst>
      <p:ext uri="{BB962C8B-B14F-4D97-AF65-F5344CB8AC3E}">
        <p14:creationId xmlns:p14="http://schemas.microsoft.com/office/powerpoint/2010/main" val="1017498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come off as an FBI agent, you</a:t>
            </a:r>
            <a:r>
              <a:rPr lang="en-US" baseline="0" dirty="0" smtClean="0"/>
              <a:t> probably will be shunned.</a:t>
            </a:r>
            <a:endParaRPr lang="en-US" dirty="0"/>
          </a:p>
        </p:txBody>
      </p:sp>
      <p:sp>
        <p:nvSpPr>
          <p:cNvPr id="4" name="Slide Number Placeholder 3"/>
          <p:cNvSpPr>
            <a:spLocks noGrp="1"/>
          </p:cNvSpPr>
          <p:nvPr>
            <p:ph type="sldNum" sz="quarter" idx="10"/>
          </p:nvPr>
        </p:nvSpPr>
        <p:spPr/>
        <p:txBody>
          <a:bodyPr/>
          <a:lstStyle/>
          <a:p>
            <a:pPr>
              <a:defRPr/>
            </a:pPr>
            <a:fld id="{68EDAC95-FF28-45DD-868E-A81A4AF1C28A}" type="slidenum">
              <a:rPr lang="en-US" smtClean="0"/>
              <a:pPr>
                <a:defRPr/>
              </a:pPr>
              <a:t>10</a:t>
            </a:fld>
            <a:endParaRPr lang="en-US" dirty="0"/>
          </a:p>
        </p:txBody>
      </p:sp>
    </p:spTree>
    <p:extLst>
      <p:ext uri="{BB962C8B-B14F-4D97-AF65-F5344CB8AC3E}">
        <p14:creationId xmlns:p14="http://schemas.microsoft.com/office/powerpoint/2010/main" val="355616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really just a conversation between</a:t>
            </a:r>
            <a:r>
              <a:rPr lang="en-US" baseline="0" dirty="0" smtClean="0"/>
              <a:t> the interviewee and the interviewer. </a:t>
            </a:r>
          </a:p>
          <a:p>
            <a:r>
              <a:rPr lang="en-US" baseline="0" dirty="0" smtClean="0"/>
              <a:t>The interviewer establishes a general direction of the conversation, with the respondent doing most of the talking</a:t>
            </a:r>
          </a:p>
          <a:p>
            <a:endParaRPr lang="en-US" baseline="0" dirty="0" smtClean="0"/>
          </a:p>
          <a:p>
            <a:r>
              <a:rPr lang="en-US" baseline="0" dirty="0" smtClean="0"/>
              <a:t>Remember, the interviewer should be a traveler (not in the sense that you’re wandering from topic to topic because you need an interview guide to guide your general line of questioning) but you should not be open to learning more and more about what the interviewee, and they will guide you on the travels…</a:t>
            </a:r>
          </a:p>
          <a:p>
            <a:endParaRPr lang="en-US" baseline="0" dirty="0" smtClean="0"/>
          </a:p>
          <a:p>
            <a:r>
              <a:rPr lang="en-US" baseline="0" dirty="0" smtClean="0"/>
              <a:t>The miner researcher assumes that the interviewee has info, and the interviewer is trying to dig it out… don</a:t>
            </a:r>
            <a:r>
              <a:rPr lang="fr-FR" baseline="0" dirty="0" smtClean="0"/>
              <a:t>’</a:t>
            </a:r>
            <a:r>
              <a:rPr lang="en-US" baseline="0" dirty="0" smtClean="0"/>
              <a:t>t do that… just listen, ask follow ups, etc.</a:t>
            </a:r>
            <a:endParaRPr lang="en-US" dirty="0"/>
          </a:p>
        </p:txBody>
      </p:sp>
      <p:sp>
        <p:nvSpPr>
          <p:cNvPr id="4" name="Slide Number Placeholder 3"/>
          <p:cNvSpPr>
            <a:spLocks noGrp="1"/>
          </p:cNvSpPr>
          <p:nvPr>
            <p:ph type="sldNum" sz="quarter" idx="10"/>
          </p:nvPr>
        </p:nvSpPr>
        <p:spPr/>
        <p:txBody>
          <a:bodyPr/>
          <a:lstStyle/>
          <a:p>
            <a:pPr>
              <a:defRPr/>
            </a:pPr>
            <a:fld id="{68EDAC95-FF28-45DD-868E-A81A4AF1C28A}" type="slidenum">
              <a:rPr lang="en-US" smtClean="0"/>
              <a:pPr>
                <a:defRPr/>
              </a:pPr>
              <a:t>11</a:t>
            </a:fld>
            <a:endParaRPr lang="en-US" dirty="0"/>
          </a:p>
        </p:txBody>
      </p:sp>
    </p:spTree>
    <p:extLst>
      <p:ext uri="{BB962C8B-B14F-4D97-AF65-F5344CB8AC3E}">
        <p14:creationId xmlns:p14="http://schemas.microsoft.com/office/powerpoint/2010/main" val="2485020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fld id="{73AAF327-902F-4B03-89CE-785CCF35BD16}" type="datetimeFigureOut">
              <a:rPr lang="en-US"/>
              <a:pPr>
                <a:defRPr/>
              </a:pPr>
              <a:t>7/14/16</a:t>
            </a:fld>
            <a:endParaRPr lang="en-US" dirty="0"/>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424C8587-E29E-411D-8783-6B80331D5E2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B5147101-C345-4C0D-A603-01C62F25F7E3}" type="datetimeFigureOut">
              <a:rPr lang="en-US"/>
              <a:pPr>
                <a:defRPr/>
              </a:pPr>
              <a:t>7/14/16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5776DCAC-0C80-4967-90C6-00D2141B67A7}"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A749206A-99A8-4A0A-9683-1E5DCCD6CA5D}" type="datetimeFigureOut">
              <a:rPr lang="en-US"/>
              <a:pPr>
                <a:defRPr/>
              </a:pPr>
              <a:t>7/14/16</a:t>
            </a:fld>
            <a:endParaRPr lang="en-US" dirty="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dirty="0"/>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063CFA94-93D7-4A6B-B42B-49F425CB1860}"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dirty="0"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1106AEF1-E8A3-4A8C-B9C1-8B9BF1D83E77}" type="datetimeFigureOut">
              <a:rPr lang="en-US"/>
              <a:pPr>
                <a:defRPr/>
              </a:pPr>
              <a:t>7/14/16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80456402-23B7-4DE9-9911-7E0A43BA92D5}"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CACC062D-63EB-4E3E-9D9E-69903361FC7E}" type="datetimeFigureOut">
              <a:rPr lang="en-US"/>
              <a:pPr>
                <a:defRPr/>
              </a:pPr>
              <a:t>7/14/16</a:t>
            </a:fld>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pPr>
              <a:defRPr/>
            </a:pPr>
            <a:fld id="{E7FD2891-280D-47A8-B80B-5DE2214FF2B6}"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957D9381-D029-4A4E-B79D-CFA3E386668C}" type="datetimeFigureOut">
              <a:rPr lang="en-US"/>
              <a:pPr>
                <a:defRPr/>
              </a:pPr>
              <a:t>7/14/16</a:t>
            </a:fld>
            <a:endParaRPr lang="en-US" dirty="0"/>
          </a:p>
        </p:txBody>
      </p:sp>
      <p:sp>
        <p:nvSpPr>
          <p:cNvPr id="6" name="Slide Number Placeholder 9"/>
          <p:cNvSpPr>
            <a:spLocks noGrp="1"/>
          </p:cNvSpPr>
          <p:nvPr>
            <p:ph type="sldNum" sz="quarter" idx="11"/>
          </p:nvPr>
        </p:nvSpPr>
        <p:spPr/>
        <p:txBody>
          <a:bodyPr rtlCol="0"/>
          <a:lstStyle>
            <a:lvl1pPr>
              <a:defRPr/>
            </a:lvl1pPr>
          </a:lstStyle>
          <a:p>
            <a:pPr>
              <a:defRPr/>
            </a:pPr>
            <a:fld id="{FE3393B0-CCE1-4F37-8152-CD9961562DC1}" type="slidenum">
              <a:rPr lang="en-US"/>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1D050E5E-5BFA-4736-BC29-E25CAA712C29}" type="datetimeFigureOut">
              <a:rPr lang="en-US"/>
              <a:pPr>
                <a:defRPr/>
              </a:pPr>
              <a:t>7/14/16</a:t>
            </a:fld>
            <a:endParaRPr lang="en-US" dirty="0"/>
          </a:p>
        </p:txBody>
      </p:sp>
      <p:sp>
        <p:nvSpPr>
          <p:cNvPr id="8" name="Slide Number Placeholder 11"/>
          <p:cNvSpPr>
            <a:spLocks noGrp="1"/>
          </p:cNvSpPr>
          <p:nvPr>
            <p:ph type="sldNum" sz="quarter" idx="11"/>
          </p:nvPr>
        </p:nvSpPr>
        <p:spPr/>
        <p:txBody>
          <a:bodyPr rtlCol="0"/>
          <a:lstStyle>
            <a:lvl1pPr>
              <a:defRPr/>
            </a:lvl1pPr>
          </a:lstStyle>
          <a:p>
            <a:pPr>
              <a:defRPr/>
            </a:pPr>
            <a:fld id="{7FF902CE-F094-427C-A4F2-7E3EF604A780}" type="slidenum">
              <a:rPr lang="en-US"/>
              <a:pPr>
                <a:defRPr/>
              </a:pPr>
              <a:t>‹#›</a:t>
            </a:fld>
            <a:endParaRPr lang="en-US" dirty="0"/>
          </a:p>
        </p:txBody>
      </p:sp>
      <p:sp>
        <p:nvSpPr>
          <p:cNvPr id="9" name="Footer Placeholder 13"/>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F887C64B-6C4F-494D-A617-798848BC656C}" type="datetimeFigureOut">
              <a:rPr lang="en-US"/>
              <a:pPr>
                <a:defRPr/>
              </a:pPr>
              <a:t>7/14/16</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A7A0AAD9-2FCD-4B57-A35D-AC01FD189A27}"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DC4D99CD-B602-4EF2-9F3B-D7EF1A7316C6}" type="datetimeFigureOut">
              <a:rPr lang="en-US"/>
              <a:pPr>
                <a:defRPr/>
              </a:pPr>
              <a:t>7/14/16</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82C170AE-7E57-4627-82EF-F5B6DD3AE54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940AB47A-F428-4442-A8E6-A6AF25B7086D}" type="datetimeFigureOut">
              <a:rPr lang="en-US"/>
              <a:pPr>
                <a:defRPr/>
              </a:pPr>
              <a:t>7/14/16</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dirty="0"/>
          </a:p>
        </p:txBody>
      </p:sp>
      <p:sp>
        <p:nvSpPr>
          <p:cNvPr id="7" name="Slide Number Placeholder 22"/>
          <p:cNvSpPr>
            <a:spLocks noGrp="1"/>
          </p:cNvSpPr>
          <p:nvPr>
            <p:ph type="sldNum" sz="quarter" idx="12"/>
          </p:nvPr>
        </p:nvSpPr>
        <p:spPr/>
        <p:txBody>
          <a:bodyPr/>
          <a:lstStyle>
            <a:lvl1pPr>
              <a:defRPr/>
            </a:lvl1pPr>
          </a:lstStyle>
          <a:p>
            <a:pPr>
              <a:defRPr/>
            </a:pPr>
            <a:fld id="{5BC942D7-79F1-4911-9AAB-E66719ABAF0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9EB1C622-BD7B-4D4B-97F8-0A27AA178DF1}" type="datetimeFigureOut">
              <a:rPr lang="en-US"/>
              <a:pPr>
                <a:defRPr/>
              </a:pPr>
              <a:t>7/14/16</a:t>
            </a:fld>
            <a:endParaRPr lang="en-US" dirty="0"/>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pPr>
              <a:defRPr/>
            </a:pPr>
            <a:fld id="{6BF1FA17-5712-4769-94DF-1A21B6D6B438}" type="slidenum">
              <a:rPr lang="en-US"/>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F3A57EEB-1DC4-413E-942C-68F755451918}" type="datetimeFigureOut">
              <a:rPr lang="en-US"/>
              <a:pPr>
                <a:defRPr/>
              </a:pPr>
              <a:t>7/14/16</a:t>
            </a:fld>
            <a:endParaRPr lang="en-US" dirty="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pPr>
              <a:defRPr/>
            </a:pP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E01E19FD-BB43-416F-AC0F-160B84FE6F41}"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672" r:id="rId1"/>
    <p:sldLayoutId id="2147483671" r:id="rId2"/>
    <p:sldLayoutId id="2147483673" r:id="rId3"/>
    <p:sldLayoutId id="2147483674" r:id="rId4"/>
    <p:sldLayoutId id="2147483675" r:id="rId5"/>
    <p:sldLayoutId id="2147483670" r:id="rId6"/>
    <p:sldLayoutId id="2147483676" r:id="rId7"/>
    <p:sldLayoutId id="2147483669" r:id="rId8"/>
    <p:sldLayoutId id="2147483677" r:id="rId9"/>
    <p:sldLayoutId id="2147483668" r:id="rId10"/>
    <p:sldLayoutId id="2147483678"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Verdana" pitchFamily="34" charset="0"/>
        </a:defRPr>
      </a:lvl2pPr>
      <a:lvl3pPr algn="l" rtl="0" fontAlgn="base">
        <a:spcBef>
          <a:spcPct val="0"/>
        </a:spcBef>
        <a:spcAft>
          <a:spcPct val="0"/>
        </a:spcAft>
        <a:defRPr sz="4400">
          <a:solidFill>
            <a:schemeClr val="tx2"/>
          </a:solidFill>
          <a:latin typeface="Verdana" pitchFamily="34" charset="0"/>
        </a:defRPr>
      </a:lvl3pPr>
      <a:lvl4pPr algn="l" rtl="0" fontAlgn="base">
        <a:spcBef>
          <a:spcPct val="0"/>
        </a:spcBef>
        <a:spcAft>
          <a:spcPct val="0"/>
        </a:spcAft>
        <a:defRPr sz="4400">
          <a:solidFill>
            <a:schemeClr val="tx2"/>
          </a:solidFill>
          <a:latin typeface="Verdana" pitchFamily="34" charset="0"/>
        </a:defRPr>
      </a:lvl4pPr>
      <a:lvl5pPr algn="l" rtl="0" fontAlgn="base">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19088" indent="-319088" algn="l" rtl="0" fontAlgn="base">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fontAlgn="base">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fontAlgn="base">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fontAlgn="base">
        <a:spcBef>
          <a:spcPts val="400"/>
        </a:spcBef>
        <a:spcAft>
          <a:spcPct val="0"/>
        </a:spcAft>
        <a:buClr>
          <a:srgbClr val="E66C7D"/>
        </a:buClr>
        <a:buSzPct val="75000"/>
        <a:buFont typeface="Wingdings" pitchFamily="2" charset="2"/>
        <a:buChar char=""/>
        <a:defRPr sz="2000" kern="1200">
          <a:solidFill>
            <a:schemeClr val="tx1"/>
          </a:solidFill>
          <a:latin typeface="+mn-lt"/>
          <a:ea typeface="+mn-ea"/>
          <a:cs typeface="+mn-cs"/>
        </a:defRPr>
      </a:lvl4pPr>
      <a:lvl5pPr marL="1828800" indent="-228600" algn="l" rtl="0" fontAlgn="base">
        <a:spcBef>
          <a:spcPts val="400"/>
        </a:spcBef>
        <a:spcAft>
          <a:spcPct val="0"/>
        </a:spcAft>
        <a:buClr>
          <a:srgbClr val="6BB76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CHAPTER 10</a:t>
            </a:r>
            <a:r>
              <a:rPr lang="en-US" sz="3600" dirty="0">
                <a:latin typeface="Arial" panose="020B0604020202020204" pitchFamily="34" charset="0"/>
                <a:cs typeface="Arial" panose="020B0604020202020204" pitchFamily="34" charset="0"/>
              </a:rPr>
              <a:t/>
            </a:r>
            <a:br>
              <a:rPr lang="en-US" sz="3600" dirty="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qualitative </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field research</a:t>
            </a:r>
            <a:endParaRPr lang="en-US" sz="3600"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12775" y="228600"/>
            <a:ext cx="8153400" cy="990600"/>
          </a:xfrm>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Conducting Qualitative Field </a:t>
            </a:r>
            <a:r>
              <a:rPr lang="en-US" sz="3600" dirty="0">
                <a:latin typeface="Arial" panose="020B0604020202020204" pitchFamily="34" charset="0"/>
                <a:cs typeface="Arial" panose="020B0604020202020204" pitchFamily="34" charset="0"/>
              </a:rPr>
              <a:t>Research </a:t>
            </a:r>
            <a:r>
              <a:rPr lang="en-US" sz="1300" dirty="0">
                <a:latin typeface="Arial" panose="020B0604020202020204" pitchFamily="34" charset="0"/>
                <a:cs typeface="Arial" panose="020B0604020202020204" pitchFamily="34" charset="0"/>
              </a:rPr>
              <a:t>(slide 1 of </a:t>
            </a:r>
            <a:r>
              <a:rPr lang="en-US" sz="1300" dirty="0" smtClean="0">
                <a:latin typeface="Arial" panose="020B0604020202020204" pitchFamily="34" charset="0"/>
                <a:cs typeface="Arial" panose="020B0604020202020204" pitchFamily="34" charset="0"/>
              </a:rPr>
              <a:t>5)</a:t>
            </a:r>
          </a:p>
        </p:txBody>
      </p:sp>
      <p:sp>
        <p:nvSpPr>
          <p:cNvPr id="2662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Preparing for the Field</a:t>
            </a:r>
          </a:p>
          <a:p>
            <a:pPr lvl="1"/>
            <a:r>
              <a:rPr lang="en-US" dirty="0" smtClean="0">
                <a:latin typeface="Arial" panose="020B0604020202020204" pitchFamily="34" charset="0"/>
                <a:cs typeface="Arial" panose="020B0604020202020204" pitchFamily="34" charset="0"/>
              </a:rPr>
              <a:t>Be familiar with relevant research</a:t>
            </a:r>
          </a:p>
          <a:p>
            <a:pPr lvl="1"/>
            <a:r>
              <a:rPr lang="en-US" dirty="0" smtClean="0">
                <a:latin typeface="Arial" panose="020B0604020202020204" pitchFamily="34" charset="0"/>
                <a:cs typeface="Arial" panose="020B0604020202020204" pitchFamily="34" charset="0"/>
              </a:rPr>
              <a:t>Discuss your plans with others who have studied that topic, or know something about it</a:t>
            </a:r>
          </a:p>
          <a:p>
            <a:pPr lvl="1"/>
            <a:r>
              <a:rPr lang="en-US" dirty="0" smtClean="0">
                <a:latin typeface="Arial" panose="020B0604020202020204" pitchFamily="34" charset="0"/>
                <a:cs typeface="Arial" panose="020B0604020202020204" pitchFamily="34" charset="0"/>
              </a:rPr>
              <a:t>Identify and meet informants (when appropriate)</a:t>
            </a:r>
          </a:p>
          <a:p>
            <a:pPr lvl="2"/>
            <a:r>
              <a:rPr lang="en-US" sz="2600" dirty="0" smtClean="0">
                <a:latin typeface="Arial" panose="020B0604020202020204" pitchFamily="34" charset="0"/>
                <a:cs typeface="Arial" panose="020B0604020202020204" pitchFamily="34" charset="0"/>
              </a:rPr>
              <a:t>First impressions are important</a:t>
            </a:r>
          </a:p>
          <a:p>
            <a:pPr lvl="2"/>
            <a:r>
              <a:rPr lang="en-US" sz="2600" dirty="0" smtClean="0">
                <a:latin typeface="Arial" panose="020B0604020202020204" pitchFamily="34" charset="0"/>
                <a:cs typeface="Arial" panose="020B0604020202020204" pitchFamily="34" charset="0"/>
              </a:rPr>
              <a:t>Establish rapport (an open and trusting relationship)</a:t>
            </a:r>
          </a:p>
          <a:p>
            <a:pPr lvl="1"/>
            <a:r>
              <a:rPr lang="en-US" dirty="0" smtClean="0">
                <a:latin typeface="Arial" panose="020B0604020202020204" pitchFamily="34" charset="0"/>
                <a:cs typeface="Arial" panose="020B0604020202020204" pitchFamily="34" charset="0"/>
              </a:rPr>
              <a:t>Ethical considerations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Conducting Qualitative Field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a:t>
            </a:r>
            <a:r>
              <a:rPr lang="en-US" sz="1200" dirty="0" smtClean="0">
                <a:latin typeface="Arial" panose="020B0604020202020204" pitchFamily="34" charset="0"/>
                <a:cs typeface="Arial" panose="020B0604020202020204" pitchFamily="34" charset="0"/>
              </a:rPr>
              <a:t>5)</a:t>
            </a:r>
            <a:endParaRPr lang="en-US" sz="1200" dirty="0" smtClean="0"/>
          </a:p>
        </p:txBody>
      </p:sp>
      <p:sp>
        <p:nvSpPr>
          <p:cNvPr id="2765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Qualitative Interview – questions based on a set of topics to be discussed in depth rather than based on the use of standardized questions.</a:t>
            </a:r>
          </a:p>
          <a:p>
            <a:pPr lvl="1"/>
            <a:r>
              <a:rPr lang="en-US" dirty="0" smtClean="0">
                <a:latin typeface="Arial" panose="020B0604020202020204" pitchFamily="34" charset="0"/>
                <a:cs typeface="Arial" panose="020B0604020202020204" pitchFamily="34" charset="0"/>
              </a:rPr>
              <a:t>“Miner” or “Traveler”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Conducting Qualitative Field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3 </a:t>
            </a:r>
            <a:r>
              <a:rPr lang="en-US" sz="1200" dirty="0">
                <a:latin typeface="Arial" panose="020B0604020202020204" pitchFamily="34" charset="0"/>
                <a:cs typeface="Arial" panose="020B0604020202020204" pitchFamily="34" charset="0"/>
              </a:rPr>
              <a:t>of 5)</a:t>
            </a:r>
            <a:endParaRPr lang="en-US" sz="1200" dirty="0" smtClean="0"/>
          </a:p>
        </p:txBody>
      </p:sp>
      <p:sp>
        <p:nvSpPr>
          <p:cNvPr id="28674"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Stages in Complete Interviewing Process</a:t>
            </a:r>
          </a:p>
          <a:p>
            <a:pPr marL="731838" lvl="1" indent="-457200">
              <a:buFont typeface="Arial" charset="0"/>
              <a:buAutoNum type="arabicPeriod"/>
            </a:pPr>
            <a:r>
              <a:rPr lang="en-US" dirty="0" smtClean="0">
                <a:latin typeface="Arial" panose="020B0604020202020204" pitchFamily="34" charset="0"/>
                <a:cs typeface="Arial" panose="020B0604020202020204" pitchFamily="34" charset="0"/>
              </a:rPr>
              <a:t>Thematizing</a:t>
            </a:r>
          </a:p>
          <a:p>
            <a:pPr marL="731838" lvl="1" indent="-457200">
              <a:buFont typeface="Arial" charset="0"/>
              <a:buAutoNum type="arabicPeriod"/>
            </a:pPr>
            <a:r>
              <a:rPr lang="en-US" dirty="0" smtClean="0">
                <a:latin typeface="Arial" panose="020B0604020202020204" pitchFamily="34" charset="0"/>
                <a:cs typeface="Arial" panose="020B0604020202020204" pitchFamily="34" charset="0"/>
              </a:rPr>
              <a:t>Designing</a:t>
            </a:r>
          </a:p>
          <a:p>
            <a:pPr marL="731838" lvl="1" indent="-457200">
              <a:buFont typeface="Arial" charset="0"/>
              <a:buAutoNum type="arabicPeriod"/>
            </a:pPr>
            <a:r>
              <a:rPr lang="en-US" dirty="0" smtClean="0">
                <a:latin typeface="Arial" panose="020B0604020202020204" pitchFamily="34" charset="0"/>
                <a:cs typeface="Arial" panose="020B0604020202020204" pitchFamily="34" charset="0"/>
              </a:rPr>
              <a:t>Interviewing</a:t>
            </a:r>
          </a:p>
          <a:p>
            <a:pPr marL="731838" lvl="1" indent="-457200">
              <a:buFont typeface="Arial" charset="0"/>
              <a:buAutoNum type="arabicPeriod"/>
            </a:pPr>
            <a:r>
              <a:rPr lang="en-US" dirty="0" smtClean="0">
                <a:latin typeface="Arial" panose="020B0604020202020204" pitchFamily="34" charset="0"/>
                <a:cs typeface="Arial" panose="020B0604020202020204" pitchFamily="34" charset="0"/>
              </a:rPr>
              <a:t>Transcribing</a:t>
            </a:r>
          </a:p>
          <a:p>
            <a:pPr marL="731838" lvl="1" indent="-457200">
              <a:buFont typeface="Arial" charset="0"/>
              <a:buAutoNum type="arabicPeriod"/>
            </a:pPr>
            <a:r>
              <a:rPr lang="en-US" dirty="0" smtClean="0">
                <a:latin typeface="Arial" panose="020B0604020202020204" pitchFamily="34" charset="0"/>
                <a:cs typeface="Arial" panose="020B0604020202020204" pitchFamily="34" charset="0"/>
              </a:rPr>
              <a:t>Analyzing</a:t>
            </a:r>
          </a:p>
          <a:p>
            <a:pPr marL="731838" lvl="1" indent="-457200">
              <a:buFont typeface="Arial" charset="0"/>
              <a:buAutoNum type="arabicPeriod"/>
            </a:pPr>
            <a:r>
              <a:rPr lang="en-US" dirty="0" smtClean="0">
                <a:latin typeface="Arial" panose="020B0604020202020204" pitchFamily="34" charset="0"/>
                <a:cs typeface="Arial" panose="020B0604020202020204" pitchFamily="34" charset="0"/>
              </a:rPr>
              <a:t>Verifying</a:t>
            </a:r>
          </a:p>
          <a:p>
            <a:pPr marL="731838" lvl="1" indent="-457200">
              <a:buFont typeface="Arial" charset="0"/>
              <a:buAutoNum type="arabicPeriod"/>
            </a:pPr>
            <a:r>
              <a:rPr lang="en-US" dirty="0" smtClean="0">
                <a:latin typeface="Arial" panose="020B0604020202020204" pitchFamily="34" charset="0"/>
                <a:cs typeface="Arial" panose="020B0604020202020204" pitchFamily="34" charset="0"/>
              </a:rPr>
              <a:t>Reporting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Conducting Qualitative Field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4 </a:t>
            </a:r>
            <a:r>
              <a:rPr lang="en-US" sz="1200" dirty="0">
                <a:latin typeface="Arial" panose="020B0604020202020204" pitchFamily="34" charset="0"/>
                <a:cs typeface="Arial" panose="020B0604020202020204" pitchFamily="34" charset="0"/>
              </a:rPr>
              <a:t>of 5)</a:t>
            </a:r>
            <a:endParaRPr lang="en-US" sz="1200" dirty="0" smtClean="0"/>
          </a:p>
        </p:txBody>
      </p:sp>
      <p:sp>
        <p:nvSpPr>
          <p:cNvPr id="29698"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Focus Group – A group of subjects interviewed together, prompting a discussion.</a:t>
            </a:r>
          </a:p>
          <a:p>
            <a:pPr lvl="1"/>
            <a:r>
              <a:rPr lang="en-US" dirty="0" smtClean="0">
                <a:latin typeface="Arial" panose="020B0604020202020204" pitchFamily="34" charset="0"/>
                <a:cs typeface="Arial" panose="020B0604020202020204" pitchFamily="34" charset="0"/>
              </a:rPr>
              <a:t>Advantages: real-life data, flexible, high degree of face validity, fast, inexpensive</a:t>
            </a:r>
          </a:p>
          <a:p>
            <a:pPr lvl="1"/>
            <a:r>
              <a:rPr lang="en-US" dirty="0" smtClean="0">
                <a:latin typeface="Arial" panose="020B0604020202020204" pitchFamily="34" charset="0"/>
                <a:cs typeface="Arial" panose="020B0604020202020204" pitchFamily="34" charset="0"/>
              </a:rPr>
              <a:t>Disadvantages: not representative, little interviewer control, difficult analysis, interviewer/moderator skills, difficult logistically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Conducting Qualitative Field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5 </a:t>
            </a:r>
            <a:r>
              <a:rPr lang="en-US" sz="1200" dirty="0">
                <a:latin typeface="Arial" panose="020B0604020202020204" pitchFamily="34" charset="0"/>
                <a:cs typeface="Arial" panose="020B0604020202020204" pitchFamily="34" charset="0"/>
              </a:rPr>
              <a:t>of 5)</a:t>
            </a:r>
            <a:endParaRPr lang="en-US" sz="1200" dirty="0" smtClean="0"/>
          </a:p>
        </p:txBody>
      </p:sp>
      <p:sp>
        <p:nvSpPr>
          <p:cNvPr id="30722"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Recording Observations</a:t>
            </a:r>
          </a:p>
          <a:p>
            <a:pPr lvl="1"/>
            <a:r>
              <a:rPr lang="en-US" dirty="0" smtClean="0">
                <a:latin typeface="Arial" panose="020B0604020202020204" pitchFamily="34" charset="0"/>
                <a:cs typeface="Arial" panose="020B0604020202020204" pitchFamily="34" charset="0"/>
              </a:rPr>
              <a:t>Take detailed notes, but balance with observations</a:t>
            </a:r>
          </a:p>
          <a:p>
            <a:pPr lvl="1"/>
            <a:r>
              <a:rPr lang="en-US" dirty="0" smtClean="0">
                <a:latin typeface="Arial" panose="020B0604020202020204" pitchFamily="34" charset="0"/>
                <a:cs typeface="Arial" panose="020B0604020202020204" pitchFamily="34" charset="0"/>
              </a:rPr>
              <a:t>Rewrite notes with observations (soon after observed) with filled in details</a:t>
            </a:r>
          </a:p>
          <a:p>
            <a:pPr lvl="1"/>
            <a:r>
              <a:rPr lang="en-US" dirty="0" smtClean="0">
                <a:latin typeface="Arial" panose="020B0604020202020204" pitchFamily="34" charset="0"/>
                <a:cs typeface="Arial" panose="020B0604020202020204" pitchFamily="34" charset="0"/>
              </a:rPr>
              <a:t>Record empirical observations and interpretations of them (what you “know” and “think” happened)</a:t>
            </a:r>
          </a:p>
          <a:p>
            <a:pPr lvl="1"/>
            <a:r>
              <a:rPr lang="en-US" dirty="0" smtClean="0">
                <a:latin typeface="Arial" panose="020B0604020202020204" pitchFamily="34" charset="0"/>
                <a:cs typeface="Arial" panose="020B0604020202020204" pitchFamily="34" charset="0"/>
              </a:rPr>
              <a:t>Record everything</a:t>
            </a:r>
          </a:p>
          <a:p>
            <a:pPr lvl="1"/>
            <a:r>
              <a:rPr lang="en-US" dirty="0" smtClean="0">
                <a:latin typeface="Arial" panose="020B0604020202020204" pitchFamily="34" charset="0"/>
                <a:cs typeface="Arial" panose="020B0604020202020204" pitchFamily="34" charset="0"/>
              </a:rPr>
              <a:t>Anticipate observations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12775" y="228600"/>
            <a:ext cx="8153400" cy="990600"/>
          </a:xfrm>
        </p:spPr>
        <p:txBody>
          <a:bodyPr>
            <a:noAutofit/>
          </a:bodyPr>
          <a:lstStyle/>
          <a:p>
            <a:pPr fontAlgn="auto">
              <a:spcAft>
                <a:spcPts val="0"/>
              </a:spcAft>
              <a:defRPr/>
            </a:pPr>
            <a:r>
              <a:rPr lang="en-US" sz="3600" dirty="0" smtClean="0">
                <a:latin typeface="Arial" panose="020B0604020202020204" pitchFamily="34" charset="0"/>
                <a:cs typeface="Arial" panose="020B0604020202020204" pitchFamily="34" charset="0"/>
              </a:rPr>
              <a:t>Strengths and Weaknesses of Qualitative Field </a:t>
            </a:r>
            <a:r>
              <a:rPr lang="en-US" sz="3600" dirty="0">
                <a:latin typeface="Arial" panose="020B0604020202020204" pitchFamily="34" charset="0"/>
                <a:cs typeface="Arial" panose="020B0604020202020204" pitchFamily="34" charset="0"/>
              </a:rPr>
              <a:t>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1 </a:t>
            </a:r>
            <a:r>
              <a:rPr lang="en-US" sz="1200" dirty="0">
                <a:latin typeface="Arial" panose="020B0604020202020204" pitchFamily="34" charset="0"/>
                <a:cs typeface="Arial" panose="020B0604020202020204" pitchFamily="34" charset="0"/>
              </a:rPr>
              <a:t>of </a:t>
            </a:r>
            <a:r>
              <a:rPr lang="en-US" sz="1200" dirty="0" smtClean="0">
                <a:latin typeface="Arial" panose="020B0604020202020204" pitchFamily="34" charset="0"/>
                <a:cs typeface="Arial" panose="020B0604020202020204" pitchFamily="34" charset="0"/>
              </a:rPr>
              <a:t>2)</a:t>
            </a:r>
          </a:p>
        </p:txBody>
      </p:sp>
      <p:sp>
        <p:nvSpPr>
          <p:cNvPr id="26627"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Strengths of Qualitative Field Research</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Effective for studying subtle nuances in attitudes and behaviors and social processes over time</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Flexibility/Modification</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Inexpensive</a:t>
            </a:r>
          </a:p>
          <a:p>
            <a:pPr marL="320040" indent="-320040" fontAlgn="auto">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Weakness of Qualitative Field Research </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No appropriate statistical analyses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Strengths and Weaknesses of Qualitative Field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2)</a:t>
            </a:r>
            <a:endParaRPr lang="en-US" sz="1200" dirty="0" smtClean="0"/>
          </a:p>
        </p:txBody>
      </p:sp>
      <p:sp>
        <p:nvSpPr>
          <p:cNvPr id="3277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Validity</a:t>
            </a:r>
          </a:p>
          <a:p>
            <a:pPr lvl="1"/>
            <a:r>
              <a:rPr lang="en-US" dirty="0" smtClean="0">
                <a:latin typeface="Arial" panose="020B0604020202020204" pitchFamily="34" charset="0"/>
                <a:cs typeface="Arial" panose="020B0604020202020204" pitchFamily="34" charset="0"/>
              </a:rPr>
              <a:t>Greater validity than survey and experimental measurements</a:t>
            </a:r>
          </a:p>
          <a:p>
            <a:pPr lvl="1"/>
            <a:endParaRPr lang="en-US" dirty="0" smtClean="0">
              <a:latin typeface="Arial" panose="020B0604020202020204" pitchFamily="34" charset="0"/>
              <a:cs typeface="Arial" panose="020B0604020202020204" pitchFamily="34" charset="0"/>
            </a:endParaRPr>
          </a:p>
          <a:p>
            <a:r>
              <a:rPr lang="en-US" sz="2600" dirty="0" smtClean="0">
                <a:latin typeface="Arial" panose="020B0604020202020204" pitchFamily="34" charset="0"/>
                <a:cs typeface="Arial" panose="020B0604020202020204" pitchFamily="34" charset="0"/>
              </a:rPr>
              <a:t>Reliability</a:t>
            </a:r>
          </a:p>
          <a:p>
            <a:pPr lvl="1"/>
            <a:r>
              <a:rPr lang="en-US" dirty="0" smtClean="0">
                <a:latin typeface="Arial" panose="020B0604020202020204" pitchFamily="34" charset="0"/>
                <a:cs typeface="Arial" panose="020B0604020202020204" pitchFamily="34" charset="0"/>
              </a:rPr>
              <a:t>Potential problems with reliability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Ethics in Qualitative Field Research</a:t>
            </a:r>
            <a:endParaRPr lang="en-US" sz="3600" dirty="0"/>
          </a:p>
        </p:txBody>
      </p:sp>
      <p:sp>
        <p:nvSpPr>
          <p:cNvPr id="3" name="Content Placeholder 2"/>
          <p:cNvSpPr>
            <a:spLocks noGrp="1"/>
          </p:cNvSpPr>
          <p:nvPr>
            <p:ph sz="quarter" idx="1"/>
          </p:nvPr>
        </p:nvSpPr>
        <p:spPr/>
        <p:txBody>
          <a:bodyPr/>
          <a:lstStyle/>
          <a:p>
            <a:r>
              <a:rPr lang="en-US" smtClean="0"/>
              <a:t>Planning and conducting </a:t>
            </a:r>
            <a:r>
              <a:rPr lang="en-US" dirty="0" smtClean="0"/>
              <a:t>responsible field research involves confronting ethical issues that arise from the researcher’s direct contact with subjects.</a:t>
            </a:r>
          </a:p>
          <a:p>
            <a:endParaRPr lang="en-US" dirty="0"/>
          </a:p>
        </p:txBody>
      </p:sp>
    </p:spTree>
    <p:extLst>
      <p:ext uri="{BB962C8B-B14F-4D97-AF65-F5344CB8AC3E}">
        <p14:creationId xmlns:p14="http://schemas.microsoft.com/office/powerpoint/2010/main" val="3996308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Chapter Summary</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Discuss the kinds of research topics that are especially appropriate to field research.</a:t>
            </a:r>
          </a:p>
          <a:p>
            <a:r>
              <a:rPr lang="en-US" sz="2600" dirty="0" smtClean="0">
                <a:latin typeface="Arial" panose="020B0604020202020204" pitchFamily="34" charset="0"/>
                <a:cs typeface="Arial" panose="020B0604020202020204" pitchFamily="34" charset="0"/>
              </a:rPr>
              <a:t>Distinguish the various roles of the field researchers in relation to the subjects of study.</a:t>
            </a:r>
          </a:p>
          <a:p>
            <a:r>
              <a:rPr lang="en-US" sz="2600" dirty="0" smtClean="0">
                <a:latin typeface="Arial" panose="020B0604020202020204" pitchFamily="34" charset="0"/>
                <a:cs typeface="Arial" panose="020B0604020202020204" pitchFamily="34" charset="0"/>
              </a:rPr>
              <a:t>Understand the several paradigms used in field research.</a:t>
            </a:r>
          </a:p>
          <a:p>
            <a:r>
              <a:rPr lang="en-US" sz="2600" dirty="0" smtClean="0">
                <a:latin typeface="Arial" panose="020B0604020202020204" pitchFamily="34" charset="0"/>
                <a:cs typeface="Arial" panose="020B0604020202020204" pitchFamily="34" charset="0"/>
              </a:rPr>
              <a:t>Describe the process of conducting field research.</a:t>
            </a:r>
          </a:p>
          <a:p>
            <a:r>
              <a:rPr lang="en-US" sz="2600" dirty="0" smtClean="0">
                <a:latin typeface="Arial" panose="020B0604020202020204" pitchFamily="34" charset="0"/>
                <a:cs typeface="Arial" panose="020B0604020202020204" pitchFamily="34" charset="0"/>
              </a:rPr>
              <a:t>Identify and discuss the strengths and weakness of field research.</a:t>
            </a:r>
          </a:p>
          <a:p>
            <a:r>
              <a:rPr lang="en-US" sz="2600" dirty="0" smtClean="0">
                <a:latin typeface="Arial" panose="020B0604020202020204" pitchFamily="34" charset="0"/>
                <a:cs typeface="Arial" panose="020B0604020202020204" pitchFamily="34" charset="0"/>
              </a:rPr>
              <a:t>List the particular ethical issues involved in field research.</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0164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3600" dirty="0" smtClean="0">
                <a:latin typeface="Arial" panose="020B0604020202020204" pitchFamily="34" charset="0"/>
                <a:cs typeface="Arial" panose="020B0604020202020204" pitchFamily="34" charset="0"/>
              </a:rPr>
              <a:t>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Chapter Outline</a:t>
            </a:r>
          </a:p>
        </p:txBody>
      </p:sp>
      <p:sp>
        <p:nvSpPr>
          <p:cNvPr id="10243" name="Content Placeholder 2"/>
          <p:cNvSpPr>
            <a:spLocks noGrp="1"/>
          </p:cNvSpPr>
          <p:nvPr>
            <p:ph sz="quarter" idx="1"/>
          </p:nvPr>
        </p:nvSpPr>
        <p:spPr>
          <a:xfrm>
            <a:off x="612775" y="1600200"/>
            <a:ext cx="8153400" cy="4495800"/>
          </a:xfrm>
        </p:spPr>
        <p:txBody>
          <a:bodyPr>
            <a:normAutofit lnSpcReduction="10000"/>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Introduction</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Topics Appropriate for Field Research</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Special Consideration in Qualitative Field Research</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Some Qualitative Field Research Paradigms</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Conducting Qualitative Field Research</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Strengths and Weaknesses of Qualitative Field Research</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Ethics in Qualitative Field Research</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Chapter Summary</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Questions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3"/>
          <p:cNvSpPr>
            <a:spLocks noGrp="1"/>
          </p:cNvSpPr>
          <p:nvPr>
            <p:ph type="title"/>
          </p:nvPr>
        </p:nvSpPr>
        <p:spPr>
          <a:xfrm>
            <a:off x="612775" y="228600"/>
            <a:ext cx="8153400" cy="990600"/>
          </a:xfrm>
        </p:spPr>
        <p:txBody>
          <a:bodyPr/>
          <a:lstStyle/>
          <a:p>
            <a:r>
              <a:rPr lang="en-US" sz="3600" dirty="0" smtClean="0"/>
              <a:t>Question 1</a:t>
            </a:r>
          </a:p>
        </p:txBody>
      </p:sp>
      <p:sp>
        <p:nvSpPr>
          <p:cNvPr id="39939" name="Content Placeholder 2"/>
          <p:cNvSpPr>
            <a:spLocks noGrp="1"/>
          </p:cNvSpPr>
          <p:nvPr>
            <p:ph sz="quarter" idx="1"/>
          </p:nvPr>
        </p:nvSpPr>
        <p:spPr>
          <a:xfrm>
            <a:off x="612775" y="1600200"/>
            <a:ext cx="8153400" cy="4495800"/>
          </a:xfrm>
        </p:spPr>
        <p:txBody>
          <a:bodyPr>
            <a:normAutofit/>
          </a:bodyPr>
          <a:lstStyle/>
          <a:p>
            <a:pPr marL="0" indent="0">
              <a:buFont typeface="Wingdings 3" pitchFamily="18" charset="2"/>
              <a:buNone/>
            </a:pPr>
            <a:r>
              <a:rPr lang="en-US" sz="2600" dirty="0" smtClean="0">
                <a:latin typeface="Arial" panose="020B0604020202020204" pitchFamily="34" charset="0"/>
                <a:cs typeface="Arial" panose="020B0604020202020204" pitchFamily="34" charset="0"/>
              </a:rPr>
              <a:t>1. When you use field research, you’re confronted with:</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decisions about the role you’ll play as an observer</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your relationship with the people you are observing</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both of the above choices</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neither of the above choices</a:t>
            </a:r>
          </a:p>
          <a:p>
            <a:pPr marL="0" indent="0">
              <a:buFont typeface="Wingdings 3" pitchFamily="18" charset="2"/>
              <a:buNone/>
            </a:pPr>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3"/>
          <p:cNvSpPr>
            <a:spLocks noGrp="1"/>
          </p:cNvSpPr>
          <p:nvPr>
            <p:ph type="title"/>
          </p:nvPr>
        </p:nvSpPr>
        <p:spPr>
          <a:xfrm>
            <a:off x="612775" y="228600"/>
            <a:ext cx="8153400" cy="990600"/>
          </a:xfrm>
        </p:spPr>
        <p:txBody>
          <a:bodyPr/>
          <a:lstStyle/>
          <a:p>
            <a:r>
              <a:rPr lang="en-US" sz="3600" dirty="0" smtClean="0"/>
              <a:t>Question 2</a:t>
            </a:r>
          </a:p>
        </p:txBody>
      </p:sp>
      <p:sp>
        <p:nvSpPr>
          <p:cNvPr id="41987" name="Content Placeholder 2"/>
          <p:cNvSpPr>
            <a:spLocks noGrp="1"/>
          </p:cNvSpPr>
          <p:nvPr>
            <p:ph sz="quarter" idx="1"/>
          </p:nvPr>
        </p:nvSpPr>
        <p:spPr>
          <a:xfrm>
            <a:off x="612775" y="1600200"/>
            <a:ext cx="8153400" cy="4495800"/>
          </a:xfrm>
        </p:spPr>
        <p:txBody>
          <a:bodyPr>
            <a:normAutofit/>
          </a:bodyPr>
          <a:lstStyle/>
          <a:p>
            <a:pPr marL="0" indent="0">
              <a:buFont typeface="Wingdings 3" pitchFamily="18" charset="2"/>
              <a:buNone/>
            </a:pPr>
            <a:r>
              <a:rPr lang="en-US" sz="2600" dirty="0" smtClean="0">
                <a:latin typeface="Arial" panose="020B0604020202020204" pitchFamily="34" charset="0"/>
                <a:cs typeface="Arial" panose="020B0604020202020204" pitchFamily="34" charset="0"/>
              </a:rPr>
              <a:t>2. _____ is an old tradition in qualitative research based on the assumption that an objective social reality exists and can be observed and reported accurately.</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Naturalism</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Ethnography</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Ethnomethodology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3"/>
          <p:cNvSpPr>
            <a:spLocks noGrp="1"/>
          </p:cNvSpPr>
          <p:nvPr>
            <p:ph type="title"/>
          </p:nvPr>
        </p:nvSpPr>
        <p:spPr>
          <a:xfrm>
            <a:off x="612775" y="228600"/>
            <a:ext cx="8153400" cy="990600"/>
          </a:xfrm>
        </p:spPr>
        <p:txBody>
          <a:bodyPr/>
          <a:lstStyle/>
          <a:p>
            <a:r>
              <a:rPr lang="en-US" sz="3600" dirty="0" smtClean="0"/>
              <a:t>Question 3</a:t>
            </a:r>
          </a:p>
        </p:txBody>
      </p:sp>
      <p:sp>
        <p:nvSpPr>
          <p:cNvPr id="44035" name="Content Placeholder 2"/>
          <p:cNvSpPr>
            <a:spLocks noGrp="1"/>
          </p:cNvSpPr>
          <p:nvPr>
            <p:ph sz="quarter" idx="1"/>
          </p:nvPr>
        </p:nvSpPr>
        <p:spPr>
          <a:xfrm>
            <a:off x="612775" y="1600200"/>
            <a:ext cx="8153400" cy="4495800"/>
          </a:xfrm>
        </p:spPr>
        <p:txBody>
          <a:bodyPr>
            <a:normAutofit/>
          </a:bodyPr>
          <a:lstStyle/>
          <a:p>
            <a:pPr marL="0" indent="0">
              <a:buFont typeface="Wingdings 3" pitchFamily="18" charset="2"/>
              <a:buNone/>
            </a:pPr>
            <a:r>
              <a:rPr lang="en-US" sz="2600" dirty="0" smtClean="0">
                <a:latin typeface="Arial" panose="020B0604020202020204" pitchFamily="34" charset="0"/>
                <a:cs typeface="Arial" panose="020B0604020202020204" pitchFamily="34" charset="0"/>
              </a:rPr>
              <a:t>3. _____ describes when the subject of social research may react to the fact of being studied, thus altering their behavior from what it would have been normally.</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Reactivity</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Sensitivity</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Hyperactivity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3"/>
          <p:cNvSpPr>
            <a:spLocks noGrp="1"/>
          </p:cNvSpPr>
          <p:nvPr>
            <p:ph type="title"/>
          </p:nvPr>
        </p:nvSpPr>
        <p:spPr>
          <a:xfrm>
            <a:off x="612775" y="228600"/>
            <a:ext cx="8153400" cy="990600"/>
          </a:xfrm>
        </p:spPr>
        <p:txBody>
          <a:bodyPr/>
          <a:lstStyle/>
          <a:p>
            <a:r>
              <a:rPr lang="en-US" sz="3600" dirty="0" smtClean="0"/>
              <a:t>Question 4</a:t>
            </a:r>
          </a:p>
        </p:txBody>
      </p:sp>
      <p:sp>
        <p:nvSpPr>
          <p:cNvPr id="46083" name="Content Placeholder 2"/>
          <p:cNvSpPr>
            <a:spLocks noGrp="1"/>
          </p:cNvSpPr>
          <p:nvPr>
            <p:ph sz="quarter" idx="1"/>
          </p:nvPr>
        </p:nvSpPr>
        <p:spPr>
          <a:xfrm>
            <a:off x="612775" y="1600200"/>
            <a:ext cx="8153400" cy="4495800"/>
          </a:xfrm>
        </p:spPr>
        <p:txBody>
          <a:bodyPr>
            <a:normAutofit/>
          </a:bodyPr>
          <a:lstStyle/>
          <a:p>
            <a:pPr marL="0" indent="0">
              <a:buFont typeface="Wingdings 3" pitchFamily="18" charset="2"/>
              <a:buNone/>
            </a:pPr>
            <a:r>
              <a:rPr lang="en-US" sz="2600" dirty="0" smtClean="0">
                <a:latin typeface="Arial" panose="020B0604020202020204" pitchFamily="34" charset="0"/>
                <a:cs typeface="Arial" panose="020B0604020202020204" pitchFamily="34" charset="0"/>
              </a:rPr>
              <a:t>4. In a _____, typically </a:t>
            </a:r>
            <a:r>
              <a:rPr lang="en-US" sz="2600" dirty="0" smtClean="0">
                <a:latin typeface="Arial" panose="020B0604020202020204" pitchFamily="34" charset="0"/>
                <a:cs typeface="Arial" panose="020B0604020202020204" pitchFamily="34" charset="0"/>
              </a:rPr>
              <a:t>a group of people </a:t>
            </a:r>
            <a:r>
              <a:rPr lang="en-US" sz="2600" dirty="0" smtClean="0">
                <a:latin typeface="Arial" panose="020B0604020202020204" pitchFamily="34" charset="0"/>
                <a:cs typeface="Arial" panose="020B0604020202020204" pitchFamily="34" charset="0"/>
              </a:rPr>
              <a:t>are brought together to engage in a guided discussion on some topic.</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classroom</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focus group</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micro study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3"/>
          <p:cNvSpPr>
            <a:spLocks noGrp="1"/>
          </p:cNvSpPr>
          <p:nvPr>
            <p:ph type="title"/>
          </p:nvPr>
        </p:nvSpPr>
        <p:spPr>
          <a:xfrm>
            <a:off x="612775" y="228600"/>
            <a:ext cx="8153400" cy="990600"/>
          </a:xfrm>
        </p:spPr>
        <p:txBody>
          <a:bodyPr/>
          <a:lstStyle/>
          <a:p>
            <a:r>
              <a:rPr lang="en-US" sz="3600" dirty="0" smtClean="0"/>
              <a:t>Question 5</a:t>
            </a:r>
          </a:p>
        </p:txBody>
      </p:sp>
      <p:sp>
        <p:nvSpPr>
          <p:cNvPr id="44035" name="Content Placeholder 2"/>
          <p:cNvSpPr>
            <a:spLocks noGrp="1"/>
          </p:cNvSpPr>
          <p:nvPr>
            <p:ph sz="quarter" idx="1"/>
          </p:nvPr>
        </p:nvSpPr>
        <p:spPr>
          <a:xfrm>
            <a:off x="612775" y="1600200"/>
            <a:ext cx="8153400" cy="4495800"/>
          </a:xfrm>
        </p:spPr>
        <p:txBody>
          <a:bodyPr>
            <a:normAutofit/>
          </a:bodyPr>
          <a:lstStyle/>
          <a:p>
            <a:pPr marL="0" indent="0">
              <a:buFont typeface="Wingdings 3" pitchFamily="18" charset="2"/>
              <a:buNone/>
            </a:pPr>
            <a:r>
              <a:rPr lang="en-US" sz="2600" dirty="0" smtClean="0">
                <a:latin typeface="Arial" panose="020B0604020202020204" pitchFamily="34" charset="0"/>
                <a:cs typeface="Arial" panose="020B0604020202020204" pitchFamily="34" charset="0"/>
              </a:rPr>
              <a:t>5. In comparison to surveys and experiments, field research has:</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high validity and high reliability</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high validity and low reliability</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low validity and high reliability</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low validity and low reliability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12775" y="228600"/>
            <a:ext cx="8153400" cy="990600"/>
          </a:xfrm>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Topics Appropriate for Field Research </a:t>
            </a:r>
            <a:r>
              <a:rPr lang="en-US" sz="1200" dirty="0" smtClean="0">
                <a:latin typeface="Arial" panose="020B0604020202020204" pitchFamily="34" charset="0"/>
                <a:cs typeface="Arial" panose="020B0604020202020204" pitchFamily="34" charset="0"/>
              </a:rPr>
              <a:t>(slide 1 of 2)</a:t>
            </a:r>
            <a:endParaRPr lang="en-US" sz="3600" dirty="0" smtClean="0">
              <a:latin typeface="Arial" panose="020B0604020202020204" pitchFamily="34" charset="0"/>
              <a:cs typeface="Arial" panose="020B0604020202020204" pitchFamily="34" charset="0"/>
            </a:endParaRPr>
          </a:p>
        </p:txBody>
      </p:sp>
      <p:sp>
        <p:nvSpPr>
          <p:cNvPr id="1638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Topics that defy simply quantification</a:t>
            </a:r>
          </a:p>
          <a:p>
            <a:endParaRPr lang="en-US" sz="2600" dirty="0" smtClean="0">
              <a:latin typeface="Arial" panose="020B0604020202020204" pitchFamily="34" charset="0"/>
              <a:cs typeface="Arial" panose="020B0604020202020204" pitchFamily="34" charset="0"/>
            </a:endParaRPr>
          </a:p>
          <a:p>
            <a:pPr lvl="1"/>
            <a:r>
              <a:rPr lang="en-US" sz="2300" dirty="0" smtClean="0">
                <a:latin typeface="Arial" panose="020B0604020202020204" pitchFamily="34" charset="0"/>
                <a:cs typeface="Arial" panose="020B0604020202020204" pitchFamily="34" charset="0"/>
              </a:rPr>
              <a:t>The nuances of attitudes and behaviors best understood in their natural setting</a:t>
            </a:r>
          </a:p>
          <a:p>
            <a:endParaRPr lang="en-US" sz="2600" dirty="0" smtClean="0">
              <a:latin typeface="Arial" panose="020B0604020202020204" pitchFamily="34" charset="0"/>
              <a:cs typeface="Arial" panose="020B0604020202020204" pitchFamily="34" charset="0"/>
            </a:endParaRPr>
          </a:p>
          <a:p>
            <a:pPr lvl="1"/>
            <a:r>
              <a:rPr lang="en-US" sz="2300" dirty="0" smtClean="0">
                <a:latin typeface="Arial" panose="020B0604020202020204" pitchFamily="34" charset="0"/>
                <a:cs typeface="Arial" panose="020B0604020202020204" pitchFamily="34" charset="0"/>
              </a:rPr>
              <a:t>Social processes over time</a:t>
            </a:r>
          </a:p>
          <a:p>
            <a:pPr lvl="2"/>
            <a:r>
              <a:rPr lang="en-US" sz="2000" dirty="0" smtClean="0">
                <a:latin typeface="Arial" panose="020B0604020202020204" pitchFamily="34" charset="0"/>
                <a:cs typeface="Arial" panose="020B0604020202020204" pitchFamily="34" charset="0"/>
              </a:rPr>
              <a:t>Dynamics of religious conversion at a revival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Topics Appropriate for Field </a:t>
            </a:r>
            <a:r>
              <a:rPr lang="en-US" sz="3600" dirty="0" smtClean="0">
                <a:latin typeface="Arial" panose="020B0604020202020204" pitchFamily="34" charset="0"/>
                <a:cs typeface="Arial" panose="020B0604020202020204" pitchFamily="34" charset="0"/>
              </a:rPr>
              <a:t>Research </a:t>
            </a:r>
            <a:r>
              <a:rPr lang="en-US" sz="1200" dirty="0" smtClean="0">
                <a:latin typeface="Arial" panose="020B0604020202020204" pitchFamily="34" charset="0"/>
                <a:cs typeface="Arial" panose="020B0604020202020204" pitchFamily="34" charset="0"/>
              </a:rPr>
              <a:t>(slide 2 of 2)</a:t>
            </a:r>
            <a:endParaRPr lang="en-US" sz="3600" dirty="0"/>
          </a:p>
        </p:txBody>
      </p:sp>
      <p:sp>
        <p:nvSpPr>
          <p:cNvPr id="12291" name="Content Placeholder 2"/>
          <p:cNvSpPr>
            <a:spLocks noGrp="1"/>
          </p:cNvSpPr>
          <p:nvPr>
            <p:ph sz="quarter" idx="1"/>
          </p:nvPr>
        </p:nvSpPr>
        <p:spPr>
          <a:xfrm>
            <a:off x="609600" y="2514601"/>
            <a:ext cx="3886200" cy="3646966"/>
          </a:xfrm>
        </p:spPr>
        <p:txBody>
          <a:bodyPr>
            <a:noAutofit/>
          </a:bodyPr>
          <a:lstStyle/>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Practices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Episodes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Encounters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Roles and Social Types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Social and Personal Relationships</a:t>
            </a:r>
          </a:p>
        </p:txBody>
      </p:sp>
      <p:sp>
        <p:nvSpPr>
          <p:cNvPr id="3" name="Content Placeholder 2"/>
          <p:cNvSpPr>
            <a:spLocks noGrp="1"/>
          </p:cNvSpPr>
          <p:nvPr>
            <p:ph sz="quarter" idx="2"/>
          </p:nvPr>
        </p:nvSpPr>
        <p:spPr>
          <a:xfrm>
            <a:off x="4844901" y="2514599"/>
            <a:ext cx="3886200" cy="3646967"/>
          </a:xfrm>
        </p:spPr>
        <p:txBody>
          <a:bodyPr/>
          <a:lstStyle/>
          <a:p>
            <a:pPr marL="640080" lvl="1" indent="-274320" fontAlgn="auto">
              <a:spcAft>
                <a:spcPts val="0"/>
              </a:spcAft>
              <a:buFont typeface="Wingdings 2"/>
              <a:buChar char=""/>
              <a:defRPr/>
            </a:pPr>
            <a:r>
              <a:rPr lang="en-US" dirty="0">
                <a:latin typeface="Arial" panose="020B0604020202020204" pitchFamily="34" charset="0"/>
                <a:cs typeface="Arial" panose="020B0604020202020204" pitchFamily="34" charset="0"/>
              </a:rPr>
              <a:t>Groups and Cliques</a:t>
            </a:r>
          </a:p>
          <a:p>
            <a:pPr marL="640080" lvl="1" indent="-274320" fontAlgn="auto">
              <a:spcAft>
                <a:spcPts val="0"/>
              </a:spcAft>
              <a:buFont typeface="Wingdings 2"/>
              <a:buChar char=""/>
              <a:defRPr/>
            </a:pPr>
            <a:r>
              <a:rPr lang="en-US" dirty="0">
                <a:latin typeface="Arial" panose="020B0604020202020204" pitchFamily="34" charset="0"/>
                <a:cs typeface="Arial" panose="020B0604020202020204" pitchFamily="34" charset="0"/>
              </a:rPr>
              <a:t>Organizations</a:t>
            </a:r>
          </a:p>
          <a:p>
            <a:pPr marL="640080" lvl="1" indent="-274320" fontAlgn="auto">
              <a:spcAft>
                <a:spcPts val="0"/>
              </a:spcAft>
              <a:buFont typeface="Wingdings 2"/>
              <a:buChar char=""/>
              <a:defRPr/>
            </a:pPr>
            <a:r>
              <a:rPr lang="en-US" dirty="0">
                <a:latin typeface="Arial" panose="020B0604020202020204" pitchFamily="34" charset="0"/>
                <a:cs typeface="Arial" panose="020B0604020202020204" pitchFamily="34" charset="0"/>
              </a:rPr>
              <a:t>Settlements and Habitats</a:t>
            </a:r>
          </a:p>
          <a:p>
            <a:pPr marL="640080" lvl="1" indent="-274320" fontAlgn="auto">
              <a:spcAft>
                <a:spcPts val="0"/>
              </a:spcAft>
              <a:buFont typeface="Wingdings 2"/>
              <a:buChar char=""/>
              <a:defRPr/>
            </a:pPr>
            <a:r>
              <a:rPr lang="en-US" dirty="0">
                <a:latin typeface="Arial" panose="020B0604020202020204" pitchFamily="34" charset="0"/>
                <a:cs typeface="Arial" panose="020B0604020202020204" pitchFamily="34" charset="0"/>
              </a:rPr>
              <a:t>Social Worlds</a:t>
            </a:r>
          </a:p>
          <a:p>
            <a:pPr marL="640080" lvl="1" indent="-274320" fontAlgn="auto">
              <a:spcAft>
                <a:spcPts val="0"/>
              </a:spcAft>
              <a:buFont typeface="Wingdings 2"/>
              <a:buChar char=""/>
              <a:defRPr/>
            </a:pPr>
            <a:r>
              <a:rPr lang="en-US" dirty="0">
                <a:latin typeface="Arial" panose="020B0604020202020204" pitchFamily="34" charset="0"/>
                <a:cs typeface="Arial" panose="020B0604020202020204" pitchFamily="34" charset="0"/>
              </a:rPr>
              <a:t>Subcultures and Lifestyles</a:t>
            </a:r>
          </a:p>
          <a:p>
            <a:endParaRPr lang="en-US" dirty="0"/>
          </a:p>
        </p:txBody>
      </p:sp>
      <p:sp>
        <p:nvSpPr>
          <p:cNvPr id="4" name="Rectangle 3"/>
          <p:cNvSpPr/>
          <p:nvPr/>
        </p:nvSpPr>
        <p:spPr>
          <a:xfrm>
            <a:off x="609600" y="1676400"/>
            <a:ext cx="8382000" cy="492443"/>
          </a:xfrm>
          <a:prstGeom prst="rect">
            <a:avLst/>
          </a:prstGeom>
        </p:spPr>
        <p:txBody>
          <a:bodyPr wrap="square">
            <a:spAutoFit/>
          </a:bodyPr>
          <a:lstStyle/>
          <a:p>
            <a:pPr fontAlgn="auto">
              <a:spcAft>
                <a:spcPts val="0"/>
              </a:spcAft>
              <a:defRPr/>
            </a:pPr>
            <a:r>
              <a:rPr lang="en-US" sz="2600" dirty="0" smtClean="0">
                <a:latin typeface="Arial" panose="020B0604020202020204" pitchFamily="34" charset="0"/>
                <a:cs typeface="Arial" panose="020B0604020202020204" pitchFamily="34" charset="0"/>
              </a:rPr>
              <a:t>Aspects of </a:t>
            </a:r>
            <a:r>
              <a:rPr lang="en-US" sz="2600" dirty="0">
                <a:latin typeface="Arial" panose="020B0604020202020204" pitchFamily="34" charset="0"/>
                <a:cs typeface="Arial" panose="020B0604020202020204" pitchFamily="34" charset="0"/>
              </a:rPr>
              <a:t>Social Life Appropriate to Field Research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12775" y="228600"/>
            <a:ext cx="8153400" cy="990600"/>
          </a:xfrm>
        </p:spPr>
        <p:txBody>
          <a:bodyPr>
            <a:noAutofit/>
          </a:bodyPr>
          <a:lstStyle/>
          <a:p>
            <a:pPr fontAlgn="auto">
              <a:spcAft>
                <a:spcPts val="0"/>
              </a:spcAft>
              <a:defRPr/>
            </a:pPr>
            <a:r>
              <a:rPr lang="en-US" sz="3600" dirty="0" smtClean="0">
                <a:latin typeface="Arial" panose="020B0604020202020204" pitchFamily="34" charset="0"/>
                <a:cs typeface="Arial" panose="020B0604020202020204" pitchFamily="34" charset="0"/>
              </a:rPr>
              <a:t>Special Considerations in Qualitative Field Research</a:t>
            </a:r>
          </a:p>
        </p:txBody>
      </p:sp>
      <p:sp>
        <p:nvSpPr>
          <p:cNvPr id="18434"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Roles of the Observer</a:t>
            </a:r>
          </a:p>
          <a:p>
            <a:pPr lvl="1"/>
            <a:r>
              <a:rPr lang="en-US" dirty="0" smtClean="0">
                <a:latin typeface="Arial" panose="020B0604020202020204" pitchFamily="34" charset="0"/>
                <a:cs typeface="Arial" panose="020B0604020202020204" pitchFamily="34" charset="0"/>
              </a:rPr>
              <a:t>Participant, Researcher, Observer</a:t>
            </a:r>
          </a:p>
          <a:p>
            <a:pPr lvl="2"/>
            <a:r>
              <a:rPr lang="en-US" sz="2600" dirty="0" smtClean="0">
                <a:latin typeface="Arial" panose="020B0604020202020204" pitchFamily="34" charset="0"/>
                <a:cs typeface="Arial" panose="020B0604020202020204" pitchFamily="34" charset="0"/>
              </a:rPr>
              <a:t>Reactivity – The problem when participants under study know they’re being studied and react by altering their behavior from what it would have been normally.</a:t>
            </a:r>
          </a:p>
          <a:p>
            <a:endParaRPr lang="en-US" sz="2600" dirty="0" smtClean="0">
              <a:latin typeface="Arial" panose="020B0604020202020204" pitchFamily="34" charset="0"/>
              <a:cs typeface="Arial" panose="020B0604020202020204" pitchFamily="34" charset="0"/>
            </a:endParaRPr>
          </a:p>
          <a:p>
            <a:r>
              <a:rPr lang="en-US" sz="2600" dirty="0" smtClean="0">
                <a:latin typeface="Arial" panose="020B0604020202020204" pitchFamily="34" charset="0"/>
                <a:cs typeface="Arial" panose="020B0604020202020204" pitchFamily="34" charset="0"/>
              </a:rPr>
              <a:t>Relations to Subjects</a:t>
            </a:r>
          </a:p>
          <a:p>
            <a:pPr lvl="1"/>
            <a:r>
              <a:rPr lang="en-US" dirty="0" smtClean="0">
                <a:latin typeface="Arial" panose="020B0604020202020204" pitchFamily="34" charset="0"/>
                <a:cs typeface="Arial" panose="020B0604020202020204" pitchFamily="34" charset="0"/>
              </a:rPr>
              <a:t>Objectivity</a:t>
            </a:r>
          </a:p>
          <a:p>
            <a:pPr lvl="1"/>
            <a:r>
              <a:rPr lang="en-US" dirty="0" smtClean="0">
                <a:latin typeface="Arial" panose="020B0604020202020204" pitchFamily="34" charset="0"/>
                <a:cs typeface="Arial" panose="020B0604020202020204" pitchFamily="34" charset="0"/>
              </a:rPr>
              <a:t>Reflexivity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12775" y="228600"/>
            <a:ext cx="8153400" cy="990600"/>
          </a:xfrm>
        </p:spPr>
        <p:txBody>
          <a:bodyPr>
            <a:noAutofit/>
          </a:bodyPr>
          <a:lstStyle/>
          <a:p>
            <a:pPr fontAlgn="auto">
              <a:spcAft>
                <a:spcPts val="0"/>
              </a:spcAft>
              <a:defRPr/>
            </a:pPr>
            <a:r>
              <a:rPr lang="en-US" sz="3600" dirty="0" smtClean="0">
                <a:latin typeface="Arial" panose="020B0604020202020204" pitchFamily="34" charset="0"/>
                <a:cs typeface="Arial" panose="020B0604020202020204" pitchFamily="34" charset="0"/>
              </a:rPr>
              <a:t>Some Qualitative Field Research Paradigms </a:t>
            </a:r>
            <a:r>
              <a:rPr lang="en-US" sz="1200" dirty="0" smtClean="0">
                <a:latin typeface="Arial" panose="020B0604020202020204" pitchFamily="34" charset="0"/>
                <a:cs typeface="Arial" panose="020B0604020202020204" pitchFamily="34" charset="0"/>
              </a:rPr>
              <a:t>(slide 1 of 6)</a:t>
            </a:r>
            <a:endParaRPr lang="en-US" sz="3600" dirty="0" smtClean="0">
              <a:latin typeface="Arial" panose="020B0604020202020204" pitchFamily="34" charset="0"/>
              <a:cs typeface="Arial" panose="020B0604020202020204" pitchFamily="34" charset="0"/>
            </a:endParaRPr>
          </a:p>
        </p:txBody>
      </p:sp>
      <p:sp>
        <p:nvSpPr>
          <p:cNvPr id="19458"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Naturalism</a:t>
            </a:r>
          </a:p>
          <a:p>
            <a:r>
              <a:rPr lang="en-US" sz="2600" dirty="0" smtClean="0">
                <a:latin typeface="Arial" panose="020B0604020202020204" pitchFamily="34" charset="0"/>
                <a:cs typeface="Arial" panose="020B0604020202020204" pitchFamily="34" charset="0"/>
              </a:rPr>
              <a:t>Ethnomethodology</a:t>
            </a:r>
          </a:p>
          <a:p>
            <a:r>
              <a:rPr lang="en-US" sz="2600" dirty="0" smtClean="0">
                <a:latin typeface="Arial" panose="020B0604020202020204" pitchFamily="34" charset="0"/>
                <a:cs typeface="Arial" panose="020B0604020202020204" pitchFamily="34" charset="0"/>
              </a:rPr>
              <a:t>Grounded Theory</a:t>
            </a:r>
          </a:p>
          <a:p>
            <a:r>
              <a:rPr lang="en-US" sz="2600" dirty="0" smtClean="0">
                <a:latin typeface="Arial" panose="020B0604020202020204" pitchFamily="34" charset="0"/>
                <a:cs typeface="Arial" panose="020B0604020202020204" pitchFamily="34" charset="0"/>
              </a:rPr>
              <a:t>Case Studies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Some Qualitative Field Research Paradigms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6)</a:t>
            </a:r>
            <a:endParaRPr lang="en-US" sz="1200" dirty="0" smtClean="0"/>
          </a:p>
        </p:txBody>
      </p:sp>
      <p:sp>
        <p:nvSpPr>
          <p:cNvPr id="20482"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Naturalism – based on the assumption that an objective social reality exists and can be observed and reported accurately.</a:t>
            </a:r>
          </a:p>
          <a:p>
            <a:pPr lvl="1"/>
            <a:r>
              <a:rPr lang="en-US" dirty="0" smtClean="0">
                <a:latin typeface="Arial" panose="020B0604020202020204" pitchFamily="34" charset="0"/>
                <a:cs typeface="Arial" panose="020B0604020202020204" pitchFamily="34" charset="0"/>
              </a:rPr>
              <a:t>Ethnography – A report on social life that focuses on detailed and accurate description rather than explanation.</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Ethnomethodology – focuses </a:t>
            </a:r>
            <a:r>
              <a:rPr lang="en-US" dirty="0">
                <a:latin typeface="Arial" panose="020B0604020202020204" pitchFamily="34" charset="0"/>
                <a:cs typeface="Arial" panose="020B0604020202020204" pitchFamily="34" charset="0"/>
              </a:rPr>
              <a:t>on the discovery of implicit, usually unspoken assumptions and agreement</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Some Qualitative Field Research Paradigms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3 </a:t>
            </a:r>
            <a:r>
              <a:rPr lang="en-US" sz="1200" dirty="0">
                <a:latin typeface="Arial" panose="020B0604020202020204" pitchFamily="34" charset="0"/>
                <a:cs typeface="Arial" panose="020B0604020202020204" pitchFamily="34" charset="0"/>
              </a:rPr>
              <a:t>of 6)</a:t>
            </a:r>
            <a:endParaRPr lang="en-US" sz="1200" dirty="0" smtClean="0"/>
          </a:p>
        </p:txBody>
      </p:sp>
      <p:sp>
        <p:nvSpPr>
          <p:cNvPr id="17411"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Grounded Theory – an inductive approach that attempts to generate a theory from the constant comparing of observations. Analysis of common patterns, themes, categories from observations.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Guidelines:</a:t>
            </a:r>
          </a:p>
          <a:p>
            <a:pPr lvl="2"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Think comparatively</a:t>
            </a:r>
          </a:p>
          <a:p>
            <a:pPr lvl="2"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Obtain multiple viewpoints</a:t>
            </a:r>
          </a:p>
          <a:p>
            <a:pPr lvl="2"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Periodically step back</a:t>
            </a:r>
          </a:p>
          <a:p>
            <a:pPr lvl="2"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Maintain an attitude of skepticism</a:t>
            </a:r>
          </a:p>
          <a:p>
            <a:pPr lvl="2"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Follow the research procedures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Some Qualitative Field Research Paradigms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4 </a:t>
            </a:r>
            <a:r>
              <a:rPr lang="en-US" sz="1200" dirty="0">
                <a:latin typeface="Arial" panose="020B0604020202020204" pitchFamily="34" charset="0"/>
                <a:cs typeface="Arial" panose="020B0604020202020204" pitchFamily="34" charset="0"/>
              </a:rPr>
              <a:t>of 6)</a:t>
            </a:r>
            <a:endParaRPr lang="en-US" sz="1200" dirty="0" smtClean="0"/>
          </a:p>
        </p:txBody>
      </p:sp>
      <p:sp>
        <p:nvSpPr>
          <p:cNvPr id="23554"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Case Studies – The in-depth examination of a single instance of some social phenomenon.</a:t>
            </a:r>
          </a:p>
          <a:p>
            <a:endParaRPr lang="en-US" sz="2600" dirty="0" smtClean="0">
              <a:latin typeface="Arial" panose="020B0604020202020204" pitchFamily="34" charset="0"/>
              <a:cs typeface="Arial" panose="020B0604020202020204" pitchFamily="34" charset="0"/>
            </a:endParaRPr>
          </a:p>
          <a:p>
            <a:pPr lvl="1"/>
            <a:r>
              <a:rPr lang="en-US" sz="2300" dirty="0" smtClean="0">
                <a:latin typeface="Arial" panose="020B0604020202020204" pitchFamily="34" charset="0"/>
                <a:cs typeface="Arial" panose="020B0604020202020204" pitchFamily="34" charset="0"/>
              </a:rPr>
              <a:t>Examples: A gang, or a family, or a drug user</a:t>
            </a:r>
          </a:p>
          <a:p>
            <a:pPr lvl="1"/>
            <a:endParaRPr lang="en-US" sz="2300" dirty="0" smtClean="0">
              <a:latin typeface="Arial" panose="020B0604020202020204" pitchFamily="34" charset="0"/>
              <a:cs typeface="Arial" panose="020B0604020202020204" pitchFamily="34" charset="0"/>
            </a:endParaRPr>
          </a:p>
          <a:p>
            <a:pPr lvl="1"/>
            <a:r>
              <a:rPr lang="en-US" sz="2300" dirty="0" smtClean="0">
                <a:latin typeface="Arial" panose="020B0604020202020204" pitchFamily="34" charset="0"/>
                <a:cs typeface="Arial" panose="020B0604020202020204" pitchFamily="34" charset="0"/>
              </a:rPr>
              <a:t>To be descriptive</a:t>
            </a:r>
          </a:p>
          <a:p>
            <a:pPr lvl="1"/>
            <a:r>
              <a:rPr lang="en-US" sz="2300" dirty="0" smtClean="0">
                <a:latin typeface="Arial" panose="020B0604020202020204" pitchFamily="34" charset="0"/>
                <a:cs typeface="Arial" panose="020B0604020202020204" pitchFamily="34" charset="0"/>
              </a:rPr>
              <a:t>Develop an idiographic understanding of a particular case which could be used as the basis for looking at other cases and developing nomothetic models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Median</Template>
  <TotalTime>249</TotalTime>
  <Words>2155</Words>
  <Application>Microsoft Macintosh PowerPoint</Application>
  <PresentationFormat>On-screen Show (4:3)</PresentationFormat>
  <Paragraphs>225</Paragraphs>
  <Slides>24</Slides>
  <Notes>18</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Median</vt:lpstr>
      <vt:lpstr>CHAPTER 10 qualitative  field research</vt:lpstr>
      <vt:lpstr>Chapter Outline</vt:lpstr>
      <vt:lpstr>Topics Appropriate for Field Research (slide 1 of 2)</vt:lpstr>
      <vt:lpstr>Topics Appropriate for Field Research (slide 2 of 2)</vt:lpstr>
      <vt:lpstr>Special Considerations in Qualitative Field Research</vt:lpstr>
      <vt:lpstr>Some Qualitative Field Research Paradigms (slide 1 of 6)</vt:lpstr>
      <vt:lpstr>Some Qualitative Field Research Paradigms (slide 2 of 6)</vt:lpstr>
      <vt:lpstr>Some Qualitative Field Research Paradigms (slide 3 of 6)</vt:lpstr>
      <vt:lpstr>Some Qualitative Field Research Paradigms (slide 4 of 6)</vt:lpstr>
      <vt:lpstr>Conducting Qualitative Field Research (slide 1 of 5)</vt:lpstr>
      <vt:lpstr>Conducting Qualitative Field Research (slide 2 of 5)</vt:lpstr>
      <vt:lpstr>Conducting Qualitative Field Research (slide 3 of 5)</vt:lpstr>
      <vt:lpstr>Conducting Qualitative Field Research (slide 4 of 5)</vt:lpstr>
      <vt:lpstr>Conducting Qualitative Field Research (slide 5 of 5)</vt:lpstr>
      <vt:lpstr>Strengths and Weaknesses of Qualitative Field Research (slide 1 of 2)</vt:lpstr>
      <vt:lpstr>Strengths and Weaknesses of Qualitative Field Research (slide 2 of 2)</vt:lpstr>
      <vt:lpstr>Ethics in Qualitative Field Research</vt:lpstr>
      <vt:lpstr>Chapter Summary</vt:lpstr>
      <vt:lpstr>Questions</vt:lpstr>
      <vt:lpstr>Question 1</vt:lpstr>
      <vt:lpstr>Question 2</vt:lpstr>
      <vt:lpstr>Question 3</vt:lpstr>
      <vt:lpstr>Question 4</vt:lpstr>
      <vt:lpstr>Question 5</vt:lpstr>
    </vt:vector>
  </TitlesOfParts>
  <Company>WSU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AKO</dc:creator>
  <cp:lastModifiedBy>Burrel Vann</cp:lastModifiedBy>
  <cp:revision>35</cp:revision>
  <dcterms:created xsi:type="dcterms:W3CDTF">2009-06-16T17:02:08Z</dcterms:created>
  <dcterms:modified xsi:type="dcterms:W3CDTF">2016-07-14T22:29:16Z</dcterms:modified>
</cp:coreProperties>
</file>