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8" r:id="rId2"/>
    <p:sldId id="301" r:id="rId3"/>
    <p:sldId id="302" r:id="rId4"/>
    <p:sldId id="303" r:id="rId5"/>
    <p:sldId id="339" r:id="rId6"/>
    <p:sldId id="347" r:id="rId7"/>
    <p:sldId id="305" r:id="rId8"/>
    <p:sldId id="348" r:id="rId9"/>
    <p:sldId id="306" r:id="rId10"/>
    <p:sldId id="307" r:id="rId11"/>
    <p:sldId id="308" r:id="rId12"/>
    <p:sldId id="349" r:id="rId13"/>
    <p:sldId id="352" r:id="rId14"/>
    <p:sldId id="309" r:id="rId15"/>
    <p:sldId id="350" r:id="rId16"/>
    <p:sldId id="343" r:id="rId17"/>
    <p:sldId id="311" r:id="rId18"/>
    <p:sldId id="312" r:id="rId19"/>
    <p:sldId id="313" r:id="rId20"/>
    <p:sldId id="314" r:id="rId21"/>
    <p:sldId id="315" r:id="rId22"/>
    <p:sldId id="353" r:id="rId23"/>
    <p:sldId id="354" r:id="rId24"/>
    <p:sldId id="345" r:id="rId25"/>
    <p:sldId id="320" r:id="rId26"/>
    <p:sldId id="321" r:id="rId27"/>
    <p:sldId id="323" r:id="rId28"/>
    <p:sldId id="327"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74" autoAdjust="0"/>
    <p:restoredTop sz="94660"/>
  </p:normalViewPr>
  <p:slideViewPr>
    <p:cSldViewPr>
      <p:cViewPr varScale="1">
        <p:scale>
          <a:sx n="73" d="100"/>
          <a:sy n="73" d="100"/>
        </p:scale>
        <p:origin x="-1472" y="-11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3D2C6C2-4D1B-4AC6-ADF7-320C853FFB50}" type="datetimeFigureOut">
              <a:rPr lang="en-US"/>
              <a:pPr>
                <a:defRPr/>
              </a:pPr>
              <a:t>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7F74D31-651E-4B6A-8EF3-3AEB99886E5E}" type="slidenum">
              <a:rPr lang="en-US"/>
              <a:pPr>
                <a:defRPr/>
              </a:pPr>
              <a:t>‹#›</a:t>
            </a:fld>
            <a:endParaRPr lang="en-US" dirty="0"/>
          </a:p>
        </p:txBody>
      </p:sp>
    </p:spTree>
    <p:extLst>
      <p:ext uri="{BB962C8B-B14F-4D97-AF65-F5344CB8AC3E}">
        <p14:creationId xmlns:p14="http://schemas.microsoft.com/office/powerpoint/2010/main" val="29650664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a:t>
            </a:r>
            <a:r>
              <a:rPr lang="en-US" baseline="0" dirty="0" smtClean="0"/>
              <a:t> analysis: analyzing the content of social artifacts (written documents/newspaper editorials)</a:t>
            </a:r>
          </a:p>
          <a:p>
            <a:r>
              <a:rPr lang="en-US" baseline="0" dirty="0" smtClean="0"/>
              <a:t>Existing statistics: Demographic data published by governments (Durkheim’s study of suicide rates)</a:t>
            </a:r>
          </a:p>
          <a:p>
            <a:r>
              <a:rPr lang="en-US" baseline="0" dirty="0" smtClean="0"/>
              <a:t>Comparative historical:</a:t>
            </a:r>
          </a:p>
          <a:p>
            <a:endParaRPr lang="en-US" baseline="0" dirty="0" smtClean="0"/>
          </a:p>
          <a:p>
            <a:endParaRPr lang="en-US" baseline="0" dirty="0" smtClean="0"/>
          </a:p>
          <a:p>
            <a:r>
              <a:rPr lang="en-US" baseline="0" dirty="0" smtClean="0"/>
              <a:t>Example, wanting to know which paintings at a museum are most popular: instead of surveying people to find out which ones they liked better, or watching people go into each exhibit and counting them (all of which could have some effect on the people and their responses), the researchers observed the wear-and-tear on the ground in front of each exhibit (the one with the most wear was the most popular)… and finding which ones kids like more… look for mucus on glass in front of exhibit… </a:t>
            </a:r>
          </a:p>
          <a:p>
            <a:endParaRPr lang="en-US" baseline="0" dirty="0" smtClean="0"/>
          </a:p>
          <a:p>
            <a:r>
              <a:rPr lang="en-US" baseline="0" dirty="0" smtClean="0"/>
              <a:t>-its like you’re a crime detective… looking for clues of relationships without having been there</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3</a:t>
            </a:fld>
            <a:endParaRPr lang="en-US" dirty="0"/>
          </a:p>
        </p:txBody>
      </p:sp>
    </p:spTree>
    <p:extLst>
      <p:ext uri="{BB962C8B-B14F-4D97-AF65-F5344CB8AC3E}">
        <p14:creationId xmlns:p14="http://schemas.microsoft.com/office/powerpoint/2010/main" val="1064618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baseline="0" dirty="0" smtClean="0"/>
              <a:t> 360-361.</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16</a:t>
            </a:fld>
            <a:endParaRPr lang="en-US" dirty="0"/>
          </a:p>
        </p:txBody>
      </p:sp>
    </p:spTree>
    <p:extLst>
      <p:ext uri="{BB962C8B-B14F-4D97-AF65-F5344CB8AC3E}">
        <p14:creationId xmlns:p14="http://schemas.microsoft.com/office/powerpoint/2010/main" val="54035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the same as secondary data analysis.</a:t>
            </a:r>
          </a:p>
          <a:p>
            <a:endParaRPr lang="en-US" dirty="0" smtClean="0"/>
          </a:p>
          <a:p>
            <a:r>
              <a:rPr lang="en-US" dirty="0" smtClean="0"/>
              <a:t>Durkheim wanted to study what</a:t>
            </a:r>
            <a:r>
              <a:rPr lang="en-US" baseline="0" dirty="0" smtClean="0"/>
              <a:t> social/environmental conditions encouraged/discouraged suicide.</a:t>
            </a:r>
          </a:p>
          <a:p>
            <a:r>
              <a:rPr lang="en-US" baseline="0" dirty="0" smtClean="0"/>
              <a:t>Noticed that suicide rates were stable, same year to year. </a:t>
            </a:r>
            <a:br>
              <a:rPr lang="en-US" baseline="0" dirty="0" smtClean="0"/>
            </a:br>
            <a:r>
              <a:rPr lang="en-US" baseline="0" dirty="0" smtClean="0"/>
              <a:t>Found some potential patterns (temperature/summer) but found disconfirming evidence too (central latitudes), as well as patterns with age (35) and gender (men, 4:1).</a:t>
            </a:r>
          </a:p>
          <a:p>
            <a:r>
              <a:rPr lang="en-US" baseline="0" dirty="0" smtClean="0"/>
              <a:t>Found increases during times of political turmoil in countries… so maybe it was about social stability/integration/equilibrium since suicide was occurring breaches in social equilibrium (turmoil).</a:t>
            </a:r>
          </a:p>
          <a:p>
            <a:r>
              <a:rPr lang="en-US" baseline="0" dirty="0" smtClean="0"/>
              <a:t>Found that predominantly protestant countries had higher rates than catholic countries, but if religion had a genuine effect, we should also see it WITHIN countries… and that</a:t>
            </a:r>
            <a:r>
              <a:rPr lang="fr-FR" baseline="0" dirty="0" smtClean="0"/>
              <a:t>’</a:t>
            </a:r>
            <a:r>
              <a:rPr lang="en-US" baseline="0" dirty="0" smtClean="0"/>
              <a:t>s what he found (states with highest catholic pops had lowest suicides, and vice versa).</a:t>
            </a:r>
          </a:p>
          <a:p>
            <a:r>
              <a:rPr lang="en-US" baseline="0" dirty="0" smtClean="0"/>
              <a:t>Combined these findings with the political arguments to argue that anomie (normlessness) was the cause, since catholic has strict regimented rules, structure (just like times of political stability does) so the lack of structure and stability is what pushed high suicide rates.</a:t>
            </a:r>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18</a:t>
            </a:fld>
            <a:endParaRPr lang="en-US" dirty="0"/>
          </a:p>
        </p:txBody>
      </p:sp>
    </p:spTree>
    <p:extLst>
      <p:ext uri="{BB962C8B-B14F-4D97-AF65-F5344CB8AC3E}">
        <p14:creationId xmlns:p14="http://schemas.microsoft.com/office/powerpoint/2010/main" val="6626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statistics rarely</a:t>
            </a:r>
            <a:r>
              <a:rPr lang="en-US" baseline="0" dirty="0" smtClean="0"/>
              <a:t> come at the individual level, so we have to make claims at higher levels. But he could make a pretty strong claim about individuals, without saying individuals or really studying them… by finding the pattern in countries, regions, and states… </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19</a:t>
            </a:fld>
            <a:endParaRPr lang="en-US" dirty="0"/>
          </a:p>
        </p:txBody>
      </p:sp>
    </p:spTree>
    <p:extLst>
      <p:ext uri="{BB962C8B-B14F-4D97-AF65-F5344CB8AC3E}">
        <p14:creationId xmlns:p14="http://schemas.microsoft.com/office/powerpoint/2010/main" val="633820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Reasoning: Although</a:t>
            </a:r>
            <a:r>
              <a:rPr lang="en-US" baseline="0" dirty="0" smtClean="0"/>
              <a:t> he couldn’t measure individuals, doing these levels of analysis.. He could reason that at the lowest level (states), that most of the suicides in a predominantly protestant region would be protestant.</a:t>
            </a:r>
          </a:p>
          <a:p>
            <a:endParaRPr lang="en-US" baseline="0" dirty="0" smtClean="0"/>
          </a:p>
          <a:p>
            <a:r>
              <a:rPr lang="en-US" baseline="0" dirty="0" smtClean="0"/>
              <a:t>Replication: doing it again could show how valid it is… </a:t>
            </a:r>
          </a:p>
          <a:p>
            <a:endParaRPr lang="en-US" baseline="0" dirty="0" smtClean="0"/>
          </a:p>
          <a:p>
            <a:r>
              <a:rPr lang="en-US" baseline="0" dirty="0" smtClean="0"/>
              <a:t>Crime rates, unreliable… all departments do things differently… more a measure of political pressure to do right or arrest more than of actual drug usage… arrests could also be function of individual’s attire, demeanor… and there are a bunch of crimes that are notoriously underreported. </a:t>
            </a:r>
          </a:p>
          <a:p>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20</a:t>
            </a:fld>
            <a:endParaRPr lang="en-US" dirty="0"/>
          </a:p>
        </p:txBody>
      </p:sp>
    </p:spTree>
    <p:extLst>
      <p:ext uri="{BB962C8B-B14F-4D97-AF65-F5344CB8AC3E}">
        <p14:creationId xmlns:p14="http://schemas.microsoft.com/office/powerpoint/2010/main" val="2368501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3" pitchFamily="18" charset="2"/>
              <a:buNone/>
            </a:pPr>
            <a:r>
              <a:rPr lang="en-US" sz="1200" b="1" dirty="0" smtClean="0">
                <a:latin typeface="Arial" panose="020B0604020202020204" pitchFamily="34" charset="0"/>
                <a:cs typeface="Arial" panose="020B0604020202020204" pitchFamily="34" charset="0"/>
              </a:rPr>
              <a:t>ANSWER: D.</a:t>
            </a:r>
          </a:p>
          <a:p>
            <a:pPr marL="0" indent="0" algn="just">
              <a:buFont typeface="Wingdings 3" pitchFamily="18" charset="2"/>
              <a:buNone/>
            </a:pPr>
            <a:r>
              <a:rPr lang="en-US" sz="1200" dirty="0" smtClean="0">
                <a:latin typeface="Arial" panose="020B0604020202020204" pitchFamily="34" charset="0"/>
                <a:cs typeface="Arial" panose="020B0604020202020204" pitchFamily="34" charset="0"/>
              </a:rPr>
              <a:t>Unobtrusive research does not require the researcher to intrude on what s/he is studying?</a:t>
            </a:r>
          </a:p>
          <a:p>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26</a:t>
            </a:fld>
            <a:endParaRPr lang="en-US" dirty="0"/>
          </a:p>
        </p:txBody>
      </p:sp>
    </p:spTree>
    <p:extLst>
      <p:ext uri="{BB962C8B-B14F-4D97-AF65-F5344CB8AC3E}">
        <p14:creationId xmlns:p14="http://schemas.microsoft.com/office/powerpoint/2010/main" val="3968007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fontAlgn="auto">
              <a:lnSpc>
                <a:spcPct val="90000"/>
              </a:lnSpc>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D.</a:t>
            </a:r>
          </a:p>
          <a:p>
            <a:pPr marL="0" indent="0" fontAlgn="auto">
              <a:lnSpc>
                <a:spcPct val="90000"/>
              </a:lnSpc>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Books, magazines, and websites may be examined in content analysis.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27</a:t>
            </a:fld>
            <a:endParaRPr lang="en-US" dirty="0"/>
          </a:p>
        </p:txBody>
      </p:sp>
    </p:spTree>
    <p:extLst>
      <p:ext uri="{BB962C8B-B14F-4D97-AF65-F5344CB8AC3E}">
        <p14:creationId xmlns:p14="http://schemas.microsoft.com/office/powerpoint/2010/main" val="485535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a:t>
            </a:r>
            <a:r>
              <a:rPr lang="en-US" sz="1200" b="1" smtClean="0">
                <a:latin typeface="Arial" panose="020B0604020202020204" pitchFamily="34" charset="0"/>
                <a:cs typeface="Arial" panose="020B0604020202020204" pitchFamily="34" charset="0"/>
              </a:rPr>
              <a:t>: </a:t>
            </a:r>
            <a:r>
              <a:rPr lang="en-US" sz="1200" b="1" smtClean="0">
                <a:latin typeface="Arial" panose="020B0604020202020204" pitchFamily="34" charset="0"/>
                <a:cs typeface="Arial" panose="020B0604020202020204" pitchFamily="34" charset="0"/>
              </a:rPr>
              <a:t>C.</a:t>
            </a:r>
            <a:endParaRPr lang="en-US" sz="1200" b="1" dirty="0" smtClean="0">
              <a:latin typeface="Arial" panose="020B0604020202020204" pitchFamily="34" charset="0"/>
              <a:cs typeface="Arial" panose="020B0604020202020204" pitchFamily="34" charset="0"/>
            </a:endParaRPr>
          </a:p>
          <a:p>
            <a:pPr marL="0" indent="0" algn="just"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Content analysis, analysis of existing statistics, and comparative and historical research are types of unobtrusive research methods.</a:t>
            </a:r>
          </a:p>
          <a:p>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28</a:t>
            </a:fld>
            <a:endParaRPr lang="en-US" dirty="0"/>
          </a:p>
        </p:txBody>
      </p:sp>
    </p:spTree>
    <p:extLst>
      <p:ext uri="{BB962C8B-B14F-4D97-AF65-F5344CB8AC3E}">
        <p14:creationId xmlns:p14="http://schemas.microsoft.com/office/powerpoint/2010/main" val="295939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role of movements in the legalization of marijuana? Take newspaper articles about legalization,</a:t>
            </a:r>
            <a:r>
              <a:rPr lang="en-US" baseline="0" dirty="0" smtClean="0"/>
              <a:t> and code for the presence of the movement, and what it says about marijuana legalization… and the proportion that is dominated by the movement, compared to other factors… </a:t>
            </a:r>
          </a:p>
          <a:p>
            <a:endParaRPr lang="en-US" baseline="0" dirty="0" smtClean="0"/>
          </a:p>
          <a:p>
            <a:r>
              <a:rPr lang="en-US" baseline="0" dirty="0" smtClean="0"/>
              <a:t>Or, like Ida B. Wells, who wanted to understand whether black men were primarily being lynched for assaulting white women… she looked at newspaper articles on over 700 </a:t>
            </a:r>
            <a:r>
              <a:rPr lang="en-US" baseline="0" dirty="0" err="1" smtClean="0"/>
              <a:t>lynchings</a:t>
            </a:r>
            <a:r>
              <a:rPr lang="en-US" baseline="0" dirty="0" smtClean="0"/>
              <a:t> reported during the previous 10 years… and found that black lynched were only accused of white women assault in 1/3 of cases (not proven guilty)… </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4</a:t>
            </a:fld>
            <a:endParaRPr lang="en-US" dirty="0"/>
          </a:p>
        </p:txBody>
      </p:sp>
    </p:spTree>
    <p:extLst>
      <p:ext uri="{BB962C8B-B14F-4D97-AF65-F5344CB8AC3E}">
        <p14:creationId xmlns:p14="http://schemas.microsoft.com/office/powerpoint/2010/main" val="38095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will you measure your key variables?</a:t>
            </a:r>
          </a:p>
          <a:p>
            <a:r>
              <a:rPr lang="en-US" dirty="0" smtClean="0"/>
              <a:t>What stations? What days and for how long? What hours?</a:t>
            </a:r>
          </a:p>
          <a:p>
            <a:endParaRPr lang="en-US" dirty="0" smtClean="0"/>
          </a:p>
          <a:p>
            <a:endParaRPr lang="en-US" dirty="0" smtClean="0"/>
          </a:p>
          <a:p>
            <a:r>
              <a:rPr lang="en-US" dirty="0" smtClean="0"/>
              <a:t>Gabriel</a:t>
            </a:r>
            <a:r>
              <a:rPr lang="en-US" baseline="0" dirty="0" smtClean="0"/>
              <a:t> </a:t>
            </a:r>
            <a:r>
              <a:rPr lang="en-US" baseline="0" dirty="0" err="1" smtClean="0"/>
              <a:t>Rossman</a:t>
            </a:r>
            <a:r>
              <a:rPr lang="en-US" baseline="0" dirty="0" smtClean="0"/>
              <a:t> n</a:t>
            </a:r>
            <a:r>
              <a:rPr lang="en-US" dirty="0" smtClean="0"/>
              <a:t>oticed that there might be bias in movie</a:t>
            </a:r>
            <a:r>
              <a:rPr lang="en-US" baseline="0" dirty="0" smtClean="0"/>
              <a:t> ratings in newspapers if newspaper and movie production company are both owned by the same conglomerate. Findings were supported… ratings were significantly higher for a movie in a paper owned by the same parent company than ratings 1) ratings of movies not of the same parent company and 2) for the same movie in a different paper (not-owned by the same parent company). </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5</a:t>
            </a:fld>
            <a:endParaRPr lang="en-US" dirty="0"/>
          </a:p>
        </p:txBody>
      </p:sp>
    </p:spTree>
    <p:extLst>
      <p:ext uri="{BB962C8B-B14F-4D97-AF65-F5344CB8AC3E}">
        <p14:creationId xmlns:p14="http://schemas.microsoft.com/office/powerpoint/2010/main" val="326723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Units</a:t>
            </a:r>
            <a:r>
              <a:rPr lang="en-US" baseline="0" dirty="0" smtClean="0"/>
              <a:t> (the book, the movie, the textbook, the blog)</a:t>
            </a:r>
          </a:p>
          <a:p>
            <a:endParaRPr lang="en-US" baseline="0" dirty="0" smtClean="0"/>
          </a:p>
          <a:p>
            <a:r>
              <a:rPr lang="en-US" baseline="0" dirty="0" err="1" smtClean="0"/>
              <a:t>Pg</a:t>
            </a:r>
            <a:r>
              <a:rPr lang="en-US" baseline="0" dirty="0" smtClean="0"/>
              <a:t> 352 example… </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7</a:t>
            </a:fld>
            <a:endParaRPr lang="en-US" dirty="0"/>
          </a:p>
        </p:txBody>
      </p:sp>
    </p:spTree>
    <p:extLst>
      <p:ext uri="{BB962C8B-B14F-4D97-AF65-F5344CB8AC3E}">
        <p14:creationId xmlns:p14="http://schemas.microsoft.com/office/powerpoint/2010/main" val="208744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random</a:t>
            </a:r>
            <a:r>
              <a:rPr lang="en-US" baseline="0" dirty="0" smtClean="0"/>
              <a:t> sample of </a:t>
            </a:r>
            <a:r>
              <a:rPr lang="en-US" baseline="0" dirty="0" err="1" smtClean="0"/>
              <a:t>childrens</a:t>
            </a:r>
            <a:r>
              <a:rPr lang="en-US" baseline="0" dirty="0" smtClean="0"/>
              <a:t> books, if you have the sampling frame. Stratified random or systematic sampling if you have strata that are important.</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9</a:t>
            </a:fld>
            <a:endParaRPr lang="en-US" dirty="0"/>
          </a:p>
        </p:txBody>
      </p:sp>
    </p:spTree>
    <p:extLst>
      <p:ext uri="{BB962C8B-B14F-4D97-AF65-F5344CB8AC3E}">
        <p14:creationId xmlns:p14="http://schemas.microsoft.com/office/powerpoint/2010/main" val="350595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Newspaper</a:t>
            </a:r>
            <a:r>
              <a:rPr lang="en-US" baseline="0" dirty="0" smtClean="0"/>
              <a:t> can be coded as liberal or conservative, books as romantic or not,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10</a:t>
            </a:fld>
            <a:endParaRPr lang="en-US" dirty="0"/>
          </a:p>
        </p:txBody>
      </p:sp>
    </p:spTree>
    <p:extLst>
      <p:ext uri="{BB962C8B-B14F-4D97-AF65-F5344CB8AC3E}">
        <p14:creationId xmlns:p14="http://schemas.microsoft.com/office/powerpoint/2010/main" val="2833112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Trying</a:t>
            </a:r>
            <a:r>
              <a:rPr lang="en-US" baseline="0" dirty="0" smtClean="0"/>
              <a:t> to measure how romantic a novel is, you count the number of times the word love, kiss, hug, </a:t>
            </a:r>
            <a:r>
              <a:rPr lang="en-US" baseline="0" dirty="0" err="1" smtClean="0"/>
              <a:t>etc</a:t>
            </a:r>
            <a:r>
              <a:rPr lang="en-US" baseline="0" dirty="0" smtClean="0"/>
              <a:t> show up in the text. Manifest is just measuring actual things that are written, in a standardized form (all words in this list count as romantic).</a:t>
            </a:r>
          </a:p>
          <a:p>
            <a:endParaRPr lang="en-US" baseline="0" dirty="0" smtClean="0"/>
          </a:p>
          <a:p>
            <a:r>
              <a:rPr lang="en-US" baseline="0" dirty="0" smtClean="0"/>
              <a:t>Very reliable, because we know precisely how romance is measured. However, just counting these words might not get at the true character of romance… so while reliable, they might not be valid measures of romance.</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12</a:t>
            </a:fld>
            <a:endParaRPr lang="en-US" dirty="0"/>
          </a:p>
        </p:txBody>
      </p:sp>
    </p:spTree>
    <p:extLst>
      <p:ext uri="{BB962C8B-B14F-4D97-AF65-F5344CB8AC3E}">
        <p14:creationId xmlns:p14="http://schemas.microsoft.com/office/powerpoint/2010/main" val="468252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for it’s underlying meaning. Might read a sample of a paragraph/few lines, and make a subjective interpretation</a:t>
            </a:r>
            <a:r>
              <a:rPr lang="en-US" baseline="0" dirty="0" smtClean="0"/>
              <a:t> of whether or not the section is “truly” romantic. While your interpretation may be based on “the number of times the word love shows up”, it’s not the be-all, end-all measure. </a:t>
            </a:r>
          </a:p>
          <a:p>
            <a:endParaRPr lang="en-US" baseline="0" dirty="0" smtClean="0"/>
          </a:p>
          <a:p>
            <a:r>
              <a:rPr lang="en-US" baseline="0" dirty="0" smtClean="0"/>
              <a:t>Although you may be getting at the true nature of romance in novels, you lose some points for reliability (since other researchers might interpret the same passage differently).</a:t>
            </a:r>
          </a:p>
          <a:p>
            <a:endParaRPr lang="en-US" baseline="0" dirty="0" smtClean="0"/>
          </a:p>
          <a:p>
            <a:r>
              <a:rPr lang="en-US" baseline="0" dirty="0" smtClean="0"/>
              <a:t>If possible, use both methods.</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13</a:t>
            </a:fld>
            <a:endParaRPr lang="en-US" dirty="0"/>
          </a:p>
        </p:txBody>
      </p:sp>
    </p:spTree>
    <p:extLst>
      <p:ext uri="{BB962C8B-B14F-4D97-AF65-F5344CB8AC3E}">
        <p14:creationId xmlns:p14="http://schemas.microsoft.com/office/powerpoint/2010/main" val="3826454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operational definition also relates to the attributes of a measure… and these attributes need to be both mutually exclusive (can’t mark more than one) and exhaustive…. (or if like race, if an article has more than one category of a variable, you can use a checklist).</a:t>
            </a:r>
          </a:p>
          <a:p>
            <a:endParaRPr lang="en-US" baseline="0" dirty="0" smtClean="0"/>
          </a:p>
          <a:p>
            <a:r>
              <a:rPr lang="en-US" baseline="0" dirty="0" smtClean="0"/>
              <a:t>Denominator, to see how important it is… yeah 87 mentions of the word love, is important, but it might be less important in a 50,000 word document compared to a 300 word document.</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14</a:t>
            </a:fld>
            <a:endParaRPr lang="en-US" dirty="0"/>
          </a:p>
        </p:txBody>
      </p:sp>
    </p:spTree>
    <p:extLst>
      <p:ext uri="{BB962C8B-B14F-4D97-AF65-F5344CB8AC3E}">
        <p14:creationId xmlns:p14="http://schemas.microsoft.com/office/powerpoint/2010/main" val="282305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7AA431AC-5DFB-40C4-8BC2-1FBCBA399DAC}" type="datetimeFigureOut">
              <a:rPr lang="en-US"/>
              <a:pPr>
                <a:defRPr/>
              </a:pPr>
              <a:t>7/20/16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682EBB84-9741-4789-9F78-41853C0CBB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BC71874-AC04-4F5F-93B2-1BE0A21825E4}" type="datetimeFigureOut">
              <a:rPr lang="en-US"/>
              <a:pPr>
                <a:defRPr/>
              </a:pPr>
              <a:t>7/20/16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61B75B9-ABDE-4CCC-969D-57C54E6E9DE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DA36AE95-C657-4662-8801-819DCA82293B}" type="datetimeFigureOut">
              <a:rPr lang="en-US"/>
              <a:pPr>
                <a:defRPr/>
              </a:pPr>
              <a:t>7/20/16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AFEE66AC-3987-4B4F-8FF4-3AA2E0290A6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176BAC2-E27E-40D4-B0A5-58A13129F3CA}" type="datetimeFigureOut">
              <a:rPr lang="en-US"/>
              <a:pPr>
                <a:defRPr/>
              </a:pPr>
              <a:t>7/20/16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3C598E92-EF2B-421E-9635-4E8DA34DB8A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5D1D6AE-C60F-43D0-9E04-70F4FFEEA9C4}" type="datetimeFigureOut">
              <a:rPr lang="en-US"/>
              <a:pPr>
                <a:defRPr/>
              </a:pPr>
              <a:t>7/20/16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F73A82C6-5E3A-46E4-A519-CE484E5B30D1}"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CE50B457-6ED7-48E2-926B-B2FC109E3CC4}" type="datetimeFigureOut">
              <a:rPr lang="en-US"/>
              <a:pPr>
                <a:defRPr/>
              </a:pPr>
              <a:t>7/20/16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8270BAE8-1DBF-4395-8C79-1CE5F3F7F0ED}"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379D542-4D4D-46B4-B0C6-9F3B8E1E6D4D}" type="datetimeFigureOut">
              <a:rPr lang="en-US"/>
              <a:pPr>
                <a:defRPr/>
              </a:pPr>
              <a:t>7/20/16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85BCF73B-00A5-46D5-8F8D-3E0AD7AFA98A}"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A4ACD6C1-80C8-4BC5-BF46-206C5BEC29E0}" type="datetimeFigureOut">
              <a:rPr lang="en-US"/>
              <a:pPr>
                <a:defRPr/>
              </a:pPr>
              <a:t>7/20/16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8327F766-1715-4778-BF56-2A5EDE89014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45D19CF-34A1-4CA7-80B6-B49EBBDD320A}" type="datetimeFigureOut">
              <a:rPr lang="en-US"/>
              <a:pPr>
                <a:defRPr/>
              </a:pPr>
              <a:t>7/20/16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2B5444FC-02D0-4FFB-A5CC-1E960EF4036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11B4DC8-4F81-4041-B51A-A24AF34F2BE7}" type="datetimeFigureOut">
              <a:rPr lang="en-US"/>
              <a:pPr>
                <a:defRPr/>
              </a:pPr>
              <a:t>7/20/16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81A4D1DA-A32A-46F3-874F-8D6337AE0FC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4546D0B3-C26E-48A4-8BC4-415AA3634927}" type="datetimeFigureOut">
              <a:rPr lang="en-US"/>
              <a:pPr>
                <a:defRPr/>
              </a:pPr>
              <a:t>7/20/16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5A5863BE-0E36-401E-9B2E-F8971749121E}"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9891B6D-0127-4E64-A9C4-B419186CA274}" type="datetimeFigureOut">
              <a:rPr lang="en-US"/>
              <a:pPr>
                <a:defRPr/>
              </a:pPr>
              <a:t>7/20/16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A25C0DAA-7763-46A8-AA49-26877365BE06}"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11</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UNOBTRUSIVE RESEARCH</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3)</a:t>
            </a:r>
            <a:endParaRPr lang="en-US" sz="1200" dirty="0" smtClean="0"/>
          </a:p>
        </p:txBody>
      </p:sp>
      <p:sp>
        <p:nvSpPr>
          <p:cNvPr id="2457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Coding in Content Analysis</a:t>
            </a:r>
          </a:p>
          <a:p>
            <a:pPr lvl="1"/>
            <a:r>
              <a:rPr lang="en-US" dirty="0" smtClean="0">
                <a:latin typeface="Arial" panose="020B0604020202020204" pitchFamily="34" charset="0"/>
                <a:cs typeface="Arial" panose="020B0604020202020204" pitchFamily="34" charset="0"/>
              </a:rPr>
              <a:t>Coding – The process whereby raw data are transformed into standardized form suitable for machine processing and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3)</a:t>
            </a:r>
            <a:endParaRPr lang="en-US" sz="1200" dirty="0" smtClean="0"/>
          </a:p>
        </p:txBody>
      </p:sp>
      <p:sp>
        <p:nvSpPr>
          <p:cNvPr id="25602"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Manifest Content – The concrete terms contained in a communication.</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Latent Content – The underlying meaning of communication.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Manifest Coding of Materials (Objective)</a:t>
            </a:r>
          </a:p>
          <a:p>
            <a:r>
              <a:rPr lang="en-US" sz="1600" dirty="0" smtClean="0">
                <a:latin typeface="Verdana" charset="0"/>
              </a:rPr>
              <a:t>Manifest coding involves the counting of specific elements, such as the word </a:t>
            </a:r>
            <a:r>
              <a:rPr lang="en-US" sz="1600" i="1" dirty="0" smtClean="0">
                <a:latin typeface="Verdana" charset="0"/>
              </a:rPr>
              <a:t>love</a:t>
            </a:r>
            <a:r>
              <a:rPr lang="en-US" sz="1600" dirty="0" smtClean="0">
                <a:latin typeface="Verdana" charset="0"/>
              </a:rPr>
              <a:t>, to determine whether and to what degree the passage should be judged “romantic.”</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352800" y="1447800"/>
            <a:ext cx="3810000" cy="762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079" y="762000"/>
            <a:ext cx="3747721"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400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Latent Coding of Materials (Subjective)</a:t>
            </a:r>
          </a:p>
          <a:p>
            <a:r>
              <a:rPr lang="en-US" sz="1600" dirty="0" smtClean="0">
                <a:latin typeface="Verdana" charset="0"/>
              </a:rPr>
              <a:t>Latent coding calls for the researcher to view the entire unit of analysis (a paragraph in this case) and make a subjective assessment regarding whether and to what degree it is “romantic.” </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11-3 (cont’d)</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352800" y="1447800"/>
            <a:ext cx="3810000" cy="762000"/>
          </a:xfr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762000"/>
            <a:ext cx="3657600" cy="269092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8337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a:t>
            </a:r>
            <a:endParaRPr lang="en-US" sz="3600" dirty="0" smtClean="0"/>
          </a:p>
        </p:txBody>
      </p:sp>
      <p:sp>
        <p:nvSpPr>
          <p:cNvPr id="18435" name="Content Placeholder 2"/>
          <p:cNvSpPr>
            <a:spLocks noGrp="1"/>
          </p:cNvSpPr>
          <p:nvPr>
            <p:ph sz="quarter" idx="1"/>
          </p:nvPr>
        </p:nvSpPr>
        <p:spPr>
          <a:xfrm>
            <a:off x="612775" y="1600200"/>
            <a:ext cx="8153400" cy="4495800"/>
          </a:xfrm>
        </p:spPr>
        <p:txBody>
          <a:bodyPr>
            <a:no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Conceptualization and the Creation of Code Categories</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Attributes</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Levels of Measurement</a:t>
            </a:r>
          </a:p>
          <a:p>
            <a:pPr lvl="2"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Counting and Record Keeping</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end product of coding must be numerical.</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Numerical coding needs a denominator.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Sample Tally Sheet (Partial)</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371600" y="990600"/>
            <a:ext cx="7583487" cy="2514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
            <a:ext cx="7315200" cy="427897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15692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1 of 2)</a:t>
            </a:r>
            <a:endParaRPr lang="en-US" sz="1200" dirty="0" smtClean="0"/>
          </a:p>
        </p:txBody>
      </p:sp>
      <p:sp>
        <p:nvSpPr>
          <p:cNvPr id="3" name="Content Placeholder 2"/>
          <p:cNvSpPr>
            <a:spLocks noGrp="1"/>
          </p:cNvSpPr>
          <p:nvPr>
            <p:ph sz="quarter" idx="1"/>
          </p:nvPr>
        </p:nvSpPr>
        <p:spPr>
          <a:xfrm>
            <a:off x="612775" y="1600200"/>
            <a:ext cx="8153400" cy="4495800"/>
          </a:xfrm>
        </p:spPr>
        <p:txBody>
          <a:bodyPr>
            <a:normAutofit/>
          </a:bodyPr>
          <a:lstStyle/>
          <a:p>
            <a:pPr marL="547688" indent="-457200" fontAlgn="auto">
              <a:spcAft>
                <a:spcPts val="0"/>
              </a:spcAft>
              <a:defRPr/>
            </a:pPr>
            <a:r>
              <a:rPr lang="en-US" sz="2600" dirty="0" smtClean="0">
                <a:latin typeface="Arial" panose="020B0604020202020204" pitchFamily="34" charset="0"/>
                <a:cs typeface="Arial" panose="020B0604020202020204" pitchFamily="34" charset="0"/>
              </a:rPr>
              <a:t>Illustrations </a:t>
            </a:r>
            <a:r>
              <a:rPr lang="en-US" sz="2600" dirty="0">
                <a:latin typeface="Arial" panose="020B0604020202020204" pitchFamily="34" charset="0"/>
                <a:cs typeface="Arial" panose="020B0604020202020204" pitchFamily="34" charset="0"/>
              </a:rPr>
              <a:t>of Content </a:t>
            </a:r>
            <a:r>
              <a:rPr lang="en-US" sz="2600" dirty="0" smtClean="0">
                <a:latin typeface="Arial" panose="020B0604020202020204" pitchFamily="34" charset="0"/>
                <a:cs typeface="Arial" panose="020B0604020202020204" pitchFamily="34" charset="0"/>
              </a:rPr>
              <a:t>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Strengths of Content Analysis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Economy of time and money</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Allowing for the correction of errors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Permits the study of processes occurring over time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 has little (if any) effect on subjects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Reliability</a:t>
            </a: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Weaknesses of Content Analysis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Limited to recorded communications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Validity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Analyzing Existing </a:t>
            </a:r>
            <a:r>
              <a:rPr lang="en-US" sz="3600" dirty="0">
                <a:latin typeface="Arial" panose="020B0604020202020204" pitchFamily="34" charset="0"/>
                <a:cs typeface="Arial" panose="020B0604020202020204" pitchFamily="34" charset="0"/>
              </a:rPr>
              <a:t>Statistics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4)</a:t>
            </a:r>
          </a:p>
        </p:txBody>
      </p:sp>
      <p:sp>
        <p:nvSpPr>
          <p:cNvPr id="21507" name="Content Placeholder 2"/>
          <p:cNvSpPr>
            <a:spLocks noGrp="1"/>
          </p:cNvSpPr>
          <p:nvPr>
            <p:ph sz="quarter" idx="1"/>
          </p:nvPr>
        </p:nvSpPr>
        <p:spPr>
          <a:xfrm>
            <a:off x="612775" y="1600200"/>
            <a:ext cx="8153400" cy="4495800"/>
          </a:xfrm>
        </p:spPr>
        <p:txBody>
          <a:bodyPr>
            <a:normAutofit/>
          </a:bodyPr>
          <a:lstStyle/>
          <a:p>
            <a:pPr>
              <a:lnSpc>
                <a:spcPct val="90000"/>
              </a:lnSpc>
            </a:pPr>
            <a:r>
              <a:rPr lang="en-US" sz="2600" dirty="0" smtClean="0">
                <a:latin typeface="Arial" panose="020B0604020202020204" pitchFamily="34" charset="0"/>
                <a:cs typeface="Arial" panose="020B0604020202020204" pitchFamily="34" charset="0"/>
              </a:rPr>
              <a:t>Existing statistics may be the main source of data or a supplemental source of data.</a:t>
            </a:r>
          </a:p>
          <a:p>
            <a:pPr>
              <a:lnSpc>
                <a:spcPct val="90000"/>
              </a:lnSpc>
            </a:pPr>
            <a:endParaRPr lang="en-US" sz="2600" dirty="0" smtClean="0">
              <a:latin typeface="Arial" panose="020B0604020202020204" pitchFamily="34" charset="0"/>
              <a:cs typeface="Arial" panose="020B0604020202020204" pitchFamily="34" charset="0"/>
            </a:endParaRPr>
          </a:p>
          <a:p>
            <a:pPr>
              <a:lnSpc>
                <a:spcPct val="90000"/>
              </a:lnSpc>
            </a:pPr>
            <a:r>
              <a:rPr lang="en-US" sz="2600" dirty="0" smtClean="0">
                <a:latin typeface="Arial" panose="020B0604020202020204" pitchFamily="34" charset="0"/>
                <a:cs typeface="Arial" panose="020B0604020202020204" pitchFamily="34" charset="0"/>
              </a:rPr>
              <a:t>Example: Durkheim’s Study of Suicide</a:t>
            </a:r>
          </a:p>
          <a:p>
            <a:pPr>
              <a:lnSpc>
                <a:spcPct val="90000"/>
              </a:lnSpc>
            </a:pPr>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Analyzing Existing Statistics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4)</a:t>
            </a:r>
            <a:endParaRPr lang="en-US" sz="1200" dirty="0" smtClean="0"/>
          </a:p>
        </p:txBody>
      </p:sp>
      <p:sp>
        <p:nvSpPr>
          <p:cNvPr id="3379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Units of Analysis</a:t>
            </a:r>
          </a:p>
          <a:p>
            <a:pPr lvl="1"/>
            <a:r>
              <a:rPr lang="en-US" dirty="0" smtClean="0">
                <a:latin typeface="Arial" panose="020B0604020202020204" pitchFamily="34" charset="0"/>
                <a:cs typeface="Arial" panose="020B0604020202020204" pitchFamily="34" charset="0"/>
              </a:rPr>
              <a:t>By nature, existing statistics describe groups.</a:t>
            </a:r>
          </a:p>
          <a:p>
            <a:pPr lvl="1"/>
            <a:r>
              <a:rPr lang="en-US" dirty="0" smtClean="0">
                <a:latin typeface="Arial" panose="020B0604020202020204" pitchFamily="34" charset="0"/>
                <a:cs typeface="Arial" panose="020B0604020202020204" pitchFamily="34" charset="0"/>
              </a:rPr>
              <a:t>Ecological Fallacy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53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Content Analysis</a:t>
            </a:r>
          </a:p>
          <a:p>
            <a:r>
              <a:rPr lang="en-US" sz="2600" dirty="0" smtClean="0">
                <a:latin typeface="Arial" panose="020B0604020202020204" pitchFamily="34" charset="0"/>
                <a:cs typeface="Arial" panose="020B0604020202020204" pitchFamily="34" charset="0"/>
              </a:rPr>
              <a:t>Analyzing Existing Statistics</a:t>
            </a:r>
          </a:p>
          <a:p>
            <a:r>
              <a:rPr lang="en-US" sz="2600" dirty="0" smtClean="0">
                <a:latin typeface="Arial" panose="020B0604020202020204" pitchFamily="34" charset="0"/>
                <a:cs typeface="Arial" panose="020B0604020202020204" pitchFamily="34" charset="0"/>
              </a:rPr>
              <a:t>Comparative and Historical Research</a:t>
            </a:r>
          </a:p>
          <a:p>
            <a:r>
              <a:rPr lang="en-US" sz="2600" dirty="0" smtClean="0">
                <a:latin typeface="Arial" panose="020B0604020202020204" pitchFamily="34" charset="0"/>
                <a:cs typeface="Arial" panose="020B0604020202020204" pitchFamily="34" charset="0"/>
              </a:rPr>
              <a:t>Ethics and Unobtrusive Measures</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Analyzing Existing Statistics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4)</a:t>
            </a:r>
            <a:endParaRPr lang="en-US" sz="1200" dirty="0" smtClean="0"/>
          </a:p>
        </p:txBody>
      </p:sp>
      <p:sp>
        <p:nvSpPr>
          <p:cNvPr id="3481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Problems of Validity</a:t>
            </a:r>
          </a:p>
          <a:p>
            <a:pPr lvl="1"/>
            <a:r>
              <a:rPr lang="en-US" dirty="0" smtClean="0">
                <a:latin typeface="Arial" panose="020B0604020202020204" pitchFamily="34" charset="0"/>
                <a:cs typeface="Arial" panose="020B0604020202020204" pitchFamily="34" charset="0"/>
              </a:rPr>
              <a:t>Logical Reasoning</a:t>
            </a:r>
          </a:p>
          <a:p>
            <a:pPr lvl="1"/>
            <a:r>
              <a:rPr lang="en-US" dirty="0" smtClean="0">
                <a:latin typeface="Arial" panose="020B0604020202020204" pitchFamily="34" charset="0"/>
                <a:cs typeface="Arial" panose="020B0604020202020204" pitchFamily="34" charset="0"/>
              </a:rPr>
              <a:t>Replication</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Problems of Reliability</a:t>
            </a:r>
          </a:p>
          <a:p>
            <a:pPr lvl="1"/>
            <a:r>
              <a:rPr lang="en-US" dirty="0" smtClean="0">
                <a:latin typeface="Arial" panose="020B0604020202020204" pitchFamily="34" charset="0"/>
                <a:cs typeface="Arial" panose="020B0604020202020204" pitchFamily="34" charset="0"/>
              </a:rPr>
              <a:t>Quality of Existing Statistics</a:t>
            </a:r>
          </a:p>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Analyzing Existing Statistics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4)</a:t>
            </a:r>
            <a:endParaRPr lang="en-US" sz="1200" dirty="0" smtClean="0"/>
          </a:p>
        </p:txBody>
      </p:sp>
      <p:sp>
        <p:nvSpPr>
          <p:cNvPr id="3584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Sources of Existing Statistics</a:t>
            </a:r>
          </a:p>
          <a:p>
            <a:pPr lvl="1"/>
            <a:r>
              <a:rPr lang="en-US" dirty="0" smtClean="0">
                <a:latin typeface="Arial" panose="020B0604020202020204" pitchFamily="34" charset="0"/>
                <a:cs typeface="Arial" panose="020B0604020202020204" pitchFamily="34" charset="0"/>
              </a:rPr>
              <a:t>Statistical Abstract of the United States</a:t>
            </a:r>
          </a:p>
          <a:p>
            <a:pPr lvl="1"/>
            <a:r>
              <a:rPr lang="en-US" dirty="0" smtClean="0">
                <a:latin typeface="Arial" panose="020B0604020202020204" pitchFamily="34" charset="0"/>
                <a:cs typeface="Arial" panose="020B0604020202020204" pitchFamily="34" charset="0"/>
              </a:rPr>
              <a:t>Government Data</a:t>
            </a:r>
          </a:p>
          <a:p>
            <a:pPr lvl="1"/>
            <a:r>
              <a:rPr lang="en-US" dirty="0" smtClean="0">
                <a:latin typeface="Arial" panose="020B0604020202020204" pitchFamily="34" charset="0"/>
                <a:cs typeface="Arial" panose="020B0604020202020204" pitchFamily="34" charset="0"/>
              </a:rPr>
              <a:t>Demographic Yearbook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Graphic Display of Gender, Education, and Income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37032" y="1066800"/>
            <a:ext cx="7583487" cy="25908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877" y="89146"/>
            <a:ext cx="7287723" cy="448285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4591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Ethics and Unobtrusive Measures</a:t>
            </a:r>
            <a:endParaRPr lang="en-US" sz="3600" dirty="0"/>
          </a:p>
        </p:txBody>
      </p:sp>
      <p:sp>
        <p:nvSpPr>
          <p:cNvPr id="3" name="Content Placeholder 2"/>
          <p:cNvSpPr>
            <a:spLocks noGrp="1"/>
          </p:cNvSpPr>
          <p:nvPr>
            <p:ph sz="quarter" idx="1"/>
          </p:nvPr>
        </p:nvSpPr>
        <p:spPr/>
        <p:txBody>
          <a:bodyPr/>
          <a:lstStyle/>
          <a:p>
            <a:r>
              <a:rPr lang="en-US" dirty="0" smtClean="0"/>
              <a:t>Even unobtrusive measures can raise the possibility of violating subjects’ privacy.</a:t>
            </a:r>
          </a:p>
          <a:p>
            <a:r>
              <a:rPr lang="en-US" dirty="0" smtClean="0"/>
              <a:t>The general principles of honest observation, analysis, and reporting apply to all research techniques.</a:t>
            </a:r>
            <a:endParaRPr lang="en-US" dirty="0"/>
          </a:p>
        </p:txBody>
      </p:sp>
    </p:spTree>
    <p:extLst>
      <p:ext uri="{BB962C8B-B14F-4D97-AF65-F5344CB8AC3E}">
        <p14:creationId xmlns:p14="http://schemas.microsoft.com/office/powerpoint/2010/main" val="427639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Understand the use of content analysis for both qualitative and quantitative social research.</a:t>
            </a:r>
          </a:p>
          <a:p>
            <a:r>
              <a:rPr lang="en-US" sz="2600" dirty="0" smtClean="0">
                <a:latin typeface="Arial" panose="020B0604020202020204" pitchFamily="34" charset="0"/>
                <a:cs typeface="Arial" panose="020B0604020202020204" pitchFamily="34" charset="0"/>
              </a:rPr>
              <a:t>Give examples of researchers analyzing existing statistics, to illustrate the strengths and weaknesses of this method.</a:t>
            </a:r>
          </a:p>
          <a:p>
            <a:r>
              <a:rPr lang="en-US" sz="2600" dirty="0" smtClean="0">
                <a:latin typeface="Arial" panose="020B0604020202020204" pitchFamily="34" charset="0"/>
                <a:cs typeface="Arial" panose="020B0604020202020204" pitchFamily="34" charset="0"/>
              </a:rPr>
              <a:t>Describe comparative and historical methods and give examples to illustrate.</a:t>
            </a:r>
          </a:p>
          <a:p>
            <a:r>
              <a:rPr lang="en-US" sz="2600" dirty="0" smtClean="0">
                <a:latin typeface="Arial" panose="020B0604020202020204" pitchFamily="34" charset="0"/>
                <a:cs typeface="Arial" panose="020B0604020202020204" pitchFamily="34" charset="0"/>
              </a:rPr>
              <a:t>Understand the ethical issues involved in the various methods of unobtrusive research.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smtClean="0"/>
              <a:t>Question 1</a:t>
            </a:r>
          </a:p>
        </p:txBody>
      </p:sp>
      <p:sp>
        <p:nvSpPr>
          <p:cNvPr id="43010" name="Rectangle 3"/>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dirty="0" smtClean="0"/>
              <a:t>1. </a:t>
            </a:r>
            <a:r>
              <a:rPr lang="en-US" sz="2600" dirty="0" smtClean="0">
                <a:latin typeface="Arial" panose="020B0604020202020204" pitchFamily="34" charset="0"/>
                <a:cs typeface="Arial" panose="020B0604020202020204" pitchFamily="34" charset="0"/>
              </a:rPr>
              <a:t>Which type of research does not require the researcher to intrude on what s/he is studying?</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Quantitative Research</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Qualitative Research</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Survey Research</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Unobtrusive Research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smtClean="0"/>
              <a:t>Question 2</a:t>
            </a:r>
          </a:p>
        </p:txBody>
      </p:sp>
      <p:sp>
        <p:nvSpPr>
          <p:cNvPr id="45058" name="Rectangle 5"/>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sz="2600" dirty="0" smtClean="0">
                <a:latin typeface="Arial" panose="020B0604020202020204" pitchFamily="34" charset="0"/>
                <a:cs typeface="Arial" panose="020B0604020202020204" pitchFamily="34" charset="0"/>
              </a:rPr>
              <a:t>2. Which of the following may be examined in content analysis?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books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magazines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websites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all of the above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3"/>
          <p:cNvSpPr>
            <a:spLocks noGrp="1"/>
          </p:cNvSpPr>
          <p:nvPr>
            <p:ph type="title"/>
          </p:nvPr>
        </p:nvSpPr>
        <p:spPr>
          <a:xfrm>
            <a:off x="612775" y="228600"/>
            <a:ext cx="8153400" cy="990600"/>
          </a:xfrm>
        </p:spPr>
        <p:txBody>
          <a:bodyPr/>
          <a:lstStyle/>
          <a:p>
            <a:r>
              <a:rPr lang="en-US" sz="3600" smtClean="0"/>
              <a:t>Question 3</a:t>
            </a:r>
            <a:endParaRPr lang="en-US" sz="3600" dirty="0" smtClean="0"/>
          </a:p>
        </p:txBody>
      </p:sp>
      <p:sp>
        <p:nvSpPr>
          <p:cNvPr id="40963"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a:latin typeface="Arial" panose="020B0604020202020204" pitchFamily="34" charset="0"/>
                <a:cs typeface="Arial" panose="020B0604020202020204" pitchFamily="34" charset="0"/>
              </a:rPr>
              <a:t>3</a:t>
            </a:r>
            <a:r>
              <a:rPr lang="en-US" sz="2600" dirty="0" smtClean="0">
                <a:latin typeface="Arial" panose="020B0604020202020204" pitchFamily="34" charset="0"/>
                <a:cs typeface="Arial" panose="020B0604020202020204" pitchFamily="34" charset="0"/>
              </a:rPr>
              <a:t>. Which of the following are types of unobtrusive research methods?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content analysis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analysis of existing statistics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both of the above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Unobtrusive Research – Methods of studying social behavior without affecting it.</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Types of Unobtrusive Research</a:t>
            </a:r>
          </a:p>
          <a:p>
            <a:pPr marL="1050925" lvl="2" indent="-457200">
              <a:buFont typeface="Arial" charset="0"/>
              <a:buAutoNum type="arabicPeriod"/>
            </a:pPr>
            <a:r>
              <a:rPr lang="en-US" sz="2600" dirty="0" smtClean="0">
                <a:latin typeface="Arial" panose="020B0604020202020204" pitchFamily="34" charset="0"/>
                <a:cs typeface="Arial" panose="020B0604020202020204" pitchFamily="34" charset="0"/>
              </a:rPr>
              <a:t>Content Analysis</a:t>
            </a:r>
          </a:p>
          <a:p>
            <a:pPr marL="1050925" lvl="2" indent="-457200">
              <a:buFont typeface="Arial" charset="0"/>
              <a:buAutoNum type="arabicPeriod"/>
            </a:pPr>
            <a:r>
              <a:rPr lang="en-US" sz="2600" dirty="0" smtClean="0">
                <a:latin typeface="Arial" panose="020B0604020202020204" pitchFamily="34" charset="0"/>
                <a:cs typeface="Arial" panose="020B0604020202020204" pitchFamily="34" charset="0"/>
              </a:rPr>
              <a:t>Analysis of Existing Statistics</a:t>
            </a:r>
          </a:p>
          <a:p>
            <a:pPr marL="1050925" lvl="2" indent="-457200">
              <a:buFont typeface="Arial" charset="0"/>
              <a:buAutoNum type="arabicPeriod"/>
            </a:pPr>
            <a:r>
              <a:rPr lang="en-US" sz="2600" dirty="0" smtClean="0">
                <a:latin typeface="Arial" panose="020B0604020202020204" pitchFamily="34" charset="0"/>
                <a:cs typeface="Arial" panose="020B0604020202020204" pitchFamily="34" charset="0"/>
              </a:rPr>
              <a:t>Comparative and Historical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Content </a:t>
            </a:r>
            <a:r>
              <a:rPr lang="en-US" sz="3600"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3)</a:t>
            </a:r>
            <a:endParaRPr lang="en-US" sz="1200" dirty="0" smtClean="0">
              <a:latin typeface="Arial" panose="020B0604020202020204" pitchFamily="34" charset="0"/>
              <a:cs typeface="Arial" panose="020B0604020202020204" pitchFamily="34" charset="0"/>
            </a:endParaRPr>
          </a:p>
        </p:txBody>
      </p:sp>
      <p:sp>
        <p:nvSpPr>
          <p:cNvPr id="174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Content Analysis – The study of recorded human communications (e.g., books,</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newspapers, websites, paintings, laws).</a:t>
            </a:r>
          </a:p>
          <a:p>
            <a:endParaRPr lang="en-US" sz="26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Appropriate Topics</a:t>
            </a:r>
          </a:p>
          <a:p>
            <a:pPr lvl="2"/>
            <a:r>
              <a:rPr lang="en-US" sz="2600" dirty="0" smtClean="0">
                <a:latin typeface="Arial" panose="020B0604020202020204" pitchFamily="34" charset="0"/>
                <a:cs typeface="Arial" panose="020B0604020202020204" pitchFamily="34" charset="0"/>
              </a:rPr>
              <a:t>“Who says what, to whom, why, how, and with what effect?”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3)</a:t>
            </a:r>
            <a:endParaRPr lang="en-US" sz="1200" dirty="0" smtClean="0"/>
          </a:p>
        </p:txBody>
      </p:sp>
      <p:sp>
        <p:nvSpPr>
          <p:cNvPr id="1843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Example: violence on TV</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Develop operational definitions</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Decide what to observe</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Decide how to code/analyze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 Few Possible Units of Analysis for Content Analysis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667000" y="838200"/>
            <a:ext cx="4648200" cy="2743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33110"/>
            <a:ext cx="30099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089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a:t>
            </a:r>
            <a:endParaRPr lang="en-US" sz="3600" dirty="0" smtClean="0"/>
          </a:p>
        </p:txBody>
      </p:sp>
      <p:sp>
        <p:nvSpPr>
          <p:cNvPr id="14339" name="Content Placeholder 2"/>
          <p:cNvSpPr>
            <a:spLocks noGrp="1"/>
          </p:cNvSpPr>
          <p:nvPr>
            <p:ph sz="quarter" idx="1"/>
          </p:nvPr>
        </p:nvSpPr>
        <p:spPr>
          <a:xfrm>
            <a:off x="612775" y="1600200"/>
            <a:ext cx="8153400" cy="4495800"/>
          </a:xfrm>
        </p:spPr>
        <p:txBody>
          <a:bodyPr>
            <a:no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Identify the unit of analysis:</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You are interested in how children’s literature portrays gender roles.</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You are interested in popular film’s use of drugs and alcohol.</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You are interested in sociology textbooks’ definition of race.</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You are interested in the content of Internet blogs.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Example of Recording Sheet for TV Violence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41076" y="1143000"/>
            <a:ext cx="7583487" cy="2133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394"/>
            <a:ext cx="6828148"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2067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 </a:t>
            </a:r>
            <a:r>
              <a:rPr lang="en-US" sz="1200" dirty="0">
                <a:latin typeface="Arial" panose="020B0604020202020204" pitchFamily="34" charset="0"/>
                <a:cs typeface="Arial" panose="020B0604020202020204" pitchFamily="34" charset="0"/>
              </a:rPr>
              <a:t>(slide 1 of 3)</a:t>
            </a:r>
            <a:endParaRPr lang="en-US" sz="1200" dirty="0" smtClean="0"/>
          </a:p>
        </p:txBody>
      </p:sp>
      <p:sp>
        <p:nvSpPr>
          <p:cNvPr id="2355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Sampling Techniques</a:t>
            </a:r>
          </a:p>
          <a:p>
            <a:pPr lvl="2"/>
            <a:r>
              <a:rPr lang="en-US" sz="2600" dirty="0" smtClean="0">
                <a:latin typeface="Arial" panose="020B0604020202020204" pitchFamily="34" charset="0"/>
                <a:cs typeface="Arial" panose="020B0604020202020204" pitchFamily="34" charset="0"/>
              </a:rPr>
              <a:t>Any conventional sampling technique may be used for content analysis.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221</TotalTime>
  <Words>1774</Words>
  <Application>Microsoft Macintosh PowerPoint</Application>
  <PresentationFormat>On-screen Show (4:3)</PresentationFormat>
  <Paragraphs>190</Paragraphs>
  <Slides>28</Slides>
  <Notes>16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Median</vt:lpstr>
      <vt:lpstr>CHAPTER 11 UNOBTRUSIVE RESEARCH</vt:lpstr>
      <vt:lpstr>Chapter Outline</vt:lpstr>
      <vt:lpstr>Content Analysis (slide 1 of 3)</vt:lpstr>
      <vt:lpstr>Content Analysis (slide 2 of 3)</vt:lpstr>
      <vt:lpstr>Content Analysis (slide 3 of 3)</vt:lpstr>
      <vt:lpstr>Figure 11-1</vt:lpstr>
      <vt:lpstr>Content Analysis</vt:lpstr>
      <vt:lpstr>Figure 11-2</vt:lpstr>
      <vt:lpstr>Content Analysis (slide 1 of 3)</vt:lpstr>
      <vt:lpstr>Content Analysis (slide 2 of 3)</vt:lpstr>
      <vt:lpstr>Content Analysis (slide 3 of 3)</vt:lpstr>
      <vt:lpstr>Figure 11-3</vt:lpstr>
      <vt:lpstr>Figure 11-3 (cont’d)</vt:lpstr>
      <vt:lpstr>Content Analysis</vt:lpstr>
      <vt:lpstr>Figure 11-4</vt:lpstr>
      <vt:lpstr>Content Analysis (slide 1 of 2)</vt:lpstr>
      <vt:lpstr>Content Analysis (slide 2 of 2)</vt:lpstr>
      <vt:lpstr>Analyzing Existing Statistics (slide 1 of 4)</vt:lpstr>
      <vt:lpstr>Analyzing Existing Statistics (slide 2 of 4)</vt:lpstr>
      <vt:lpstr>Analyzing Existing Statistics (slide 3 of 4)</vt:lpstr>
      <vt:lpstr>Analyzing Existing Statistics (slide 4 of 4)</vt:lpstr>
      <vt:lpstr>Figure 11-5</vt:lpstr>
      <vt:lpstr>Ethics and Unobtrusive Measures</vt:lpstr>
      <vt:lpstr>Chapter Summary</vt:lpstr>
      <vt:lpstr>Questions</vt:lpstr>
      <vt:lpstr>Question 1</vt:lpstr>
      <vt:lpstr>Question 2</vt:lpstr>
      <vt:lpstr>Question 3</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49</cp:revision>
  <dcterms:created xsi:type="dcterms:W3CDTF">2009-06-16T17:02:08Z</dcterms:created>
  <dcterms:modified xsi:type="dcterms:W3CDTF">2016-07-20T15:12:16Z</dcterms:modified>
</cp:coreProperties>
</file>