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54" r:id="rId2"/>
    <p:sldId id="313" r:id="rId3"/>
    <p:sldId id="314" r:id="rId4"/>
    <p:sldId id="315" r:id="rId5"/>
    <p:sldId id="316" r:id="rId6"/>
    <p:sldId id="318" r:id="rId7"/>
    <p:sldId id="356" r:id="rId8"/>
    <p:sldId id="347" r:id="rId9"/>
    <p:sldId id="357" r:id="rId10"/>
    <p:sldId id="319" r:id="rId11"/>
    <p:sldId id="358" r:id="rId12"/>
    <p:sldId id="320" r:id="rId13"/>
    <p:sldId id="321" r:id="rId14"/>
    <p:sldId id="322" r:id="rId15"/>
    <p:sldId id="359" r:id="rId16"/>
    <p:sldId id="355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6" autoAdjust="0"/>
    <p:restoredTop sz="94660"/>
  </p:normalViewPr>
  <p:slideViewPr>
    <p:cSldViewPr>
      <p:cViewPr varScale="1">
        <p:scale>
          <a:sx n="135" d="100"/>
          <a:sy n="135" d="100"/>
        </p:scale>
        <p:origin x="-96" y="-1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C0208A2E-6F93-4146-9092-9A7848ADFE7B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4336970-1C39-9D49-8EFD-C26AC972266C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8627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076952DD-5A05-7546-9FD7-9E3A926C1A27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FBDBF4-E0B2-9141-AE86-84333D79537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7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F62137-52A8-A041-A436-A8775690EE47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2F83B7-3D32-7D4E-8A73-649AB68F4CC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2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76482F08-A268-2740-8C9C-4D2E66F14293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38DB9172-B71E-C74B-9D2A-D1355143C6FB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9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3CE6FE-44AE-1640-9722-F0E4504B546D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BB535-BDCA-D64B-89DD-506211C5CD13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2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BABBE7-948F-C745-8DD2-CFDAA2A9B190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0A09245B-3058-374D-8766-730E035343AD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13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2969EA-BE44-8746-86C8-E5A13778E26F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C42220C-985E-714E-8F20-34855C8C6A83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B7FF18-E490-2443-AD21-BAB8632E357A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B3204A6-9FE1-4E48-B4CE-40AB77FC9DC8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4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018DDC-B38E-7149-9ED4-90DDE7DAAE81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590D4-5156-2743-8D26-05CA0692E1FA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4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D7C078D-D7B8-DC4C-B5CC-C487685890CA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8B987C-55F1-CC4C-9DDB-ABA3B838C72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D11516-5818-F744-A298-DCC0E410E397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F396C-B15B-1C41-9562-34E7EF2B80C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75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/>
          <a:lstStyle>
            <a:lvl1pPr>
              <a:defRPr/>
            </a:lvl1pPr>
          </a:lstStyle>
          <a:p>
            <a:fld id="{D3782893-F8B7-1142-BB92-949E1919AA69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/>
          <a:lstStyle>
            <a:lvl1pPr>
              <a:defRPr sz="2800"/>
            </a:lvl1pPr>
          </a:lstStyle>
          <a:p>
            <a:fld id="{1ADD0EF1-58EA-5746-A80C-56E61D4869C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70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Verdana" charset="0"/>
              </a:defRPr>
            </a:lvl1pPr>
          </a:lstStyle>
          <a:p>
            <a:fld id="{CF644C1A-0A75-8647-BD5B-14DB9D2909E2}" type="datetimeFigureOut">
              <a:rPr lang="en-US"/>
              <a:pPr/>
              <a:t>10/21/15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400" b="1">
                <a:solidFill>
                  <a:srgbClr val="FFFFFF"/>
                </a:solidFill>
                <a:latin typeface="Verdana" charset="0"/>
              </a:defRPr>
            </a:lvl1pPr>
          </a:lstStyle>
          <a:p>
            <a:fld id="{20D0A18E-9E35-834D-A079-8187455AC7A6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4" r:id="rId2"/>
    <p:sldLayoutId id="2147483799" r:id="rId3"/>
    <p:sldLayoutId id="2147483800" r:id="rId4"/>
    <p:sldLayoutId id="2147483801" r:id="rId5"/>
    <p:sldLayoutId id="2147483795" r:id="rId6"/>
    <p:sldLayoutId id="2147483802" r:id="rId7"/>
    <p:sldLayoutId id="2147483796" r:id="rId8"/>
    <p:sldLayoutId id="2147483803" r:id="rId9"/>
    <p:sldLayoutId id="2147483797" r:id="rId10"/>
    <p:sldLayoutId id="214748380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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charset="0"/>
        <a:buChar char="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charset="0"/>
        <a:buChar char=""/>
        <a:defRPr sz="2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charset="0"/>
        <a:buChar char="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em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CHAPTER 12</a:t>
            </a:r>
            <a: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en-US" sz="3600" dirty="0" smtClean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Evaluation research</a:t>
            </a:r>
            <a:endParaRPr lang="en-US" sz="3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Types of Evaluation Research </a:t>
            </a:r>
            <a:r>
              <a:rPr lang="en-US" sz="3600" dirty="0" smtClean="0">
                <a:latin typeface="Arial" charset="0"/>
                <a:cs typeface="Arial" charset="0"/>
              </a:rPr>
              <a:t>Designs</a:t>
            </a:r>
            <a:endParaRPr lang="en-US" sz="3600" dirty="0">
              <a:latin typeface="Verdana" charset="0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Qualitative Evaluations</a:t>
            </a:r>
          </a:p>
          <a:p>
            <a:pPr eaLnBrk="1" hangingPunct="1"/>
            <a:endParaRPr lang="en-US" sz="2600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The most effective evaluation research combines qualitative and quantitative components.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Active Initiatives over Time</a:t>
            </a:r>
          </a:p>
          <a:p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12-3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371600" y="990600"/>
            <a:ext cx="7583487" cy="281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"/>
            <a:ext cx="57340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35079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Types of Evaluation Research </a:t>
            </a:r>
            <a:r>
              <a:rPr lang="en-US" sz="3600" dirty="0" smtClean="0">
                <a:latin typeface="Arial" charset="0"/>
                <a:cs typeface="Arial" charset="0"/>
              </a:rPr>
              <a:t>Designs </a:t>
            </a:r>
            <a:r>
              <a:rPr lang="en-US" sz="1200" dirty="0" smtClean="0">
                <a:latin typeface="Arial" charset="0"/>
                <a:cs typeface="Arial" charset="0"/>
              </a:rPr>
              <a:t>(slide 1 of 2)</a:t>
            </a:r>
            <a:endParaRPr lang="en-US" sz="1200" dirty="0">
              <a:latin typeface="Verdana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Logistical Problems – Getting subjects to do what they are supposed to do.</a:t>
            </a:r>
          </a:p>
          <a:p>
            <a:pPr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Evaluation research occurs within the context of real life.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Types of Evaluation Research </a:t>
            </a:r>
            <a:r>
              <a:rPr lang="en-US" sz="3600" dirty="0" smtClean="0">
                <a:latin typeface="Arial" charset="0"/>
                <a:cs typeface="Arial" charset="0"/>
              </a:rPr>
              <a:t>Designs </a:t>
            </a:r>
            <a:r>
              <a:rPr lang="en-US" sz="1200" dirty="0">
                <a:latin typeface="Arial" charset="0"/>
                <a:cs typeface="Arial" charset="0"/>
              </a:rPr>
              <a:t>(slide </a:t>
            </a:r>
            <a:r>
              <a:rPr lang="en-US" sz="1200" dirty="0" smtClean="0">
                <a:latin typeface="Arial" charset="0"/>
                <a:cs typeface="Arial" charset="0"/>
              </a:rPr>
              <a:t>2 </a:t>
            </a:r>
            <a:r>
              <a:rPr lang="en-US" sz="1200" dirty="0">
                <a:latin typeface="Arial" charset="0"/>
                <a:cs typeface="Arial" charset="0"/>
              </a:rPr>
              <a:t>of 2)</a:t>
            </a:r>
            <a:endParaRPr lang="en-US" sz="1200" dirty="0">
              <a:latin typeface="Verdana" charset="0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Use of Research Results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Why evaluation research results are not always put into practice: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Implications may not be presented in a way that is understandable to the non-researcher.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Results may contradict deeply held beliefs.</a:t>
            </a:r>
          </a:p>
          <a:p>
            <a:pPr lvl="2" eaLnBrk="1" hangingPunct="1"/>
            <a:r>
              <a:rPr lang="en-US" sz="2600" dirty="0">
                <a:latin typeface="Arial" charset="0"/>
                <a:cs typeface="Arial" charset="0"/>
              </a:rPr>
              <a:t>Researchers may have a vested interest in the results.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Social Indicators Research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Social indicators – Measurements that reflect the quality or nature of social life. Social indicators are often monitored to determine the nature of social change in a society.</a:t>
            </a:r>
          </a:p>
          <a:p>
            <a:pPr eaLnBrk="1" hangingPunct="1"/>
            <a:endParaRPr lang="en-US" sz="2600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The Death Penalty and Deterrence</a:t>
            </a:r>
          </a:p>
          <a:p>
            <a:pPr lvl="1" eaLnBrk="1" hangingPunct="1"/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Computer Simulation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Ethics and Evaluation Research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There are special ethical problems in evaluation research because it’s embedded in the day-to-day events of real life.</a:t>
            </a:r>
          </a:p>
          <a:p>
            <a:r>
              <a:rPr lang="en-US" dirty="0" smtClean="0"/>
              <a:t>May bring added pressure to produce specific results, as desired by interested parties.</a:t>
            </a:r>
          </a:p>
          <a:p>
            <a:r>
              <a:rPr lang="en-US" dirty="0" smtClean="0"/>
              <a:t>Unethical actions in an evaluation study can have more severe consequences than such actions in other types of research.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85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Chapter Summary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sz="2600" dirty="0">
                <a:latin typeface="Arial" charset="0"/>
                <a:cs typeface="Arial" charset="0"/>
              </a:rPr>
              <a:t>Provide examples of research topics that would be appropriate for evaluation research.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Illustrate the central role of measurement in evaluation research.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Identify and describe some of the different evaluation designs.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Understand social indicator research, discussing the main advantages and disadvantages.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Discuss some of the ethical issues that may arise in evaluation research.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1</a:t>
            </a:r>
            <a:endParaRPr lang="en-US" sz="3600" dirty="0">
              <a:latin typeface="Verdana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609600" indent="-609600" algn="just" eaLnBrk="1" hangingPunct="1">
              <a:buFont typeface="Wingdings 3" charset="0"/>
              <a:buNone/>
            </a:pPr>
            <a:r>
              <a:rPr lang="en-US" dirty="0">
                <a:latin typeface="Verdana" charset="0"/>
              </a:rPr>
              <a:t>1. </a:t>
            </a:r>
            <a:r>
              <a:rPr lang="en-US" sz="2600" dirty="0">
                <a:latin typeface="Arial" charset="0"/>
                <a:cs typeface="Arial" charset="0"/>
              </a:rPr>
              <a:t>Why has evaluation research grown in popularity?</a:t>
            </a:r>
          </a:p>
          <a:p>
            <a:pPr marL="609600" indent="-609600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federal requirements demanding program evaluations</a:t>
            </a:r>
          </a:p>
          <a:p>
            <a:pPr marL="609600" indent="-609600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the availability of research funds to fulfill federal requirements</a:t>
            </a:r>
          </a:p>
          <a:p>
            <a:pPr marL="609600" indent="-60960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both of the above</a:t>
            </a:r>
          </a:p>
          <a:p>
            <a:pPr marL="609600" indent="-60960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none of the above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1</a:t>
            </a:r>
            <a:endParaRPr lang="en-US" sz="3600" dirty="0">
              <a:latin typeface="Verdana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 eaLnBrk="1" hangingPunct="1">
              <a:buFont typeface="Wingdings 3" charset="0"/>
              <a:buNone/>
            </a:pPr>
            <a:r>
              <a:rPr lang="en-US" sz="2600" b="1" dirty="0">
                <a:latin typeface="Arial" charset="0"/>
                <a:cs typeface="Arial" charset="0"/>
              </a:rPr>
              <a:t>ANSWER: C.</a:t>
            </a:r>
          </a:p>
          <a:p>
            <a:pPr marL="0" indent="0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Evaluation research has grown in popularity because of federal requirements demanding program evaluations, and the availability of research funds to fulfill federal requirements.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Chapter</a:t>
            </a:r>
            <a:r>
              <a:rPr lang="en-US" dirty="0">
                <a:latin typeface="Verdana" charset="0"/>
              </a:rPr>
              <a:t> </a:t>
            </a:r>
            <a:r>
              <a:rPr lang="en-US" sz="3600" dirty="0">
                <a:latin typeface="Arial" charset="0"/>
                <a:cs typeface="Arial" charset="0"/>
              </a:rPr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Introduction</a:t>
            </a:r>
          </a:p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Topics </a:t>
            </a:r>
            <a:r>
              <a:rPr lang="en-US" sz="2600" dirty="0">
                <a:latin typeface="Arial" charset="0"/>
                <a:cs typeface="Arial" charset="0"/>
              </a:rPr>
              <a:t>Appropriate for Evaluation Research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Formulating the Problem: Issues of Measurement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Types of Evaluation Research Designs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Social Indicators Research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Ethics and Evaluation Research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Chapter Summary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Questions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2</a:t>
            </a:r>
            <a:endParaRPr lang="en-US" sz="3600" dirty="0">
              <a:latin typeface="Verdana" charset="0"/>
            </a:endParaRPr>
          </a:p>
        </p:txBody>
      </p:sp>
      <p:sp>
        <p:nvSpPr>
          <p:cNvPr id="2867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609600" indent="-609600" algn="just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2. _____ aim to determine the existence and extent of problems.</a:t>
            </a:r>
          </a:p>
          <a:p>
            <a:pPr marL="609600" indent="-60960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Longitudinal studies</a:t>
            </a:r>
          </a:p>
          <a:p>
            <a:pPr marL="609600" indent="-60960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Needs assessment studies</a:t>
            </a:r>
          </a:p>
          <a:p>
            <a:pPr marL="609600" indent="-60960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Cost-benefit studies</a:t>
            </a:r>
          </a:p>
          <a:p>
            <a:pPr marL="609600" indent="-60960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Monitoring studies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2</a:t>
            </a:r>
            <a:endParaRPr lang="en-US" sz="3600" dirty="0">
              <a:latin typeface="Verdana" charset="0"/>
            </a:endParaRPr>
          </a:p>
        </p:txBody>
      </p:sp>
      <p:sp>
        <p:nvSpPr>
          <p:cNvPr id="44035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ANSWER: B.</a:t>
            </a:r>
          </a:p>
          <a:p>
            <a:pPr marL="0" indent="0" eaLnBrk="1" fontAlgn="auto" hangingPunct="1">
              <a:lnSpc>
                <a:spcPct val="90000"/>
              </a:lnSpc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Needs assessment studies aim to determine the existence and extent of problems.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Arial"/>
                <a:cs typeface="Arial"/>
              </a:rPr>
              <a:t>Question 3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3. _____ provide a steady flow of information about something of interest.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Longitudinal studies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Needs assessment studies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Cost-benefit studies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Monitoring studies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endParaRPr lang="en-US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3</a:t>
            </a:r>
            <a:endParaRPr lang="en-US" sz="3600" dirty="0">
              <a:latin typeface="Verdana" charset="0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09600" indent="-60960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ANSWER: D.</a:t>
            </a:r>
          </a:p>
          <a:p>
            <a:pPr marL="0" indent="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Monitoring studies provide a steady flow of information about something of interest.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4</a:t>
            </a:r>
            <a:endParaRPr lang="en-US" sz="3600" dirty="0">
              <a:latin typeface="Verdana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4. Besides making measurements relevant to the outcomes of a program, research must measure the _____.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primary cause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program intervention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tertiary effect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all of the above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none of the above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4</a:t>
            </a:r>
            <a:endParaRPr lang="en-US" sz="3600" dirty="0">
              <a:latin typeface="Verdana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609600" indent="-609600" eaLnBrk="1" hangingPunct="1">
              <a:buFont typeface="Wingdings" pitchFamily="2" charset="2"/>
              <a:buNone/>
              <a:defRPr/>
            </a:pPr>
            <a:r>
              <a:rPr lang="en-US" alt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Answer: </a:t>
            </a:r>
            <a:r>
              <a:rPr lang="en-US" alt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</a:t>
            </a:r>
            <a:r>
              <a:rPr lang="en-US" alt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Besides making measurements relevant to the outcomes of a program, research must measure the program intervention.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5</a:t>
            </a:r>
            <a:endParaRPr lang="en-US" sz="3600" dirty="0">
              <a:latin typeface="Verdan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5. A research design that involves measurements made over some period may be defined as: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time series designs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quasi experiments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multiple time series designs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5</a:t>
            </a:r>
            <a:endParaRPr lang="en-US" sz="3600" dirty="0">
              <a:latin typeface="Verdana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en-US" alt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ANSWER: A.</a:t>
            </a:r>
          </a:p>
          <a:p>
            <a:pPr marL="0" indent="0" eaLnBrk="1" hangingPunct="1">
              <a:buFont typeface="Wingdings 3" pitchFamily="18" charset="2"/>
              <a:buNone/>
              <a:defRPr/>
            </a:pPr>
            <a:r>
              <a:rPr lang="en-US" alt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research design that involves measurements made over some period may be defined as time series designs.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6</a:t>
            </a:r>
            <a:endParaRPr lang="en-US" sz="3600" dirty="0">
              <a:latin typeface="Verdana" charset="0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6. _____ is a form of applied research.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Evaluation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Experimentation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Interviewing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Field research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6</a:t>
            </a:r>
            <a:endParaRPr lang="en-US" sz="3600" dirty="0">
              <a:latin typeface="Verdan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09600" indent="-60960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ANSWER: A.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is a form of applied research.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Topics Appropriate for Evaluation </a:t>
            </a:r>
            <a:r>
              <a:rPr lang="en-US" sz="3600" dirty="0" smtClean="0">
                <a:latin typeface="Arial" charset="0"/>
                <a:cs typeface="Arial" charset="0"/>
              </a:rPr>
              <a:t>Research </a:t>
            </a:r>
            <a:r>
              <a:rPr lang="en-US" sz="1200" dirty="0" smtClean="0">
                <a:latin typeface="Arial" charset="0"/>
                <a:cs typeface="Arial" charset="0"/>
              </a:rPr>
              <a:t>(slide 1 of 2)</a:t>
            </a:r>
            <a:endParaRPr lang="en-US" sz="3600" dirty="0">
              <a:latin typeface="Verdana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Evaluation Research – Research undertaken for the purpose of determining the impact of some social intervention, such as a program aimed at solving a social problem.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7</a:t>
            </a:r>
            <a:endParaRPr lang="en-US" sz="3600" dirty="0">
              <a:latin typeface="Verdana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7. _____ determine whether the results of a program can be justified by its expense.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Longitudinal studies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Needs assessment studies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Cost-benefit studies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Monitoring studies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7</a:t>
            </a:r>
            <a:endParaRPr lang="en-US" sz="3600" dirty="0">
              <a:latin typeface="Verdan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09600" indent="-60960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ANSWER: C.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Cost-benefit studies determine whether the results of a program can be justified by its expense.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8</a:t>
            </a:r>
            <a:endParaRPr lang="en-US" sz="3600" dirty="0">
              <a:latin typeface="Verdana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8. A key variable for evaluation researchers is to measure the _____.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independent variable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dependent variable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response variable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none of the above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8</a:t>
            </a:r>
            <a:endParaRPr lang="en-US" sz="3600" dirty="0">
              <a:latin typeface="Verdan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09600" indent="-609600" algn="just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ANSWER: C.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key variable for evaluation researchers is to measure the response variable.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9</a:t>
            </a:r>
            <a:endParaRPr lang="en-US" sz="3600" dirty="0">
              <a:latin typeface="Verdana" charset="0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9. _____ are distinguished from “true” experiments primarily by the lack of random assignment of subjects to an experimental and a control group.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Time series designs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Quasi experiments</a:t>
            </a:r>
          </a:p>
          <a:p>
            <a:pPr marL="0" indent="0" algn="just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Multiple time series designs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9</a:t>
            </a:r>
            <a:endParaRPr lang="en-US" sz="3600" dirty="0">
              <a:latin typeface="Verdan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buFont typeface="Wingdings" charset="0"/>
              <a:buNone/>
            </a:pPr>
            <a:r>
              <a:rPr lang="en-US" sz="2600" b="1" dirty="0">
                <a:latin typeface="Arial" charset="0"/>
                <a:cs typeface="Arial" charset="0"/>
              </a:rPr>
              <a:t>ANSWER: B.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Quasi experiments are distinguished from </a:t>
            </a:r>
            <a:r>
              <a:rPr lang="ja-JP" altLang="en-US" sz="2600" dirty="0">
                <a:latin typeface="Arial" charset="0"/>
                <a:cs typeface="Arial" charset="0"/>
              </a:rPr>
              <a:t>“</a:t>
            </a:r>
            <a:r>
              <a:rPr lang="en-US" sz="2600" dirty="0">
                <a:latin typeface="Arial" charset="0"/>
                <a:cs typeface="Arial" charset="0"/>
              </a:rPr>
              <a:t>true</a:t>
            </a:r>
            <a:r>
              <a:rPr lang="ja-JP" altLang="en-US" sz="2600" dirty="0" smtClean="0">
                <a:latin typeface="Arial" charset="0"/>
                <a:cs typeface="Arial" charset="0"/>
              </a:rPr>
              <a:t>”</a:t>
            </a:r>
            <a:endParaRPr lang="en-US" altLang="ja-JP" sz="2600" dirty="0" smtClean="0">
              <a:latin typeface="Arial" charset="0"/>
              <a:cs typeface="Arial" charset="0"/>
            </a:endParaRP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experiments </a:t>
            </a:r>
            <a:r>
              <a:rPr lang="en-US" sz="2600" dirty="0">
                <a:latin typeface="Arial" charset="0"/>
                <a:cs typeface="Arial" charset="0"/>
              </a:rPr>
              <a:t>primarily by the lack of a </a:t>
            </a:r>
            <a:r>
              <a:rPr lang="en-US" sz="2600" dirty="0" smtClean="0">
                <a:latin typeface="Arial" charset="0"/>
                <a:cs typeface="Arial" charset="0"/>
              </a:rPr>
              <a:t>random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assignment </a:t>
            </a:r>
            <a:r>
              <a:rPr lang="en-US" sz="2600" dirty="0">
                <a:latin typeface="Arial" charset="0"/>
                <a:cs typeface="Arial" charset="0"/>
              </a:rPr>
              <a:t>of subjects to an experimental and </a:t>
            </a:r>
            <a:r>
              <a:rPr lang="en-US" sz="2600" dirty="0" smtClean="0">
                <a:latin typeface="Arial" charset="0"/>
                <a:cs typeface="Arial" charset="0"/>
              </a:rPr>
              <a:t>a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control </a:t>
            </a:r>
            <a:r>
              <a:rPr lang="en-US" sz="2600" dirty="0">
                <a:latin typeface="Arial" charset="0"/>
                <a:cs typeface="Arial" charset="0"/>
              </a:rPr>
              <a:t>group.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Question10</a:t>
            </a:r>
            <a:endParaRPr lang="en-US" sz="3600" dirty="0">
              <a:latin typeface="Verdana" charset="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algn="just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10. Professor Yee wants to do an evaluation study of the effects of a patient education program on patient anxiety. He uses one wing in a hospital for the experiment and compares the results with a similar group of patients in a similar wing in another hospital. Which design would be best?</a:t>
            </a:r>
          </a:p>
          <a:p>
            <a:pPr marL="0" indent="0" algn="just" eaLnBrk="1" hangingPunct="1">
              <a:lnSpc>
                <a:spcPct val="80000"/>
              </a:lnSpc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classical</a:t>
            </a:r>
          </a:p>
          <a:p>
            <a:pPr marL="0" indent="0" algn="just" eaLnBrk="1" hangingPunct="1">
              <a:lnSpc>
                <a:spcPct val="80000"/>
              </a:lnSpc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nonequivalent control group</a:t>
            </a:r>
          </a:p>
          <a:p>
            <a:pPr marL="0" indent="0" algn="just" eaLnBrk="1" hangingPunct="1">
              <a:lnSpc>
                <a:spcPct val="80000"/>
              </a:lnSpc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time-series</a:t>
            </a:r>
          </a:p>
          <a:p>
            <a:pPr marL="0" indent="0" algn="just" eaLnBrk="1" hangingPunct="1">
              <a:lnSpc>
                <a:spcPct val="80000"/>
              </a:lnSpc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posttest-only control group design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10</a:t>
            </a:r>
            <a:endParaRPr lang="en-US" sz="3600" dirty="0">
              <a:latin typeface="Verdan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09600" indent="-609600" algn="just" eaLnBrk="1" hangingPunct="1">
              <a:buFont typeface="Wingdings" charset="0"/>
              <a:buNone/>
            </a:pPr>
            <a:r>
              <a:rPr lang="en-US" sz="2600" b="1" dirty="0">
                <a:latin typeface="Arial" charset="0"/>
                <a:cs typeface="Arial" charset="0"/>
              </a:rPr>
              <a:t>ANSWER: B.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Professor Yee wants to do an evaluation study of </a:t>
            </a:r>
            <a:r>
              <a:rPr lang="en-US" sz="2600" dirty="0" smtClean="0">
                <a:latin typeface="Arial" charset="0"/>
                <a:cs typeface="Arial" charset="0"/>
              </a:rPr>
              <a:t>the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effects </a:t>
            </a:r>
            <a:r>
              <a:rPr lang="en-US" sz="2600" dirty="0">
                <a:latin typeface="Arial" charset="0"/>
                <a:cs typeface="Arial" charset="0"/>
              </a:rPr>
              <a:t>of a patient education program on </a:t>
            </a:r>
            <a:r>
              <a:rPr lang="en-US" sz="2600" dirty="0" smtClean="0">
                <a:latin typeface="Arial" charset="0"/>
                <a:cs typeface="Arial" charset="0"/>
              </a:rPr>
              <a:t>patient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anxiety</a:t>
            </a:r>
            <a:r>
              <a:rPr lang="en-US" sz="2600" dirty="0">
                <a:latin typeface="Arial" charset="0"/>
                <a:cs typeface="Arial" charset="0"/>
              </a:rPr>
              <a:t>. He uses one wing in a hospital for </a:t>
            </a:r>
            <a:r>
              <a:rPr lang="en-US" sz="2600" dirty="0" smtClean="0">
                <a:latin typeface="Arial" charset="0"/>
                <a:cs typeface="Arial" charset="0"/>
              </a:rPr>
              <a:t>the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experiment </a:t>
            </a:r>
            <a:r>
              <a:rPr lang="en-US" sz="2600" dirty="0">
                <a:latin typeface="Arial" charset="0"/>
                <a:cs typeface="Arial" charset="0"/>
              </a:rPr>
              <a:t>and compares the results with a </a:t>
            </a:r>
            <a:r>
              <a:rPr lang="en-US" sz="2600" dirty="0" smtClean="0">
                <a:latin typeface="Arial" charset="0"/>
                <a:cs typeface="Arial" charset="0"/>
              </a:rPr>
              <a:t>similar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group </a:t>
            </a:r>
            <a:r>
              <a:rPr lang="en-US" sz="2600" dirty="0">
                <a:latin typeface="Arial" charset="0"/>
                <a:cs typeface="Arial" charset="0"/>
              </a:rPr>
              <a:t>of patients in a similar wing in another hospital</a:t>
            </a:r>
            <a:r>
              <a:rPr lang="en-US" sz="2600" dirty="0" smtClean="0">
                <a:latin typeface="Arial" charset="0"/>
                <a:cs typeface="Arial" charset="0"/>
              </a:rPr>
              <a:t>.</a:t>
            </a: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nonequivalent control group design would be </a:t>
            </a:r>
            <a:endParaRPr lang="en-US" sz="2600" dirty="0" smtClean="0">
              <a:latin typeface="Arial" charset="0"/>
              <a:cs typeface="Arial" charset="0"/>
            </a:endParaRPr>
          </a:p>
          <a:p>
            <a:pPr marL="609600" indent="-609600" eaLnBrk="1" hangingPunct="1">
              <a:spcBef>
                <a:spcPts val="0"/>
              </a:spcBef>
              <a:buFont typeface="Wingdings 3" charset="0"/>
              <a:buNone/>
            </a:pPr>
            <a:r>
              <a:rPr lang="en-US" sz="2600" dirty="0" smtClean="0">
                <a:latin typeface="Arial" charset="0"/>
                <a:cs typeface="Arial" charset="0"/>
              </a:rPr>
              <a:t>best</a:t>
            </a:r>
            <a:r>
              <a:rPr lang="en-US" sz="2600" dirty="0">
                <a:latin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Question 11</a:t>
            </a:r>
            <a:endParaRPr lang="en-US" sz="3600" dirty="0">
              <a:latin typeface="Verdana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marL="0" indent="0" eaLnBrk="1" hangingPunct="1">
              <a:buFont typeface="Wingdings 3" charset="0"/>
              <a:buNone/>
            </a:pPr>
            <a:r>
              <a:rPr lang="en-US" sz="2600" dirty="0">
                <a:latin typeface="Arial" charset="0"/>
                <a:cs typeface="Arial" charset="0"/>
              </a:rPr>
              <a:t>11. Evaluation researchers encounter more logistical problems than other researchers because evaluation research</a:t>
            </a:r>
          </a:p>
          <a:p>
            <a:pPr marL="0" indent="0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occurs in the context of real life.</a:t>
            </a:r>
          </a:p>
          <a:p>
            <a:pPr marL="0" indent="0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takes longer.</a:t>
            </a:r>
          </a:p>
          <a:p>
            <a:pPr marL="0" indent="0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is more costly.</a:t>
            </a:r>
          </a:p>
          <a:p>
            <a:pPr marL="0" indent="0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has more measurement problems.</a:t>
            </a:r>
          </a:p>
          <a:p>
            <a:pPr marL="0" indent="0" eaLnBrk="1" hangingPunct="1">
              <a:buFont typeface="Arial" charset="0"/>
              <a:buAutoNum type="alphaUcPeriod"/>
            </a:pPr>
            <a:r>
              <a:rPr lang="en-US" sz="2600" dirty="0">
                <a:latin typeface="Arial" charset="0"/>
                <a:cs typeface="Arial" charset="0"/>
              </a:rPr>
              <a:t> examines more variables.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latin typeface="Verdana" charset="0"/>
              </a:rPr>
              <a:t>Answer 11</a:t>
            </a:r>
            <a:endParaRPr lang="en-US" sz="3600" dirty="0">
              <a:latin typeface="Verdana" charset="0"/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>
            <a:normAutofit/>
          </a:bodyPr>
          <a:lstStyle/>
          <a:p>
            <a:pPr marL="609600" indent="-60960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b="1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ANSWER: A.</a:t>
            </a:r>
          </a:p>
          <a:p>
            <a:pPr marL="0" indent="0" eaLnBrk="1" fontAlgn="auto" hangingPunct="1">
              <a:spcAft>
                <a:spcPts val="0"/>
              </a:spcAft>
              <a:buFont typeface="Wingdings 3" pitchFamily="18" charset="2"/>
              <a:buNone/>
              <a:defRPr/>
            </a:pPr>
            <a:r>
              <a:rPr lang="en-US" sz="2600" dirty="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Evaluation researchers encounter more logistical problems than other researchers because evaluation research occurs in the context of real life.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Topics Appropriate for Evaluation </a:t>
            </a:r>
            <a:r>
              <a:rPr lang="en-US" sz="3600" dirty="0" smtClean="0">
                <a:latin typeface="Arial" charset="0"/>
                <a:cs typeface="Arial" charset="0"/>
              </a:rPr>
              <a:t>Research </a:t>
            </a:r>
            <a:r>
              <a:rPr lang="en-US" sz="1200" dirty="0" smtClean="0">
                <a:latin typeface="Arial" charset="0"/>
                <a:cs typeface="Arial" charset="0"/>
              </a:rPr>
              <a:t>(slide 2 of 2)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Needs assessment studies – Studies that aim to determine the existence and extent of problems, typically among a segment of the population.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Cost/Benefits Studies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6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Monitoring Studies</a:t>
            </a:r>
          </a:p>
          <a:p>
            <a:pPr eaLnBrk="1" hangingPunct="1">
              <a:lnSpc>
                <a:spcPct val="90000"/>
              </a:lnSpc>
            </a:pPr>
            <a:endParaRPr lang="en-US" sz="2600" dirty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>
                <a:latin typeface="Arial" charset="0"/>
                <a:cs typeface="Arial" charset="0"/>
              </a:rPr>
              <a:t>Appropriate topics are those with practical significance.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Formulating the Problem: Issues of Measurement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Measuring the “</a:t>
            </a:r>
            <a:r>
              <a:rPr lang="en-US" sz="2600" dirty="0">
                <a:latin typeface="Arial" charset="0"/>
                <a:cs typeface="Arial" charset="0"/>
              </a:rPr>
              <a:t>Unmeasurable</a:t>
            </a:r>
            <a:r>
              <a:rPr lang="en-US" sz="2600" dirty="0">
                <a:latin typeface="Arial" charset="0"/>
                <a:cs typeface="Arial" charset="0"/>
              </a:rPr>
              <a:t>”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Measuring Experimental Context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Specifying Interventions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Specifying the Population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New versus Existing Measures</a:t>
            </a:r>
          </a:p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Operationalizing Success/Failure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Types of Evaluation Research </a:t>
            </a:r>
            <a:r>
              <a:rPr lang="en-US" sz="3600" dirty="0" smtClean="0">
                <a:latin typeface="Arial" charset="0"/>
                <a:cs typeface="Arial" charset="0"/>
              </a:rPr>
              <a:t>Designs</a:t>
            </a:r>
            <a:endParaRPr lang="en-US" sz="3600" dirty="0">
              <a:latin typeface="Verdana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  <a:cs typeface="Arial" charset="0"/>
              </a:rPr>
              <a:t>Experimental Designs</a:t>
            </a:r>
          </a:p>
          <a:p>
            <a:pPr eaLnBrk="1" hangingPunct="1"/>
            <a:r>
              <a:rPr lang="en-US" sz="2600" dirty="0" smtClean="0">
                <a:latin typeface="Arial" charset="0"/>
                <a:cs typeface="Arial" charset="0"/>
              </a:rPr>
              <a:t>Quasi</a:t>
            </a:r>
            <a:r>
              <a:rPr lang="en-US" sz="2600" dirty="0">
                <a:latin typeface="Arial" charset="0"/>
                <a:cs typeface="Arial" charset="0"/>
              </a:rPr>
              <a:t>-Experimental Designs – </a:t>
            </a:r>
            <a:r>
              <a:rPr lang="en-US" sz="2600" dirty="0">
                <a:latin typeface="Arial" charset="0"/>
                <a:cs typeface="Arial" charset="0"/>
              </a:rPr>
              <a:t>Nonrigorous</a:t>
            </a:r>
            <a:r>
              <a:rPr lang="en-US" sz="2600" dirty="0">
                <a:latin typeface="Arial" charset="0"/>
                <a:cs typeface="Arial" charset="0"/>
              </a:rPr>
              <a:t> inquiries somewhat resembling controlled experiments but lacking key elements such as pre- and post-testing and/or control groups.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Two Observations of Class Participation: Before and After an Open Discussion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12-</a:t>
            </a:r>
            <a:r>
              <a:rPr lang="en-US" sz="3600" dirty="0">
                <a:latin typeface="Arial" charset="0"/>
                <a:cs typeface="Arial" charset="0"/>
              </a:rPr>
              <a:t>1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371600" y="762000"/>
            <a:ext cx="7583487" cy="2743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500"/>
            <a:ext cx="5826125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1598175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3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Types of Evaluation Research </a:t>
            </a:r>
            <a:r>
              <a:rPr lang="en-US" sz="3600" dirty="0" smtClean="0">
                <a:latin typeface="Arial" charset="0"/>
                <a:cs typeface="Arial" charset="0"/>
              </a:rPr>
              <a:t>Designs</a:t>
            </a:r>
            <a:endParaRPr lang="en-US" sz="3600" dirty="0">
              <a:latin typeface="Verdana" charset="0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Time-Series Design – A research design that involves measurement made over some period.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Nonequivalent Control Groups – A control group that is similar to the experimental group but is not created by the random assignment of subjects.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Multiple Time-Series Designs – The use of more than one set of data that were collected over time, so that comparisons can be made.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Placeholder 1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1066800"/>
          </a:xfrm>
        </p:spPr>
        <p:txBody>
          <a:bodyPr/>
          <a:lstStyle/>
          <a:p>
            <a:r>
              <a:rPr lang="en-US" sz="1800" dirty="0" smtClean="0">
                <a:latin typeface="Arial" charset="0"/>
                <a:cs typeface="Arial" charset="0"/>
              </a:rPr>
              <a:t>Three Patterns of Class Participation in a Longer Historical Period</a:t>
            </a:r>
            <a:endParaRPr lang="en-US" sz="1600" dirty="0">
              <a:latin typeface="Verdana" charset="0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cs typeface="Arial" charset="0"/>
              </a:rPr>
              <a:t>Figure </a:t>
            </a:r>
            <a:r>
              <a:rPr lang="en-US" sz="3600" dirty="0" smtClean="0">
                <a:latin typeface="Arial" charset="0"/>
                <a:cs typeface="Arial" charset="0"/>
              </a:rPr>
              <a:t>12-2</a:t>
            </a:r>
            <a:endParaRPr lang="en-US" sz="2000" dirty="0">
              <a:latin typeface="Arial" charset="0"/>
              <a:cs typeface="Arial" charset="0"/>
            </a:endParaRPr>
          </a:p>
        </p:txBody>
      </p:sp>
      <p:pic>
        <p:nvPicPr>
          <p:cNvPr id="22531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00" r="-48100"/>
          <a:stretch>
            <a:fillRect/>
          </a:stretch>
        </p:blipFill>
        <p:spPr>
          <a:xfrm>
            <a:off x="1905000" y="914400"/>
            <a:ext cx="62484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"/>
            <a:ext cx="40084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967519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edian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2902</TotalTime>
  <Words>1275</Words>
  <Application>Microsoft Macintosh PowerPoint</Application>
  <PresentationFormat>On-screen Show (4:3)</PresentationFormat>
  <Paragraphs>179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Median</vt:lpstr>
      <vt:lpstr>CHAPTER 12 Evaluation research</vt:lpstr>
      <vt:lpstr>Chapter Outline</vt:lpstr>
      <vt:lpstr>Topics Appropriate for Evaluation Research (slide 1 of 2)</vt:lpstr>
      <vt:lpstr>Topics Appropriate for Evaluation Research (slide 2 of 2)</vt:lpstr>
      <vt:lpstr>Formulating the Problem: Issues of Measurement</vt:lpstr>
      <vt:lpstr>Types of Evaluation Research Designs</vt:lpstr>
      <vt:lpstr>Figure 12-1</vt:lpstr>
      <vt:lpstr>Types of Evaluation Research Designs</vt:lpstr>
      <vt:lpstr>Figure 12-2</vt:lpstr>
      <vt:lpstr>Types of Evaluation Research Designs</vt:lpstr>
      <vt:lpstr>Figure 12-3</vt:lpstr>
      <vt:lpstr>Types of Evaluation Research Designs (slide 1 of 2)</vt:lpstr>
      <vt:lpstr>Types of Evaluation Research Designs (slide 2 of 2)</vt:lpstr>
      <vt:lpstr>Social Indicators Research</vt:lpstr>
      <vt:lpstr>Ethics and Evaluation Research</vt:lpstr>
      <vt:lpstr>Chapter Summary</vt:lpstr>
      <vt:lpstr>Questions</vt:lpstr>
      <vt:lpstr>Question 1</vt:lpstr>
      <vt:lpstr>Answer 1</vt:lpstr>
      <vt:lpstr>Question 2</vt:lpstr>
      <vt:lpstr>Answer 2</vt:lpstr>
      <vt:lpstr>Question 3</vt:lpstr>
      <vt:lpstr>Answer 3</vt:lpstr>
      <vt:lpstr>Question 4</vt:lpstr>
      <vt:lpstr>Answer 4</vt:lpstr>
      <vt:lpstr>Question 5</vt:lpstr>
      <vt:lpstr>Answer 5</vt:lpstr>
      <vt:lpstr>Question 6</vt:lpstr>
      <vt:lpstr>Answer 6</vt:lpstr>
      <vt:lpstr>Question 7</vt:lpstr>
      <vt:lpstr>Answer 7</vt:lpstr>
      <vt:lpstr>Question 8</vt:lpstr>
      <vt:lpstr>Answer 8</vt:lpstr>
      <vt:lpstr>Question 9</vt:lpstr>
      <vt:lpstr>Answer 9</vt:lpstr>
      <vt:lpstr>Question10</vt:lpstr>
      <vt:lpstr>Answer 10</vt:lpstr>
      <vt:lpstr>Question 11</vt:lpstr>
      <vt:lpstr>Answer 11</vt:lpstr>
    </vt:vector>
  </TitlesOfParts>
  <Company>WSU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AKO</dc:creator>
  <cp:lastModifiedBy>Ingrid Benson</cp:lastModifiedBy>
  <cp:revision>36</cp:revision>
  <dcterms:created xsi:type="dcterms:W3CDTF">2009-06-16T17:02:08Z</dcterms:created>
  <dcterms:modified xsi:type="dcterms:W3CDTF">2015-10-21T17:20:48Z</dcterms:modified>
</cp:coreProperties>
</file>