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8" r:id="rId2"/>
    <p:sldId id="320" r:id="rId3"/>
    <p:sldId id="321" r:id="rId4"/>
    <p:sldId id="322" r:id="rId5"/>
    <p:sldId id="368" r:id="rId6"/>
    <p:sldId id="323" r:id="rId7"/>
    <p:sldId id="324" r:id="rId8"/>
    <p:sldId id="325" r:id="rId9"/>
    <p:sldId id="391" r:id="rId10"/>
    <p:sldId id="326" r:id="rId11"/>
    <p:sldId id="369" r:id="rId12"/>
    <p:sldId id="327" r:id="rId13"/>
    <p:sldId id="370" r:id="rId14"/>
    <p:sldId id="328" r:id="rId15"/>
    <p:sldId id="392" r:id="rId16"/>
    <p:sldId id="331" r:id="rId17"/>
    <p:sldId id="407" r:id="rId18"/>
    <p:sldId id="408" r:id="rId19"/>
    <p:sldId id="409" r:id="rId20"/>
    <p:sldId id="410" r:id="rId21"/>
    <p:sldId id="344" r:id="rId22"/>
    <p:sldId id="345" r:id="rId23"/>
    <p:sldId id="346" r:id="rId24"/>
    <p:sldId id="347" r:id="rId25"/>
    <p:sldId id="405" r:id="rId26"/>
    <p:sldId id="380" r:id="rId27"/>
    <p:sldId id="381" r:id="rId28"/>
    <p:sldId id="349" r:id="rId29"/>
    <p:sldId id="352" r:id="rId30"/>
    <p:sldId id="360"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2" autoAdjust="0"/>
    <p:restoredTop sz="94660"/>
  </p:normalViewPr>
  <p:slideViewPr>
    <p:cSldViewPr>
      <p:cViewPr varScale="1">
        <p:scale>
          <a:sx n="81" d="100"/>
          <a:sy n="81" d="100"/>
        </p:scale>
        <p:origin x="-112" y="-35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5593A0D2-7073-45FE-B5E8-C9DF147F86A4}" type="datetimeFigureOut">
              <a:rPr lang="en-US"/>
              <a:pPr>
                <a:defRPr/>
              </a:pPr>
              <a:t>7/14/16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E1A1CE1-385E-4C92-B2C8-412C860C1A55}" type="slidenum">
              <a:rPr lang="en-US"/>
              <a:pPr>
                <a:defRPr/>
              </a:pPr>
              <a:t>‹#›</a:t>
            </a:fld>
            <a:endParaRPr lang="en-US" dirty="0"/>
          </a:p>
        </p:txBody>
      </p:sp>
    </p:spTree>
    <p:extLst>
      <p:ext uri="{BB962C8B-B14F-4D97-AF65-F5344CB8AC3E}">
        <p14:creationId xmlns:p14="http://schemas.microsoft.com/office/powerpoint/2010/main" val="15886150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Qualitative</a:t>
            </a:r>
            <a:r>
              <a:rPr lang="en-US" baseline="0" dirty="0" smtClean="0"/>
              <a:t> analysis involves an interplay between data collection, analysis, and theory. All intertwine. </a:t>
            </a:r>
          </a:p>
          <a:p>
            <a:endParaRPr lang="en-US" baseline="0" dirty="0" smtClean="0"/>
          </a:p>
          <a:p>
            <a:r>
              <a:rPr lang="en-US" baseline="0" dirty="0" smtClean="0"/>
              <a:t>While some qualitative work is descriptive, qualitative analysis aims to explain patterns.</a:t>
            </a:r>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3</a:t>
            </a:fld>
            <a:endParaRPr lang="en-US" dirty="0"/>
          </a:p>
        </p:txBody>
      </p:sp>
    </p:spTree>
    <p:extLst>
      <p:ext uri="{BB962C8B-B14F-4D97-AF65-F5344CB8AC3E}">
        <p14:creationId xmlns:p14="http://schemas.microsoft.com/office/powerpoint/2010/main" val="2555277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Memos</a:t>
            </a:r>
            <a:r>
              <a:rPr lang="en-US" baseline="0" dirty="0" smtClean="0"/>
              <a:t> are notes for you and others… they help you to think through your ideas, and stimulate the writing process.</a:t>
            </a:r>
          </a:p>
          <a:p>
            <a:endParaRPr lang="en-US" baseline="0" dirty="0" smtClean="0"/>
          </a:p>
          <a:p>
            <a:r>
              <a:rPr lang="en-US" baseline="0" dirty="0" smtClean="0"/>
              <a:t>Code notes: give a code label and meaning of the label (e.g. “abomination” and what it means)</a:t>
            </a:r>
          </a:p>
          <a:p>
            <a:r>
              <a:rPr lang="en-US" baseline="0" dirty="0" smtClean="0"/>
              <a:t>Theoretical notes: reflections on deeper meanings of concepts, relationships between (e.g. injunctions all talk about male behavior)</a:t>
            </a:r>
          </a:p>
          <a:p>
            <a:r>
              <a:rPr lang="en-US" baseline="0" dirty="0" smtClean="0"/>
              <a:t>Operational notes: notes on data collection circumstances… like where it was collected from/pseudonym, etc.</a:t>
            </a:r>
          </a:p>
          <a:p>
            <a:endParaRPr lang="en-US" baseline="0" dirty="0" smtClean="0"/>
          </a:p>
          <a:p>
            <a:r>
              <a:rPr lang="en-US" baseline="0" dirty="0" smtClean="0"/>
              <a:t>Concept mapping is an important theoretical exercise: helps you think out relationships among concepts in a graphical format.</a:t>
            </a:r>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14</a:t>
            </a:fld>
            <a:endParaRPr lang="en-US" dirty="0"/>
          </a:p>
        </p:txBody>
      </p:sp>
    </p:spTree>
    <p:extLst>
      <p:ext uri="{BB962C8B-B14F-4D97-AF65-F5344CB8AC3E}">
        <p14:creationId xmlns:p14="http://schemas.microsoft.com/office/powerpoint/2010/main" val="560866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programs to help</a:t>
            </a:r>
            <a:r>
              <a:rPr lang="en-US" baseline="0" dirty="0" smtClean="0"/>
              <a:t> you organize and analyze your data. You can use something as simple as a spreadsheet or something more.</a:t>
            </a:r>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16</a:t>
            </a:fld>
            <a:endParaRPr lang="en-US" dirty="0"/>
          </a:p>
        </p:txBody>
      </p:sp>
    </p:spTree>
    <p:extLst>
      <p:ext uri="{BB962C8B-B14F-4D97-AF65-F5344CB8AC3E}">
        <p14:creationId xmlns:p14="http://schemas.microsoft.com/office/powerpoint/2010/main" val="272390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fontAlgn="auto">
              <a:lnSpc>
                <a:spcPct val="90000"/>
              </a:lnSpc>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B.</a:t>
            </a:r>
          </a:p>
          <a:p>
            <a:pPr marL="0" indent="0" fontAlgn="auto">
              <a:lnSpc>
                <a:spcPct val="90000"/>
              </a:lnSpc>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Grounded Theory Method is an inductive approach to research in which theories are generated solely from an examination of data rather than being derived deductively.</a:t>
            </a:r>
          </a:p>
          <a:p>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29</a:t>
            </a:fld>
            <a:endParaRPr lang="en-US" dirty="0"/>
          </a:p>
        </p:txBody>
      </p:sp>
    </p:spTree>
    <p:extLst>
      <p:ext uri="{BB962C8B-B14F-4D97-AF65-F5344CB8AC3E}">
        <p14:creationId xmlns:p14="http://schemas.microsoft.com/office/powerpoint/2010/main" val="1622713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Variable-oriented analysis is an analysis that describes and/or explains a particular variable.</a:t>
            </a:r>
          </a:p>
          <a:p>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30</a:t>
            </a:fld>
            <a:endParaRPr lang="en-US" dirty="0"/>
          </a:p>
        </p:txBody>
      </p:sp>
    </p:spTree>
    <p:extLst>
      <p:ext uri="{BB962C8B-B14F-4D97-AF65-F5344CB8AC3E}">
        <p14:creationId xmlns:p14="http://schemas.microsoft.com/office/powerpoint/2010/main" val="2731027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how often does child abuse occur</a:t>
            </a:r>
            <a:r>
              <a:rPr lang="en-US" baseline="0" dirty="0" smtClean="0"/>
              <a:t> in families in neighborhood under study?</a:t>
            </a:r>
          </a:p>
          <a:p>
            <a:r>
              <a:rPr lang="en-US" baseline="0" dirty="0" smtClean="0"/>
              <a:t>2: what are levels/brutality of abuse?</a:t>
            </a:r>
          </a:p>
          <a:p>
            <a:r>
              <a:rPr lang="en-US" baseline="0" dirty="0" smtClean="0"/>
              <a:t>3: what are the different types/categories (mental, physical, sexual)?</a:t>
            </a:r>
          </a:p>
          <a:p>
            <a:r>
              <a:rPr lang="en-US" baseline="0" dirty="0" smtClean="0"/>
              <a:t>4: what is the process by which abuse occurs? Doe abusers begin with mental then move on to other types?</a:t>
            </a:r>
          </a:p>
          <a:p>
            <a:r>
              <a:rPr lang="en-US" baseline="0" dirty="0" smtClean="0"/>
              <a:t>5: is abuse more common amongst certain groups (SES? Racial groups? Religious groups?)?</a:t>
            </a:r>
          </a:p>
          <a:p>
            <a:r>
              <a:rPr lang="en-US" baseline="0" dirty="0" smtClean="0"/>
              <a:t>6: how does abuse affect victims?</a:t>
            </a:r>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4</a:t>
            </a:fld>
            <a:endParaRPr lang="en-US" dirty="0"/>
          </a:p>
        </p:txBody>
      </p:sp>
    </p:spTree>
    <p:extLst>
      <p:ext uri="{BB962C8B-B14F-4D97-AF65-F5344CB8AC3E}">
        <p14:creationId xmlns:p14="http://schemas.microsoft.com/office/powerpoint/2010/main" val="299327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 looks at</a:t>
            </a:r>
            <a:r>
              <a:rPr lang="en-US" baseline="0" dirty="0" smtClean="0"/>
              <a:t> common variables that cuts across: gender, age, SES, parental expectations. Aims at a nomothetic explanation to develop a partial explanation (with a few variables) that cuts across cases to explain the outcome.</a:t>
            </a:r>
          </a:p>
          <a:p>
            <a:endParaRPr lang="en-US" baseline="0" dirty="0" smtClean="0"/>
          </a:p>
          <a:p>
            <a:r>
              <a:rPr lang="en-US" baseline="0" dirty="0" smtClean="0"/>
              <a:t>Case: idiographic, learn everything we can about one or a couple of cases, closely looking at all the factors that come into play for explaining the outcome (so understanding how a person votes… we say they are low income, liberal, </a:t>
            </a:r>
            <a:r>
              <a:rPr lang="en-US" baseline="0" dirty="0" err="1" smtClean="0"/>
              <a:t>etc</a:t>
            </a:r>
            <a:r>
              <a:rPr lang="en-US" baseline="0" dirty="0" smtClean="0"/>
              <a:t>)… tries to get a full explanation of a few cases... Doesn’t tell us why people generally vote how they do.</a:t>
            </a:r>
          </a:p>
          <a:p>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5</a:t>
            </a:fld>
            <a:endParaRPr lang="en-US" dirty="0"/>
          </a:p>
        </p:txBody>
      </p:sp>
    </p:spTree>
    <p:extLst>
      <p:ext uri="{BB962C8B-B14F-4D97-AF65-F5344CB8AC3E}">
        <p14:creationId xmlns:p14="http://schemas.microsoft.com/office/powerpoint/2010/main" val="95297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6</a:t>
            </a:fld>
            <a:endParaRPr lang="en-US" dirty="0"/>
          </a:p>
        </p:txBody>
      </p:sp>
    </p:spTree>
    <p:extLst>
      <p:ext uri="{BB962C8B-B14F-4D97-AF65-F5344CB8AC3E}">
        <p14:creationId xmlns:p14="http://schemas.microsoft.com/office/powerpoint/2010/main" val="3556497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once a concept arises in one case, you look for evidence of the same concept in other cases</a:t>
            </a:r>
          </a:p>
          <a:p>
            <a:r>
              <a:rPr lang="en-US" baseline="0" dirty="0" smtClean="0"/>
              <a:t>2: notes relationships between concepts/phenomena (</a:t>
            </a:r>
            <a:r>
              <a:rPr lang="en-US" baseline="0" dirty="0" err="1" smtClean="0"/>
              <a:t>e.g</a:t>
            </a:r>
            <a:r>
              <a:rPr lang="en-US" baseline="0" dirty="0" smtClean="0"/>
              <a:t> depression, researchers record age, gender, education, to see how they all relate to depression)</a:t>
            </a:r>
          </a:p>
          <a:p>
            <a:r>
              <a:rPr lang="en-US" baseline="0" dirty="0" smtClean="0"/>
              <a:t>3: patterns become clearer over time, so you can ignore some of the concepts in favor of others (more important) ones</a:t>
            </a:r>
          </a:p>
          <a:p>
            <a:r>
              <a:rPr lang="en-US" baseline="0" dirty="0" smtClean="0"/>
              <a:t>4: writing it up.</a:t>
            </a:r>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7</a:t>
            </a:fld>
            <a:endParaRPr lang="en-US" dirty="0"/>
          </a:p>
        </p:txBody>
      </p:sp>
    </p:spTree>
    <p:extLst>
      <p:ext uri="{BB962C8B-B14F-4D97-AF65-F5344CB8AC3E}">
        <p14:creationId xmlns:p14="http://schemas.microsoft.com/office/powerpoint/2010/main" val="990448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include logos, animals, people, and consumer products… think about people who study paintings… one critic might interpret the “latent message” associated with a painting in one way, and other may have a completely different interpretation… thus, the study of semiotics can be extremely subjective.</a:t>
            </a:r>
          </a:p>
          <a:p>
            <a:endParaRPr lang="en-US" baseline="0" dirty="0" smtClean="0"/>
          </a:p>
          <a:p>
            <a:r>
              <a:rPr lang="en-US" baseline="0" dirty="0" smtClean="0"/>
              <a:t>But no one really does semiotics anymore.</a:t>
            </a:r>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8</a:t>
            </a:fld>
            <a:endParaRPr lang="en-US" dirty="0"/>
          </a:p>
        </p:txBody>
      </p:sp>
    </p:spTree>
    <p:extLst>
      <p:ext uri="{BB962C8B-B14F-4D97-AF65-F5344CB8AC3E}">
        <p14:creationId xmlns:p14="http://schemas.microsoft.com/office/powerpoint/2010/main" val="345933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ethnomethodology,</a:t>
            </a:r>
            <a:r>
              <a:rPr lang="en-US" baseline="0" dirty="0" smtClean="0"/>
              <a:t> which aims to understand the structure of social life by uncovering the taken-for-granted, implicit assumptions we have… conversation analysis tries to do that by looking closely at transcripts of conversations.</a:t>
            </a:r>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10</a:t>
            </a:fld>
            <a:endParaRPr lang="en-US" dirty="0"/>
          </a:p>
        </p:txBody>
      </p:sp>
    </p:spTree>
    <p:extLst>
      <p:ext uri="{BB962C8B-B14F-4D97-AF65-F5344CB8AC3E}">
        <p14:creationId xmlns:p14="http://schemas.microsoft.com/office/powerpoint/2010/main" val="278550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these will be large amounts of text notes that you’ve taken and maybe put into electronic</a:t>
            </a:r>
            <a:r>
              <a:rPr lang="en-US" baseline="0" dirty="0" smtClean="0"/>
              <a:t> format. Makes it easier to retrieve your data.</a:t>
            </a:r>
          </a:p>
          <a:p>
            <a:endParaRPr lang="en-US" baseline="0" dirty="0" smtClean="0"/>
          </a:p>
          <a:p>
            <a:r>
              <a:rPr lang="en-US" baseline="0" dirty="0" smtClean="0"/>
              <a:t>Coding units vary in size within units of analysis (from concept to concept) and between units of analysis (from cases to case if not just studying one unit)… if you’re studying political organizations: variables for mission will vary in size per organization, size of membership could be just a few words/numbers, ideology could all be about two lines.</a:t>
            </a:r>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12</a:t>
            </a:fld>
            <a:endParaRPr lang="en-US" dirty="0"/>
          </a:p>
        </p:txBody>
      </p:sp>
    </p:spTree>
    <p:extLst>
      <p:ext uri="{BB962C8B-B14F-4D97-AF65-F5344CB8AC3E}">
        <p14:creationId xmlns:p14="http://schemas.microsoft.com/office/powerpoint/2010/main" val="153001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want to</a:t>
            </a:r>
            <a:r>
              <a:rPr lang="en-US" baseline="0" dirty="0" smtClean="0"/>
              <a:t> create codes in such a way that you can “try to” test hypotheses from previous work.</a:t>
            </a:r>
          </a:p>
          <a:p>
            <a:endParaRPr lang="en-US" baseline="0" dirty="0" smtClean="0"/>
          </a:p>
          <a:p>
            <a:r>
              <a:rPr lang="en-US" baseline="0" dirty="0" smtClean="0"/>
              <a:t>You begin by reading a body of text (part of interview or whole), and reread it, and try to identify concepts contained within it… might be a good time for a concept map</a:t>
            </a:r>
          </a:p>
          <a:p>
            <a:endParaRPr lang="en-US" baseline="0" dirty="0" smtClean="0"/>
          </a:p>
          <a:p>
            <a:r>
              <a:rPr lang="en-US" baseline="0" dirty="0" smtClean="0"/>
              <a:t>“ I though the professor should have given me at least partial credit for the homework I turned in” contains: professor, homework, grading, student-faculty relations… </a:t>
            </a:r>
          </a:p>
          <a:p>
            <a:endParaRPr lang="en-US" baseline="0" dirty="0" smtClean="0"/>
          </a:p>
          <a:p>
            <a:r>
              <a:rPr lang="en-US" baseline="0" dirty="0" smtClean="0"/>
              <a:t>Read pages 424-426 for a good example of HOW coding goes on (under the term selective coding).</a:t>
            </a:r>
            <a:endParaRPr lang="en-US" dirty="0"/>
          </a:p>
        </p:txBody>
      </p:sp>
      <p:sp>
        <p:nvSpPr>
          <p:cNvPr id="4" name="Slide Number Placeholder 3"/>
          <p:cNvSpPr>
            <a:spLocks noGrp="1"/>
          </p:cNvSpPr>
          <p:nvPr>
            <p:ph type="sldNum" sz="quarter" idx="10"/>
          </p:nvPr>
        </p:nvSpPr>
        <p:spPr/>
        <p:txBody>
          <a:bodyPr/>
          <a:lstStyle/>
          <a:p>
            <a:pPr>
              <a:defRPr/>
            </a:pPr>
            <a:fld id="{BE1A1CE1-385E-4C92-B2C8-412C860C1A55}" type="slidenum">
              <a:rPr lang="en-US" smtClean="0"/>
              <a:pPr>
                <a:defRPr/>
              </a:pPr>
              <a:t>13</a:t>
            </a:fld>
            <a:endParaRPr lang="en-US" dirty="0"/>
          </a:p>
        </p:txBody>
      </p:sp>
    </p:spTree>
    <p:extLst>
      <p:ext uri="{BB962C8B-B14F-4D97-AF65-F5344CB8AC3E}">
        <p14:creationId xmlns:p14="http://schemas.microsoft.com/office/powerpoint/2010/main" val="3985378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F84411A4-CDE2-40C7-B905-5947CEE1F586}" type="datetimeFigureOut">
              <a:rPr lang="en-US"/>
              <a:pPr>
                <a:defRPr/>
              </a:pPr>
              <a:t>7/14/16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F4F8515F-9D7D-44C8-88DB-25E71BA2B6F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F81EE7C-319A-462B-9FAF-22DF84DF7AED}" type="datetimeFigureOut">
              <a:rPr lang="en-US"/>
              <a:pPr>
                <a:defRPr/>
              </a:pPr>
              <a:t>7/14/16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979BCA92-B50B-4BC5-9F1D-FE36F5EBB94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0FDE07E1-456F-4557-8D2A-002D02E8569B}" type="datetimeFigureOut">
              <a:rPr lang="en-US"/>
              <a:pPr>
                <a:defRPr/>
              </a:pPr>
              <a:t>7/14/16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86CE0827-9166-48DE-9014-BF09BCE7A98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B0B8D2A-5439-4492-90C7-5D5D22011159}" type="datetimeFigureOut">
              <a:rPr lang="en-US"/>
              <a:pPr>
                <a:defRPr/>
              </a:pPr>
              <a:t>7/14/16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F7E908F7-0932-4363-9A54-28D99A08D30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6BC772E-BBA9-4725-9FF7-4EA4C387036D}" type="datetimeFigureOut">
              <a:rPr lang="en-US"/>
              <a:pPr>
                <a:defRPr/>
              </a:pPr>
              <a:t>7/14/16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428BB48B-69E8-46AB-A0C4-3403462CBDDD}"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B2B09597-A4DE-4D31-AC5C-EE6BA24C6E27}" type="datetimeFigureOut">
              <a:rPr lang="en-US"/>
              <a:pPr>
                <a:defRPr/>
              </a:pPr>
              <a:t>7/14/16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463C3F8A-41F1-4641-82A0-8F47FCD7277F}"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6AB5EBC4-EF1D-482D-B357-E32CA71E61F1}" type="datetimeFigureOut">
              <a:rPr lang="en-US"/>
              <a:pPr>
                <a:defRPr/>
              </a:pPr>
              <a:t>7/14/16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F580C230-C0BF-427A-925E-B0B42124C719}"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E52614C1-D3C5-46E3-8DF5-DB999B12F03D}" type="datetimeFigureOut">
              <a:rPr lang="en-US"/>
              <a:pPr>
                <a:defRPr/>
              </a:pPr>
              <a:t>7/14/16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85D3A24-3FFA-4D9A-BEEB-CF6FCDF27DA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27ED6F7-3BED-4769-A4EF-E870084E0DAA}" type="datetimeFigureOut">
              <a:rPr lang="en-US"/>
              <a:pPr>
                <a:defRPr/>
              </a:pPr>
              <a:t>7/14/16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B6CBD1A3-4BD8-4DE1-A1B1-A37134DAB5E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C36E4994-4F6F-4034-8115-7322C7307F37}" type="datetimeFigureOut">
              <a:rPr lang="en-US"/>
              <a:pPr>
                <a:defRPr/>
              </a:pPr>
              <a:t>7/14/16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418FB4D9-F56C-4156-B9A6-5B9BEE10BEF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6E981691-A6BE-4228-AF87-5B8E93494AE9}" type="datetimeFigureOut">
              <a:rPr lang="en-US"/>
              <a:pPr>
                <a:defRPr/>
              </a:pPr>
              <a:t>7/14/16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E72483BC-48C5-4032-AD60-E7933115D3FD}"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7E4E9A10-5B77-43A6-90E2-80E1A1961A44}" type="datetimeFigureOut">
              <a:rPr lang="en-US"/>
              <a:pPr>
                <a:defRPr/>
              </a:pPr>
              <a:t>7/14/16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88244F0D-AD84-4FEB-9673-2E57F93C2B06}"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atlasti.com/" TargetMode="External"/><Relationship Id="rId4" Type="http://schemas.openxmlformats.org/officeDocument/2006/relationships/hyperlink" Target="http://www.dedoose.com/"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CHAPTER 13</a:t>
            </a:r>
            <a:br>
              <a:rPr lang="en-US" dirty="0" smtClean="0"/>
            </a:br>
            <a:r>
              <a:rPr lang="en-US" dirty="0" smtClean="0"/>
              <a:t>QUALITATIVE DATA ANALYSIS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Linking Theory and </a:t>
            </a:r>
            <a:r>
              <a:rPr lang="en-US" sz="3600" dirty="0" smtClean="0">
                <a:latin typeface="Arial" panose="020B0604020202020204" pitchFamily="34" charset="0"/>
                <a:cs typeface="Arial" panose="020B0604020202020204" pitchFamily="34" charset="0"/>
              </a:rPr>
              <a:t>Analysis </a:t>
            </a:r>
            <a:r>
              <a:rPr lang="en-US" sz="1200" dirty="0" smtClean="0">
                <a:latin typeface="Arial" panose="020B0604020202020204" pitchFamily="34" charset="0"/>
                <a:cs typeface="Arial" panose="020B0604020202020204" pitchFamily="34" charset="0"/>
              </a:rPr>
              <a:t>(slide 2 of 3)</a:t>
            </a:r>
            <a:endParaRPr lang="en-US" sz="3600" dirty="0" smtClean="0"/>
          </a:p>
        </p:txBody>
      </p:sp>
      <p:sp>
        <p:nvSpPr>
          <p:cNvPr id="225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Conversation Analysis – A meticulous analysis of the details of conversation, based on a complete transcript that includes pauses, breaks, etc.</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Linking Theory and </a:t>
            </a:r>
            <a:r>
              <a:rPr lang="en-US" sz="3600" dirty="0" smtClean="0">
                <a:latin typeface="Arial" panose="020B0604020202020204" pitchFamily="34" charset="0"/>
                <a:cs typeface="Arial" panose="020B0604020202020204" pitchFamily="34" charset="0"/>
              </a:rPr>
              <a:t>Analysis </a:t>
            </a:r>
            <a:r>
              <a:rPr lang="en-US" sz="1200" dirty="0" smtClean="0">
                <a:latin typeface="Arial" panose="020B0604020202020204" pitchFamily="34" charset="0"/>
                <a:cs typeface="Arial" panose="020B0604020202020204" pitchFamily="34" charset="0"/>
              </a:rPr>
              <a:t>(slide 3 of 3)</a:t>
            </a:r>
            <a:endParaRPr lang="en-US" sz="3600" dirty="0" smtClean="0"/>
          </a:p>
        </p:txBody>
      </p:sp>
      <p:sp>
        <p:nvSpPr>
          <p:cNvPr id="2355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Fundamental Assumptions</a:t>
            </a:r>
          </a:p>
          <a:p>
            <a:pPr marL="1006475" lvl="2" indent="-457200">
              <a:buFont typeface="Arial" charset="0"/>
              <a:buAutoNum type="arabicPeriod"/>
            </a:pPr>
            <a:r>
              <a:rPr lang="en-US" sz="2600" dirty="0" smtClean="0">
                <a:latin typeface="Arial" panose="020B0604020202020204" pitchFamily="34" charset="0"/>
                <a:cs typeface="Arial" panose="020B0604020202020204" pitchFamily="34" charset="0"/>
              </a:rPr>
              <a:t>Conversation is a socially constructed activity.</a:t>
            </a:r>
          </a:p>
          <a:p>
            <a:pPr marL="1006475" lvl="2" indent="-457200">
              <a:buFont typeface="Arial" charset="0"/>
              <a:buAutoNum type="arabicPeriod"/>
            </a:pPr>
            <a:r>
              <a:rPr lang="en-US" sz="2600" dirty="0" smtClean="0">
                <a:latin typeface="Arial" panose="020B0604020202020204" pitchFamily="34" charset="0"/>
                <a:cs typeface="Arial" panose="020B0604020202020204" pitchFamily="34" charset="0"/>
              </a:rPr>
              <a:t>Conversations must be understood contextually.</a:t>
            </a:r>
          </a:p>
          <a:p>
            <a:pPr marL="1006475" lvl="2" indent="-457200">
              <a:buFont typeface="Arial" charset="0"/>
              <a:buAutoNum type="arabicPeriod"/>
            </a:pPr>
            <a:r>
              <a:rPr lang="en-US" sz="2600" dirty="0" smtClean="0">
                <a:latin typeface="Arial" panose="020B0604020202020204" pitchFamily="34" charset="0"/>
                <a:cs typeface="Arial" panose="020B0604020202020204" pitchFamily="34" charset="0"/>
              </a:rPr>
              <a:t>Conversational analysis aims to understand the structure and meaning of conversation through excruciatingly accurate transcripts of conversations.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Qualitative Data Processing </a:t>
            </a:r>
            <a:r>
              <a:rPr lang="en-US" sz="1200" dirty="0" smtClean="0">
                <a:latin typeface="Arial" panose="020B0604020202020204" pitchFamily="34" charset="0"/>
                <a:cs typeface="Arial" panose="020B0604020202020204" pitchFamily="34" charset="0"/>
              </a:rPr>
              <a:t>(slide 1 of 3)</a:t>
            </a:r>
            <a:endParaRPr lang="en-US" sz="3600" dirty="0" smtClean="0">
              <a:latin typeface="Arial" panose="020B0604020202020204" pitchFamily="34" charset="0"/>
              <a:cs typeface="Arial" panose="020B0604020202020204" pitchFamily="34" charset="0"/>
            </a:endParaRPr>
          </a:p>
        </p:txBody>
      </p:sp>
      <p:sp>
        <p:nvSpPr>
          <p:cNvPr id="2457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Coding – Classifying or categorizing individual pieces of data, coupled with some kind of retrieval system.</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Coding Units</a:t>
            </a:r>
          </a:p>
          <a:p>
            <a:pPr lvl="1"/>
            <a:endParaRPr lang="en-US" dirty="0" smtClean="0">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Qualitative Data </a:t>
            </a:r>
            <a:r>
              <a:rPr lang="en-US" sz="3600" dirty="0" smtClean="0">
                <a:latin typeface="Arial" panose="020B0604020202020204" pitchFamily="34" charset="0"/>
                <a:cs typeface="Arial" panose="020B0604020202020204" pitchFamily="34" charset="0"/>
              </a:rPr>
              <a:t>Processing </a:t>
            </a:r>
            <a:r>
              <a:rPr lang="en-US" sz="1200" dirty="0" smtClean="0">
                <a:latin typeface="Arial" panose="020B0604020202020204" pitchFamily="34" charset="0"/>
                <a:cs typeface="Arial" panose="020B0604020202020204" pitchFamily="34" charset="0"/>
              </a:rPr>
              <a:t>(slide 2 of 3)</a:t>
            </a:r>
            <a:endParaRPr lang="en-US" sz="3600" dirty="0" smtClean="0"/>
          </a:p>
        </p:txBody>
      </p:sp>
      <p:sp>
        <p:nvSpPr>
          <p:cNvPr id="3" name="Content Placeholder 2"/>
          <p:cNvSpPr>
            <a:spLocks noGrp="1"/>
          </p:cNvSpPr>
          <p:nvPr>
            <p:ph sz="quarter" idx="1"/>
          </p:nvPr>
        </p:nvSpPr>
        <p:spPr>
          <a:xfrm>
            <a:off x="612775" y="1600200"/>
            <a:ext cx="8153400" cy="4495800"/>
          </a:xfrm>
        </p:spPr>
        <p:txBody>
          <a:bodyPr>
            <a:noAutofit/>
          </a:bodyPr>
          <a:lstStyle/>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Creating Codes</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lvl="2" fontAlgn="auto">
              <a:spcAft>
                <a:spcPts val="0"/>
              </a:spcAft>
              <a:buFont typeface="Wingdings"/>
              <a:buChar char=""/>
              <a:defRPr/>
            </a:pPr>
            <a:r>
              <a:rPr lang="en-US" sz="2400" dirty="0" smtClean="0">
                <a:latin typeface="Arial" panose="020B0604020202020204" pitchFamily="34" charset="0"/>
                <a:cs typeface="Arial" panose="020B0604020202020204" pitchFamily="34" charset="0"/>
              </a:rPr>
              <a:t>Open Coding </a:t>
            </a:r>
          </a:p>
          <a:p>
            <a:pPr lvl="3" fontAlgn="auto">
              <a:spcAft>
                <a:spcPts val="0"/>
              </a:spcAft>
              <a:buFont typeface="Wingdings"/>
              <a:buChar char=""/>
              <a:defRPr/>
            </a:pPr>
            <a:r>
              <a:rPr lang="en-US" dirty="0" smtClean="0">
                <a:latin typeface="Arial" panose="020B0604020202020204" pitchFamily="34" charset="0"/>
                <a:cs typeface="Arial" panose="020B0604020202020204" pitchFamily="34" charset="0"/>
              </a:rPr>
              <a:t>the initial classification and labeling of concepts in qualitative data analysis.</a:t>
            </a:r>
          </a:p>
          <a:p>
            <a:pPr lvl="3" fontAlgn="auto">
              <a:spcAft>
                <a:spcPts val="0"/>
              </a:spcAft>
              <a:buFont typeface="Wingdings"/>
              <a:buChar char=""/>
              <a:defRPr/>
            </a:pPr>
            <a:r>
              <a:rPr lang="en-US" dirty="0" smtClean="0">
                <a:latin typeface="Arial" panose="020B0604020202020204" pitchFamily="34" charset="0"/>
                <a:cs typeface="Arial" panose="020B0604020202020204" pitchFamily="34" charset="0"/>
              </a:rPr>
              <a:t>a reanalysis of the results, aimed at identifying the important, general concepts.</a:t>
            </a:r>
          </a:p>
          <a:p>
            <a:pPr lvl="3" fontAlgn="auto">
              <a:spcAft>
                <a:spcPts val="0"/>
              </a:spcAft>
              <a:buFont typeface="Wingdings"/>
              <a:buChar char=""/>
              <a:defRPr/>
            </a:pPr>
            <a:r>
              <a:rPr lang="en-US" dirty="0" smtClean="0">
                <a:latin typeface="Arial" panose="020B0604020202020204" pitchFamily="34" charset="0"/>
                <a:cs typeface="Arial" panose="020B0604020202020204" pitchFamily="34" charset="0"/>
              </a:rPr>
              <a:t>Identify the central concept that organizes the other concepts.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Qualitative Data </a:t>
            </a:r>
            <a:r>
              <a:rPr lang="en-US" sz="3600" dirty="0" smtClean="0">
                <a:latin typeface="Arial" panose="020B0604020202020204" pitchFamily="34" charset="0"/>
                <a:cs typeface="Arial" panose="020B0604020202020204" pitchFamily="34" charset="0"/>
              </a:rPr>
              <a:t>Processing </a:t>
            </a:r>
            <a:r>
              <a:rPr lang="en-US" sz="1200" dirty="0" smtClean="0">
                <a:latin typeface="Arial" panose="020B0604020202020204" pitchFamily="34" charset="0"/>
                <a:cs typeface="Arial" panose="020B0604020202020204" pitchFamily="34" charset="0"/>
              </a:rPr>
              <a:t>(slide 3 of 3)</a:t>
            </a:r>
            <a:endParaRPr lang="en-US" sz="3600" dirty="0" smtClean="0"/>
          </a:p>
        </p:txBody>
      </p:sp>
      <p:sp>
        <p:nvSpPr>
          <p:cNvPr id="18435" name="Content Placeholder 2"/>
          <p:cNvSpPr>
            <a:spLocks noGrp="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Memoing – Writing memos that become part of the data for analysis. Memos can describe and define concepts, deal with methodologies issues, or offer initial theoretical formulations.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Code Notes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Theoretical Notes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Operational Notes</a:t>
            </a:r>
          </a:p>
          <a:p>
            <a:pPr marL="319405" indent="-274320" fontAlgn="auto">
              <a:spcAft>
                <a:spcPts val="0"/>
              </a:spcAft>
              <a:buFont typeface="Wingdings 2"/>
              <a:buChar char=""/>
              <a:defRPr/>
            </a:pPr>
            <a:endParaRPr lang="en-US" sz="2600" dirty="0" smtClean="0">
              <a:latin typeface="Arial" panose="020B0604020202020204" pitchFamily="34" charset="0"/>
              <a:cs typeface="Arial" panose="020B0604020202020204" pitchFamily="34" charset="0"/>
            </a:endParaRPr>
          </a:p>
          <a:p>
            <a:pPr marL="319405" indent="-274320" fontAlgn="auto">
              <a:spcAft>
                <a:spcPts val="0"/>
              </a:spcAft>
              <a:buFont typeface="Wingdings 2"/>
              <a:buChar char=""/>
              <a:defRPr/>
            </a:pPr>
            <a:r>
              <a:rPr lang="en-US" sz="2600" dirty="0" smtClean="0">
                <a:latin typeface="Arial" panose="020B0604020202020204" pitchFamily="34" charset="0"/>
                <a:cs typeface="Arial" panose="020B0604020202020204" pitchFamily="34" charset="0"/>
              </a:rPr>
              <a:t>Concept </a:t>
            </a:r>
            <a:r>
              <a:rPr lang="en-US" sz="2600" dirty="0">
                <a:latin typeface="Arial" panose="020B0604020202020204" pitchFamily="34" charset="0"/>
                <a:cs typeface="Arial" panose="020B0604020202020204" pitchFamily="34" charset="0"/>
              </a:rPr>
              <a:t>Mapping – The graphic display of concepts and their interrelations, useful in the formulation of theory</a:t>
            </a:r>
            <a:r>
              <a:rPr lang="en-US" sz="2600" dirty="0" smtClean="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An Example of Concept Mapping</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13-3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1600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52400"/>
            <a:ext cx="4801691" cy="4307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83980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noAutofit/>
          </a:bodyPr>
          <a:lstStyle/>
          <a:p>
            <a:pPr fontAlgn="auto">
              <a:spcAft>
                <a:spcPts val="0"/>
              </a:spcAft>
              <a:defRPr/>
            </a:pPr>
            <a:r>
              <a:rPr lang="en-US" sz="3600" dirty="0" smtClean="0">
                <a:latin typeface="Arial" panose="020B0604020202020204" pitchFamily="34" charset="0"/>
                <a:cs typeface="Arial" panose="020B0604020202020204" pitchFamily="34" charset="0"/>
              </a:rPr>
              <a:t>Computer Programs for Qualitative Data</a:t>
            </a:r>
          </a:p>
        </p:txBody>
      </p:sp>
      <p:sp>
        <p:nvSpPr>
          <p:cNvPr id="2969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QDA Programs:</a:t>
            </a:r>
          </a:p>
          <a:p>
            <a:endParaRPr lang="en-US" sz="2600" dirty="0">
              <a:latin typeface="Arial" panose="020B0604020202020204" pitchFamily="34" charset="0"/>
              <a:cs typeface="Arial" panose="020B0604020202020204" pitchFamily="34" charset="0"/>
            </a:endParaRPr>
          </a:p>
          <a:p>
            <a:pPr lvl="1"/>
            <a:r>
              <a:rPr lang="en-US" sz="2300" dirty="0" err="1" smtClean="0">
                <a:latin typeface="Arial" panose="020B0604020202020204" pitchFamily="34" charset="0"/>
                <a:cs typeface="Arial" panose="020B0604020202020204" pitchFamily="34" charset="0"/>
              </a:rPr>
              <a:t>Atlas.ti</a:t>
            </a:r>
            <a:r>
              <a:rPr lang="en-US" sz="2300" dirty="0" smtClean="0">
                <a:latin typeface="Arial" panose="020B0604020202020204" pitchFamily="34" charset="0"/>
                <a:cs typeface="Arial" panose="020B0604020202020204" pitchFamily="34" charset="0"/>
              </a:rPr>
              <a:t> </a:t>
            </a:r>
            <a:r>
              <a:rPr lang="en-US" sz="2300" dirty="0" smtClean="0">
                <a:latin typeface="Wingdings"/>
                <a:ea typeface="Wingdings"/>
                <a:cs typeface="Wingdings"/>
                <a:sym typeface="Wingdings"/>
                <a:hlinkClick r:id="rId3"/>
              </a:rPr>
              <a:t></a:t>
            </a:r>
            <a:endParaRPr lang="en-US" sz="2300" dirty="0">
              <a:latin typeface="Arial" panose="020B0604020202020204" pitchFamily="34" charset="0"/>
              <a:cs typeface="Arial" panose="020B0604020202020204" pitchFamily="34" charset="0"/>
            </a:endParaRPr>
          </a:p>
          <a:p>
            <a:pPr lvl="1"/>
            <a:r>
              <a:rPr lang="en-US" sz="2300" dirty="0" err="1" smtClean="0">
                <a:latin typeface="Arial" panose="020B0604020202020204" pitchFamily="34" charset="0"/>
                <a:cs typeface="Arial" panose="020B0604020202020204" pitchFamily="34" charset="0"/>
              </a:rPr>
              <a:t>Dedoose</a:t>
            </a:r>
            <a:r>
              <a:rPr lang="en-US" sz="2300" dirty="0" smtClean="0">
                <a:latin typeface="Arial" panose="020B0604020202020204" pitchFamily="34" charset="0"/>
                <a:cs typeface="Arial" panose="020B0604020202020204" pitchFamily="34" charset="0"/>
              </a:rPr>
              <a:t> </a:t>
            </a:r>
            <a:r>
              <a:rPr lang="en-US" sz="2300" dirty="0">
                <a:latin typeface="Wingdings"/>
                <a:ea typeface="Wingdings"/>
                <a:cs typeface="Wingdings"/>
                <a:sym typeface="Wingdings"/>
                <a:hlinkClick r:id="rId4"/>
              </a:rPr>
              <a:t></a:t>
            </a:r>
            <a:endParaRPr lang="en-US" sz="2300" dirty="0" smtClean="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err="1" smtClean="0">
                <a:latin typeface="Arial" charset="0"/>
                <a:cs typeface="Arial" charset="0"/>
              </a:rPr>
              <a:t>Atlas.ti</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1600200"/>
          </a:xfrm>
          <a:noFill/>
          <a:extLst>
            <a:ext uri="{909E8E84-426E-40dd-AFC4-6F175D3DCCD1}">
              <a14:hiddenFill xmlns:a14="http://schemas.microsoft.com/office/drawing/2010/main">
                <a:solidFill>
                  <a:srgbClr val="FFFFFF"/>
                </a:solidFill>
              </a14:hiddenFill>
            </a:ext>
          </a:extLst>
        </p:spPr>
      </p:pic>
      <p:pic>
        <p:nvPicPr>
          <p:cNvPr id="3" name="Picture 2" descr="Atlasti-interface-with-margin-area-M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407" y="228600"/>
            <a:ext cx="7438885" cy="4178300"/>
          </a:xfrm>
          <a:prstGeom prst="rect">
            <a:avLst/>
          </a:prstGeom>
        </p:spPr>
      </p:pic>
    </p:spTree>
    <p:extLst>
      <p:ext uri="{BB962C8B-B14F-4D97-AF65-F5344CB8AC3E}">
        <p14:creationId xmlns:p14="http://schemas.microsoft.com/office/powerpoint/2010/main" val="12280257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An Example of Concept Mapping in </a:t>
            </a:r>
            <a:r>
              <a:rPr lang="en-US" sz="1800" dirty="0" err="1" smtClean="0">
                <a:latin typeface="Arial" charset="0"/>
                <a:cs typeface="Arial" charset="0"/>
              </a:rPr>
              <a:t>Atlas.ti</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err="1" smtClean="0">
                <a:latin typeface="Arial" charset="0"/>
                <a:cs typeface="Arial" charset="0"/>
              </a:rPr>
              <a:t>Atlas.ti</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1600200"/>
          </a:xfrm>
          <a:noFill/>
          <a:extLst>
            <a:ext uri="{909E8E84-426E-40dd-AFC4-6F175D3DCCD1}">
              <a14:hiddenFill xmlns:a14="http://schemas.microsoft.com/office/drawing/2010/main">
                <a:solidFill>
                  <a:srgbClr val="FFFFFF"/>
                </a:solidFill>
              </a14:hiddenFill>
            </a:ext>
          </a:extLst>
        </p:spPr>
      </p:pic>
      <p:pic>
        <p:nvPicPr>
          <p:cNvPr id="2" name="Picture 1" descr="atlasti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52400"/>
            <a:ext cx="6981913" cy="4229100"/>
          </a:xfrm>
          <a:prstGeom prst="rect">
            <a:avLst/>
          </a:prstGeom>
        </p:spPr>
      </p:pic>
    </p:spTree>
    <p:extLst>
      <p:ext uri="{BB962C8B-B14F-4D97-AF65-F5344CB8AC3E}">
        <p14:creationId xmlns:p14="http://schemas.microsoft.com/office/powerpoint/2010/main" val="26194261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err="1" smtClean="0">
                <a:latin typeface="Arial" charset="0"/>
                <a:cs typeface="Arial" charset="0"/>
              </a:rPr>
              <a:t>Dedoose</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1600200"/>
          </a:xfrm>
          <a:noFill/>
          <a:extLst>
            <a:ext uri="{909E8E84-426E-40dd-AFC4-6F175D3DCCD1}">
              <a14:hiddenFill xmlns:a14="http://schemas.microsoft.com/office/drawing/2010/main">
                <a:solidFill>
                  <a:srgbClr val="FFFFFF"/>
                </a:solidFill>
              </a14:hiddenFill>
            </a:ext>
          </a:extLst>
        </p:spPr>
      </p:pic>
      <p:pic>
        <p:nvPicPr>
          <p:cNvPr id="3" name="Picture 2" descr="dedoose_excerp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410" y="203200"/>
            <a:ext cx="7235390" cy="4064000"/>
          </a:xfrm>
          <a:prstGeom prst="rect">
            <a:avLst/>
          </a:prstGeom>
        </p:spPr>
      </p:pic>
    </p:spTree>
    <p:extLst>
      <p:ext uri="{BB962C8B-B14F-4D97-AF65-F5344CB8AC3E}">
        <p14:creationId xmlns:p14="http://schemas.microsoft.com/office/powerpoint/2010/main" val="16235254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024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Introduction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Linking Theory and Analysis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Qualitative Data Processing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Computer Programs for Qualitative Data</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Qualitative Analysis of Quantitative Data</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Evaluating the Quality of Qualitative Research</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Ethics and Qualitative Data Analysis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Chapter Summary</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Questions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err="1" smtClean="0">
                <a:latin typeface="Arial" charset="0"/>
                <a:cs typeface="Arial" charset="0"/>
              </a:rPr>
              <a:t>Dedoose</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1600200"/>
          </a:xfrm>
          <a:noFill/>
          <a:extLst>
            <a:ext uri="{909E8E84-426E-40dd-AFC4-6F175D3DCCD1}">
              <a14:hiddenFill xmlns:a14="http://schemas.microsoft.com/office/drawing/2010/main">
                <a:solidFill>
                  <a:srgbClr val="FFFFFF"/>
                </a:solidFill>
              </a14:hiddenFill>
            </a:ext>
          </a:extLst>
        </p:spPr>
      </p:pic>
      <p:pic>
        <p:nvPicPr>
          <p:cNvPr id="2" name="Picture 1" descr="dedoose_excerpts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04800"/>
            <a:ext cx="7035800" cy="3940487"/>
          </a:xfrm>
          <a:prstGeom prst="rect">
            <a:avLst/>
          </a:prstGeom>
        </p:spPr>
      </p:pic>
    </p:spTree>
    <p:extLst>
      <p:ext uri="{BB962C8B-B14F-4D97-AF65-F5344CB8AC3E}">
        <p14:creationId xmlns:p14="http://schemas.microsoft.com/office/powerpoint/2010/main" val="14932513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noAutofit/>
          </a:bodyPr>
          <a:lstStyle/>
          <a:p>
            <a:pPr fontAlgn="auto">
              <a:spcAft>
                <a:spcPts val="0"/>
              </a:spcAft>
              <a:defRPr/>
            </a:pPr>
            <a:r>
              <a:rPr lang="en-US" sz="3600" dirty="0" smtClean="0">
                <a:latin typeface="Arial" panose="020B0604020202020204" pitchFamily="34" charset="0"/>
                <a:cs typeface="Arial" panose="020B0604020202020204" pitchFamily="34" charset="0"/>
              </a:rPr>
              <a:t>Evaluating the Quality of Qualitative Research </a:t>
            </a:r>
            <a:r>
              <a:rPr lang="en-US" sz="1200" dirty="0" smtClean="0">
                <a:latin typeface="Arial" panose="020B0604020202020204" pitchFamily="34" charset="0"/>
                <a:cs typeface="Arial" panose="020B0604020202020204" pitchFamily="34" charset="0"/>
              </a:rPr>
              <a:t>(slide 1 of 4)</a:t>
            </a:r>
          </a:p>
        </p:txBody>
      </p:sp>
      <p:sp>
        <p:nvSpPr>
          <p:cNvPr id="3481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Validity</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Reliability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Evaluating the Quality of Qualitative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4)</a:t>
            </a:r>
            <a:endParaRPr lang="en-US" sz="1200" dirty="0" smtClean="0"/>
          </a:p>
        </p:txBody>
      </p:sp>
      <p:sp>
        <p:nvSpPr>
          <p:cNvPr id="24579" name="Content Placeholder 2"/>
          <p:cNvSpPr>
            <a:spLocks noGrp="1"/>
          </p:cNvSpPr>
          <p:nvPr>
            <p:ph sz="quarter" idx="1"/>
          </p:nvPr>
        </p:nvSpPr>
        <p:spPr>
          <a:xfrm>
            <a:off x="612775" y="1600200"/>
            <a:ext cx="8153400" cy="48006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Questions/Assessments for Evaluating Qualitative Research</a:t>
            </a:r>
          </a:p>
          <a:p>
            <a:pPr marL="731838" lvl="1" indent="-457200" fontAlgn="auto">
              <a:spcBef>
                <a:spcPts val="0"/>
              </a:spcBef>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How credible are the findings?</a:t>
            </a:r>
          </a:p>
          <a:p>
            <a:pPr marL="731838" lvl="1" indent="-457200" fontAlgn="auto">
              <a:spcBef>
                <a:spcPts val="0"/>
              </a:spcBef>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How has knowledge or understanding been extended by the research?</a:t>
            </a:r>
          </a:p>
          <a:p>
            <a:pPr marL="731838" lvl="1" indent="-457200" fontAlgn="auto">
              <a:spcBef>
                <a:spcPts val="0"/>
              </a:spcBef>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How well does the evaluation address its original aims and purpose?</a:t>
            </a:r>
          </a:p>
          <a:p>
            <a:pPr marL="731838" lvl="1" indent="-457200" fontAlgn="auto">
              <a:spcBef>
                <a:spcPts val="0"/>
              </a:spcBef>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How well is the scope for drawing wider inferences explained?</a:t>
            </a:r>
          </a:p>
          <a:p>
            <a:pPr marL="731838" lvl="1" indent="-457200" fontAlgn="auto">
              <a:spcBef>
                <a:spcPts val="0"/>
              </a:spcBef>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How clear is the basis of evaluative appraisal?</a:t>
            </a:r>
          </a:p>
          <a:p>
            <a:pPr marL="731838" lvl="1" indent="-457200" fontAlgn="auto">
              <a:spcBef>
                <a:spcPts val="0"/>
              </a:spcBef>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How defensible is the research design?</a:t>
            </a:r>
          </a:p>
          <a:p>
            <a:pPr marL="731838" lvl="1" indent="-457200" fontAlgn="auto">
              <a:spcBef>
                <a:spcPts val="0"/>
              </a:spcBef>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How well defended are the same design/target selection of cases/documents?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Evaluating the Quality of Qualitative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4)</a:t>
            </a:r>
            <a:endParaRPr lang="en-US" sz="1200" dirty="0" smtClean="0"/>
          </a:p>
        </p:txBody>
      </p:sp>
      <p:sp>
        <p:nvSpPr>
          <p:cNvPr id="25603" name="Content Placeholder 2"/>
          <p:cNvSpPr>
            <a:spLocks noGrp="1"/>
          </p:cNvSpPr>
          <p:nvPr>
            <p:ph sz="quarter" idx="1"/>
          </p:nvPr>
        </p:nvSpPr>
        <p:spPr>
          <a:xfrm>
            <a:off x="612775" y="1600200"/>
            <a:ext cx="8153400" cy="4800600"/>
          </a:xfrm>
        </p:spPr>
        <p:txBody>
          <a:bodyPr>
            <a:normAutofit/>
          </a:bodyPr>
          <a:lstStyle/>
          <a:p>
            <a:pPr marL="731838" lvl="1" indent="-457200" fontAlgn="auto">
              <a:spcAft>
                <a:spcPts val="0"/>
              </a:spcAft>
              <a:buFont typeface="Arial" charset="0"/>
              <a:buAutoNum type="arabicPeriod" startAt="8"/>
              <a:defRPr/>
            </a:pPr>
            <a:r>
              <a:rPr lang="en-US" dirty="0" smtClean="0">
                <a:latin typeface="Arial" panose="020B0604020202020204" pitchFamily="34" charset="0"/>
                <a:cs typeface="Arial" panose="020B0604020202020204" pitchFamily="34" charset="0"/>
              </a:rPr>
              <a:t>How well is the eventual sample composition and coverage described?</a:t>
            </a:r>
          </a:p>
          <a:p>
            <a:pPr marL="731838" lvl="1" indent="-457200" fontAlgn="auto">
              <a:spcAft>
                <a:spcPts val="0"/>
              </a:spcAft>
              <a:buFont typeface="Arial" charset="0"/>
              <a:buAutoNum type="arabicPeriod" startAt="8"/>
              <a:defRPr/>
            </a:pPr>
            <a:r>
              <a:rPr lang="en-US" dirty="0" smtClean="0">
                <a:latin typeface="Arial" panose="020B0604020202020204" pitchFamily="34" charset="0"/>
                <a:cs typeface="Arial" panose="020B0604020202020204" pitchFamily="34" charset="0"/>
              </a:rPr>
              <a:t>How well was the data collection carried out?</a:t>
            </a:r>
          </a:p>
          <a:p>
            <a:pPr marL="731838" lvl="1" indent="-457200" fontAlgn="auto">
              <a:spcAft>
                <a:spcPts val="0"/>
              </a:spcAft>
              <a:buFont typeface="Arial" charset="0"/>
              <a:buAutoNum type="arabicPeriod" startAt="8"/>
              <a:defRPr/>
            </a:pPr>
            <a:r>
              <a:rPr lang="en-US" dirty="0" smtClean="0">
                <a:latin typeface="Arial" panose="020B0604020202020204" pitchFamily="34" charset="0"/>
                <a:cs typeface="Arial" panose="020B0604020202020204" pitchFamily="34" charset="0"/>
              </a:rPr>
              <a:t>How well has the approach to, and formulation of, analysis been conveyed?</a:t>
            </a:r>
          </a:p>
          <a:p>
            <a:pPr marL="731838" lvl="1" indent="-457200" fontAlgn="auto">
              <a:spcAft>
                <a:spcPts val="0"/>
              </a:spcAft>
              <a:buFont typeface="Arial" charset="0"/>
              <a:buAutoNum type="arabicPeriod" startAt="8"/>
              <a:defRPr/>
            </a:pPr>
            <a:r>
              <a:rPr lang="en-US" dirty="0" smtClean="0">
                <a:latin typeface="Arial" panose="020B0604020202020204" pitchFamily="34" charset="0"/>
                <a:cs typeface="Arial" panose="020B0604020202020204" pitchFamily="34" charset="0"/>
              </a:rPr>
              <a:t>How well are the contexts of data sources retained and portrayed?</a:t>
            </a:r>
          </a:p>
          <a:p>
            <a:pPr marL="731838" lvl="1" indent="-457200" fontAlgn="auto">
              <a:spcAft>
                <a:spcPts val="0"/>
              </a:spcAft>
              <a:buFont typeface="Arial" charset="0"/>
              <a:buAutoNum type="arabicPeriod" startAt="8"/>
              <a:defRPr/>
            </a:pPr>
            <a:r>
              <a:rPr lang="en-US" dirty="0" smtClean="0">
                <a:latin typeface="Arial" panose="020B0604020202020204" pitchFamily="34" charset="0"/>
                <a:cs typeface="Arial" panose="020B0604020202020204" pitchFamily="34" charset="0"/>
              </a:rPr>
              <a:t>How well has diversity of perspective and content been explored?</a:t>
            </a:r>
          </a:p>
          <a:p>
            <a:pPr marL="731838" lvl="1" indent="-457200" fontAlgn="auto">
              <a:spcAft>
                <a:spcPts val="0"/>
              </a:spcAft>
              <a:buFont typeface="Arial" charset="0"/>
              <a:buAutoNum type="arabicPeriod" startAt="8"/>
              <a:defRPr/>
            </a:pPr>
            <a:r>
              <a:rPr lang="en-US" dirty="0" smtClean="0">
                <a:latin typeface="Arial" panose="020B0604020202020204" pitchFamily="34" charset="0"/>
                <a:cs typeface="Arial" panose="020B0604020202020204" pitchFamily="34" charset="0"/>
              </a:rPr>
              <a:t>How well has detail, depth, and complexity of the data been conveyed?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Evaluating the Quality of Qualitative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4)</a:t>
            </a:r>
            <a:endParaRPr lang="en-US" sz="1200" dirty="0" smtClean="0"/>
          </a:p>
        </p:txBody>
      </p:sp>
      <p:sp>
        <p:nvSpPr>
          <p:cNvPr id="37890" name="Content Placeholder 2"/>
          <p:cNvSpPr>
            <a:spLocks noGrp="1"/>
          </p:cNvSpPr>
          <p:nvPr>
            <p:ph sz="quarter" idx="1"/>
          </p:nvPr>
        </p:nvSpPr>
        <p:spPr>
          <a:xfrm>
            <a:off x="612775" y="1600200"/>
            <a:ext cx="8153400" cy="4724400"/>
          </a:xfrm>
        </p:spPr>
        <p:txBody>
          <a:bodyPr/>
          <a:lstStyle/>
          <a:p>
            <a:pPr marL="731838" lvl="1" indent="-457200">
              <a:buFont typeface="Arial" charset="0"/>
              <a:buAutoNum type="arabicPeriod" startAt="14"/>
            </a:pPr>
            <a:r>
              <a:rPr lang="en-US" dirty="0" smtClean="0">
                <a:latin typeface="Arial" panose="020B0604020202020204" pitchFamily="34" charset="0"/>
                <a:cs typeface="Arial" panose="020B0604020202020204" pitchFamily="34" charset="0"/>
              </a:rPr>
              <a:t>How clear are the links between data, interpretation, and conclusions?</a:t>
            </a:r>
          </a:p>
          <a:p>
            <a:pPr marL="731838" lvl="1" indent="-457200">
              <a:buFont typeface="Arial" charset="0"/>
              <a:buAutoNum type="arabicPeriod" startAt="14"/>
            </a:pPr>
            <a:r>
              <a:rPr lang="en-US" dirty="0" smtClean="0">
                <a:latin typeface="Arial" panose="020B0604020202020204" pitchFamily="34" charset="0"/>
                <a:cs typeface="Arial" panose="020B0604020202020204" pitchFamily="34" charset="0"/>
              </a:rPr>
              <a:t>How clear and coherent is the reporting?</a:t>
            </a:r>
          </a:p>
          <a:p>
            <a:pPr marL="731838" lvl="1" indent="-457200">
              <a:buFont typeface="Arial" charset="0"/>
              <a:buAutoNum type="arabicPeriod" startAt="14"/>
            </a:pPr>
            <a:r>
              <a:rPr lang="en-US" dirty="0" smtClean="0">
                <a:latin typeface="Arial" panose="020B0604020202020204" pitchFamily="34" charset="0"/>
                <a:cs typeface="Arial" panose="020B0604020202020204" pitchFamily="34" charset="0"/>
              </a:rPr>
              <a:t>How clear are the assumptions/theoretical perspectives/values that have shaped the form and output of the evaluation?</a:t>
            </a:r>
          </a:p>
          <a:p>
            <a:pPr marL="731838" lvl="1" indent="-457200">
              <a:buFont typeface="Arial" charset="0"/>
              <a:buAutoNum type="arabicPeriod" startAt="14"/>
            </a:pPr>
            <a:r>
              <a:rPr lang="en-US" dirty="0" smtClean="0">
                <a:latin typeface="Arial" panose="020B0604020202020204" pitchFamily="34" charset="0"/>
                <a:cs typeface="Arial" panose="020B0604020202020204" pitchFamily="34" charset="0"/>
              </a:rPr>
              <a:t>What evidence is there of attention to ethical issues?</a:t>
            </a:r>
          </a:p>
          <a:p>
            <a:pPr marL="731838" lvl="1" indent="-457200">
              <a:buFont typeface="Arial" charset="0"/>
              <a:buAutoNum type="arabicPeriod" startAt="14"/>
            </a:pPr>
            <a:r>
              <a:rPr lang="en-US" dirty="0" smtClean="0">
                <a:latin typeface="Arial" panose="020B0604020202020204" pitchFamily="34" charset="0"/>
                <a:cs typeface="Arial" panose="020B0604020202020204" pitchFamily="34" charset="0"/>
              </a:rPr>
              <a:t>How adequately has the research process been documented?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Ethics and Qualitative Data Analysis</a:t>
            </a:r>
            <a:endParaRPr lang="en-US" sz="3600" dirty="0"/>
          </a:p>
        </p:txBody>
      </p:sp>
      <p:sp>
        <p:nvSpPr>
          <p:cNvPr id="3" name="Content Placeholder 2"/>
          <p:cNvSpPr>
            <a:spLocks noGrp="1"/>
          </p:cNvSpPr>
          <p:nvPr>
            <p:ph sz="quarter" idx="1"/>
          </p:nvPr>
        </p:nvSpPr>
        <p:spPr/>
        <p:txBody>
          <a:bodyPr/>
          <a:lstStyle/>
          <a:p>
            <a:r>
              <a:rPr lang="en-US" dirty="0" smtClean="0"/>
              <a:t>The subjective element in qualitative data analysis provides an added challenge to avoiding bias in data interpretation.</a:t>
            </a:r>
          </a:p>
          <a:p>
            <a:r>
              <a:rPr lang="en-US" dirty="0" smtClean="0"/>
              <a:t>Taking special steps to protect the privacy and identity of subjects is crucial.</a:t>
            </a:r>
            <a:endParaRPr lang="en-US" dirty="0"/>
          </a:p>
        </p:txBody>
      </p:sp>
    </p:spTree>
    <p:extLst>
      <p:ext uri="{BB962C8B-B14F-4D97-AF65-F5344CB8AC3E}">
        <p14:creationId xmlns:p14="http://schemas.microsoft.com/office/powerpoint/2010/main" val="282407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Summary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Identify and explain the three methods for linking theory and analysis.</a:t>
            </a:r>
          </a:p>
          <a:p>
            <a:r>
              <a:rPr lang="en-US" sz="2600" dirty="0" smtClean="0">
                <a:latin typeface="Arial" panose="020B0604020202020204" pitchFamily="34" charset="0"/>
                <a:cs typeface="Arial" panose="020B0604020202020204" pitchFamily="34" charset="0"/>
              </a:rPr>
              <a:t>Describe the use of coding in the analysis of qualitative data.</a:t>
            </a:r>
          </a:p>
          <a:p>
            <a:r>
              <a:rPr lang="en-US" sz="2600" dirty="0" smtClean="0">
                <a:latin typeface="Arial" panose="020B0604020202020204" pitchFamily="34" charset="0"/>
                <a:cs typeface="Arial" panose="020B0604020202020204" pitchFamily="34" charset="0"/>
              </a:rPr>
              <a:t>Recognize some computer programs that can be used for qualitative analysis and explain how they work.</a:t>
            </a:r>
          </a:p>
        </p:txBody>
      </p:sp>
    </p:spTree>
    <p:extLst>
      <p:ext uri="{BB962C8B-B14F-4D97-AF65-F5344CB8AC3E}">
        <p14:creationId xmlns:p14="http://schemas.microsoft.com/office/powerpoint/2010/main" val="305519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Summary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Provide examples of how quantitative data can be analyzed qualitatively.</a:t>
            </a:r>
          </a:p>
          <a:p>
            <a:r>
              <a:rPr lang="en-US" sz="2600" dirty="0" smtClean="0">
                <a:latin typeface="Arial" panose="020B0604020202020204" pitchFamily="34" charset="0"/>
                <a:cs typeface="Arial" panose="020B0604020202020204" pitchFamily="34" charset="0"/>
              </a:rPr>
              <a:t>Explain some of the ways researchers can assess the quality of qualitative data.</a:t>
            </a:r>
          </a:p>
          <a:p>
            <a:r>
              <a:rPr lang="en-US" sz="2600" dirty="0" smtClean="0">
                <a:latin typeface="Arial" panose="020B0604020202020204" pitchFamily="34" charset="0"/>
                <a:cs typeface="Arial" panose="020B0604020202020204" pitchFamily="34" charset="0"/>
              </a:rPr>
              <a:t>Summarize some of the ethical issues that can occur in qualitative research.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800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p:cNvSpPr>
            <a:spLocks noGrp="1"/>
          </p:cNvSpPr>
          <p:nvPr>
            <p:ph type="title"/>
          </p:nvPr>
        </p:nvSpPr>
        <p:spPr>
          <a:xfrm>
            <a:off x="612775" y="228600"/>
            <a:ext cx="8153400" cy="990600"/>
          </a:xfrm>
        </p:spPr>
        <p:txBody>
          <a:bodyPr/>
          <a:lstStyle/>
          <a:p>
            <a:r>
              <a:rPr lang="en-US" sz="3600" dirty="0" smtClean="0"/>
              <a:t>Question </a:t>
            </a:r>
            <a:r>
              <a:rPr lang="en-US" sz="3600" dirty="0" smtClean="0"/>
              <a:t>1</a:t>
            </a:r>
            <a:endParaRPr lang="en-US" sz="3600" dirty="0" smtClean="0"/>
          </a:p>
        </p:txBody>
      </p:sp>
      <p:sp>
        <p:nvSpPr>
          <p:cNvPr id="43010" name="Rectangle 5"/>
          <p:cNvSpPr>
            <a:spLocks noGrp="1" noChangeArrowheads="1"/>
          </p:cNvSpPr>
          <p:nvPr>
            <p:ph sz="quarter" idx="1"/>
          </p:nvPr>
        </p:nvSpPr>
        <p:spPr>
          <a:xfrm>
            <a:off x="612775" y="1600200"/>
            <a:ext cx="8153400" cy="4495800"/>
          </a:xfrm>
        </p:spPr>
        <p:txBody>
          <a:bodyPr/>
          <a:lstStyle/>
          <a:p>
            <a:pPr marL="609600" indent="-609600" algn="just">
              <a:buFont typeface="Wingdings 3" pitchFamily="18" charset="2"/>
              <a:buNone/>
            </a:pPr>
            <a:r>
              <a:rPr lang="en-US" sz="2600" dirty="0" smtClean="0">
                <a:latin typeface="Arial" panose="020B0604020202020204" pitchFamily="34" charset="0"/>
                <a:cs typeface="Arial" panose="020B0604020202020204" pitchFamily="34" charset="0"/>
              </a:rPr>
              <a:t>1. </a:t>
            </a:r>
            <a:r>
              <a:rPr lang="en-US" sz="2600" dirty="0" smtClean="0">
                <a:latin typeface="Arial" panose="020B0604020202020204" pitchFamily="34" charset="0"/>
                <a:cs typeface="Arial" panose="020B0604020202020204" pitchFamily="34" charset="0"/>
              </a:rPr>
              <a:t>_____ is an inductive approach to research in which theories are generated solely from an examination of data rather than being derived deductively.</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Cross-case analysis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Grounded Theory Method</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Constant comparative method</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Monitoring studies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Linking Theory and </a:t>
            </a:r>
            <a:r>
              <a:rPr lang="en-US" sz="3600" dirty="0" smtClean="0">
                <a:latin typeface="Arial" panose="020B0604020202020204" pitchFamily="34" charset="0"/>
                <a:cs typeface="Arial" panose="020B0604020202020204" pitchFamily="34" charset="0"/>
              </a:rPr>
              <a:t>Analysis </a:t>
            </a:r>
            <a:r>
              <a:rPr lang="en-US" sz="1200" dirty="0" smtClean="0">
                <a:latin typeface="Arial" panose="020B0604020202020204" pitchFamily="34" charset="0"/>
                <a:cs typeface="Arial" panose="020B0604020202020204" pitchFamily="34" charset="0"/>
              </a:rPr>
              <a:t>(slide 1 of 5)</a:t>
            </a:r>
            <a:endParaRPr lang="en-US" sz="1200" dirty="0" smtClean="0"/>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Qualitative analysis – The non-numerical examination and interpretation of observations, for the purpose of discovering underlying meanings and patterns of relationship.</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3"/>
          <p:cNvSpPr>
            <a:spLocks noGrp="1"/>
          </p:cNvSpPr>
          <p:nvPr>
            <p:ph type="title"/>
          </p:nvPr>
        </p:nvSpPr>
        <p:spPr>
          <a:xfrm>
            <a:off x="612775" y="228600"/>
            <a:ext cx="8153400" cy="990600"/>
          </a:xfrm>
        </p:spPr>
        <p:txBody>
          <a:bodyPr/>
          <a:lstStyle/>
          <a:p>
            <a:r>
              <a:rPr lang="en-US" sz="3600" dirty="0" smtClean="0"/>
              <a:t>Question </a:t>
            </a:r>
            <a:r>
              <a:rPr lang="en-US" sz="3600" dirty="0"/>
              <a:t>2</a:t>
            </a:r>
            <a:endParaRPr lang="en-US" sz="3600" dirty="0" smtClean="0"/>
          </a:p>
        </p:txBody>
      </p:sp>
      <p:sp>
        <p:nvSpPr>
          <p:cNvPr id="45059"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2. </a:t>
            </a:r>
            <a:r>
              <a:rPr lang="en-US" sz="2600" dirty="0" smtClean="0">
                <a:latin typeface="Arial" panose="020B0604020202020204" pitchFamily="34" charset="0"/>
                <a:cs typeface="Arial" panose="020B0604020202020204" pitchFamily="34" charset="0"/>
              </a:rPr>
              <a:t>_____ is an analysis that describes and/or explains a particular variable.</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Variable-oriented analysis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Case-oriented analysis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Experimentation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Field research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Linking Theory and </a:t>
            </a:r>
            <a:r>
              <a:rPr lang="en-US" sz="3600" dirty="0">
                <a:latin typeface="Arial" panose="020B0604020202020204" pitchFamily="34" charset="0"/>
                <a:cs typeface="Arial" panose="020B0604020202020204" pitchFamily="34" charset="0"/>
              </a:rPr>
              <a:t>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5)</a:t>
            </a:r>
            <a:endParaRPr lang="en-US" sz="1200" dirty="0" smtClean="0">
              <a:latin typeface="Arial" panose="020B0604020202020204" pitchFamily="34" charset="0"/>
              <a:cs typeface="Arial" panose="020B0604020202020204" pitchFamily="34" charset="0"/>
            </a:endParaRPr>
          </a:p>
        </p:txBody>
      </p:sp>
      <p:sp>
        <p:nvSpPr>
          <p:cNvPr id="174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Discovering Patterns in Qualitative Data</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Frequencies</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Magnitudes</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Structures</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Processes</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Causes</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Consequences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Linking Theory and 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5)</a:t>
            </a:r>
            <a:endParaRPr lang="en-US" sz="1200" dirty="0" smtClean="0"/>
          </a:p>
        </p:txBody>
      </p:sp>
      <p:sp>
        <p:nvSpPr>
          <p:cNvPr id="1843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Cross-case analysis –involves an examination of more than one case; looks for patterns occurring across several observations. Variable- or case-oriented</a:t>
            </a:r>
          </a:p>
          <a:p>
            <a:pPr lvl="2"/>
            <a:endParaRPr lang="en-US" sz="2600" dirty="0" smtClean="0">
              <a:latin typeface="Arial" panose="020B0604020202020204" pitchFamily="34" charset="0"/>
              <a:cs typeface="Arial" panose="020B0604020202020204" pitchFamily="34" charset="0"/>
            </a:endParaRPr>
          </a:p>
          <a:p>
            <a:pPr lvl="2"/>
            <a:r>
              <a:rPr lang="en-US" sz="2600" dirty="0" smtClean="0">
                <a:latin typeface="Arial" panose="020B0604020202020204" pitchFamily="34" charset="0"/>
                <a:cs typeface="Arial" panose="020B0604020202020204" pitchFamily="34" charset="0"/>
              </a:rPr>
              <a:t>Variable-oriented analysis – An analysis that describes and/or explains a particular variable.</a:t>
            </a:r>
          </a:p>
          <a:p>
            <a:pPr lvl="2"/>
            <a:endParaRPr lang="en-US" sz="2600" dirty="0" smtClean="0">
              <a:latin typeface="Arial" panose="020B0604020202020204" pitchFamily="34" charset="0"/>
              <a:cs typeface="Arial" panose="020B0604020202020204" pitchFamily="34" charset="0"/>
            </a:endParaRPr>
          </a:p>
          <a:p>
            <a:pPr lvl="2"/>
            <a:r>
              <a:rPr lang="en-US" sz="2600" dirty="0" smtClean="0">
                <a:latin typeface="Arial" panose="020B0604020202020204" pitchFamily="34" charset="0"/>
                <a:cs typeface="Arial" panose="020B0604020202020204" pitchFamily="34" charset="0"/>
              </a:rPr>
              <a:t>Case-oriented analysis – An analysis that aims to understand a particular case or several cases by looking closely at the details of each.</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Linking Theory and 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5)</a:t>
            </a:r>
            <a:endParaRPr lang="en-US" sz="1200" dirty="0" smtClean="0"/>
          </a:p>
        </p:txBody>
      </p:sp>
      <p:sp>
        <p:nvSpPr>
          <p:cNvPr id="13315"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Grounded Theory – </a:t>
            </a:r>
            <a:r>
              <a:rPr lang="en-US" sz="2600" dirty="0">
                <a:latin typeface="Arial" panose="020B0604020202020204" pitchFamily="34" charset="0"/>
                <a:cs typeface="Arial" panose="020B0604020202020204" pitchFamily="34" charset="0"/>
              </a:rPr>
              <a:t>I</a:t>
            </a:r>
            <a:r>
              <a:rPr lang="en-US" sz="2600" dirty="0" smtClean="0">
                <a:latin typeface="Arial" panose="020B0604020202020204" pitchFamily="34" charset="0"/>
                <a:cs typeface="Arial" panose="020B0604020202020204" pitchFamily="34" charset="0"/>
              </a:rPr>
              <a:t>nductive approach to research in which theories are generated solely from an examination of data rather than being derived deductively.</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Constant Comparative Method – A component of Grounded Theory in which observations are compared with one another and with the evolving inductive theory.</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Linking Theory and 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5)</a:t>
            </a:r>
            <a:endParaRPr lang="en-US" sz="1200" dirty="0" smtClean="0"/>
          </a:p>
        </p:txBody>
      </p:sp>
      <p:sp>
        <p:nvSpPr>
          <p:cNvPr id="2048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Four Stages of Constant Comparative Method (Glaser and Strauss):</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Comparing incident application to each category</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Integrating categories and their properties</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Delimiting the theory</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Writing theory</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Linking Theory and </a:t>
            </a:r>
            <a:r>
              <a:rPr lang="en-US" sz="3600" dirty="0" smtClean="0">
                <a:latin typeface="Arial" panose="020B0604020202020204" pitchFamily="34" charset="0"/>
                <a:cs typeface="Arial" panose="020B0604020202020204" pitchFamily="34" charset="0"/>
              </a:rPr>
              <a:t>Analysis </a:t>
            </a:r>
            <a:r>
              <a:rPr lang="en-US" sz="1200" dirty="0" smtClean="0">
                <a:latin typeface="Arial" panose="020B0604020202020204" pitchFamily="34" charset="0"/>
                <a:cs typeface="Arial" panose="020B0604020202020204" pitchFamily="34" charset="0"/>
              </a:rPr>
              <a:t>(slide 1 of 3)</a:t>
            </a:r>
            <a:endParaRPr lang="en-US" sz="3600" dirty="0" smtClean="0"/>
          </a:p>
        </p:txBody>
      </p:sp>
      <p:sp>
        <p:nvSpPr>
          <p:cNvPr id="2150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Semiotics – The study of signs and the meanings associated with them, “the science of signs.”</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What is the meaning of:</a:t>
            </a:r>
          </a:p>
          <a:p>
            <a:pPr lvl="1"/>
            <a:r>
              <a:rPr lang="en-US" dirty="0" smtClean="0">
                <a:latin typeface="Arial" panose="020B0604020202020204" pitchFamily="34" charset="0"/>
                <a:cs typeface="Arial" panose="020B0604020202020204" pitchFamily="34" charset="0"/>
              </a:rPr>
              <a:t>…a blue ribbon?</a:t>
            </a:r>
          </a:p>
          <a:p>
            <a:pPr lvl="1"/>
            <a:r>
              <a:rPr lang="en-US" dirty="0" smtClean="0">
                <a:latin typeface="Arial" panose="020B0604020202020204" pitchFamily="34" charset="0"/>
                <a:cs typeface="Arial" panose="020B0604020202020204" pitchFamily="34" charset="0"/>
              </a:rPr>
              <a:t>…”say cheese”?</a:t>
            </a:r>
          </a:p>
          <a:p>
            <a:pPr lvl="1"/>
            <a:r>
              <a:rPr lang="en-US" dirty="0" smtClean="0">
                <a:latin typeface="Arial" panose="020B0604020202020204" pitchFamily="34" charset="0"/>
                <a:cs typeface="Arial" panose="020B0604020202020204" pitchFamily="34" charset="0"/>
              </a:rPr>
              <a:t>…a cross?</a:t>
            </a:r>
          </a:p>
          <a:p>
            <a:pPr lvl="1"/>
            <a:r>
              <a:rPr lang="en-US" dirty="0" smtClean="0">
                <a:latin typeface="Arial" panose="020B0604020202020204" pitchFamily="34" charset="0"/>
                <a:cs typeface="Arial" panose="020B0604020202020204" pitchFamily="34" charset="0"/>
              </a:rPr>
              <a:t>…a ghost </a:t>
            </a:r>
            <a:r>
              <a:rPr lang="en-US" dirty="0" err="1" smtClean="0">
                <a:latin typeface="Arial" panose="020B0604020202020204" pitchFamily="34" charset="0"/>
                <a:cs typeface="Arial" panose="020B0604020202020204" pitchFamily="34" charset="0"/>
              </a:rPr>
              <a:t>emoji</a:t>
            </a:r>
            <a:r>
              <a:rPr lang="en-US" dirty="0" smtClean="0">
                <a:latin typeface="Arial" panose="020B0604020202020204" pitchFamily="34" charset="0"/>
                <a:cs typeface="Arial" panose="020B0604020202020204" pitchFamily="34" charset="0"/>
              </a:rPr>
              <a:t> </a:t>
            </a:r>
            <a:r>
              <a:rPr lang="en-US" dirty="0" smtClean="0"/>
              <a:t>👻👻</a:t>
            </a:r>
            <a:r>
              <a:rPr lang="en-US" dirty="0"/>
              <a:t>👻</a:t>
            </a:r>
            <a:endParaRPr lang="en-US" dirty="0" smtClean="0">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Matching Signs and Their Meanings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13-</a:t>
            </a:r>
            <a:r>
              <a:rPr lang="en-US" sz="3600" dirty="0">
                <a:latin typeface="Arial" charset="0"/>
                <a:cs typeface="Arial" charset="0"/>
              </a:rPr>
              <a:t>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447800" y="1447800"/>
            <a:ext cx="7583487" cy="15240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609600"/>
            <a:ext cx="7467600" cy="354914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254077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426</TotalTime>
  <Words>1894</Words>
  <Application>Microsoft Macintosh PowerPoint</Application>
  <PresentationFormat>On-screen Show (4:3)</PresentationFormat>
  <Paragraphs>189</Paragraphs>
  <Slides>30</Slides>
  <Notes>13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Median</vt:lpstr>
      <vt:lpstr>CHAPTER 13 QUALITATIVE DATA ANALYSIS</vt:lpstr>
      <vt:lpstr>Chapter Outline</vt:lpstr>
      <vt:lpstr>Linking Theory and Analysis (slide 1 of 5)</vt:lpstr>
      <vt:lpstr>Linking Theory and Analysis (slide 2 of 5)</vt:lpstr>
      <vt:lpstr>Linking Theory and Analysis (slide 3 of 5)</vt:lpstr>
      <vt:lpstr>Linking Theory and Analysis (slide 4 of 5)</vt:lpstr>
      <vt:lpstr>Linking Theory and Analysis (slide 5 of 5)</vt:lpstr>
      <vt:lpstr>Linking Theory and Analysis (slide 1 of 3)</vt:lpstr>
      <vt:lpstr>Figure 13-1</vt:lpstr>
      <vt:lpstr>Linking Theory and Analysis (slide 2 of 3)</vt:lpstr>
      <vt:lpstr>Linking Theory and Analysis (slide 3 of 3)</vt:lpstr>
      <vt:lpstr>Qualitative Data Processing (slide 1 of 3)</vt:lpstr>
      <vt:lpstr>Qualitative Data Processing (slide 2 of 3)</vt:lpstr>
      <vt:lpstr>Qualitative Data Processing (slide 3 of 3)</vt:lpstr>
      <vt:lpstr>Figure 13-3</vt:lpstr>
      <vt:lpstr>Computer Programs for Qualitative Data</vt:lpstr>
      <vt:lpstr>Atlas.ti</vt:lpstr>
      <vt:lpstr>Atlas.ti</vt:lpstr>
      <vt:lpstr>Dedoose</vt:lpstr>
      <vt:lpstr>Dedoose</vt:lpstr>
      <vt:lpstr>Evaluating the Quality of Qualitative Research (slide 1 of 4)</vt:lpstr>
      <vt:lpstr>Evaluating the Quality of Qualitative Research (slide 2 of 4)</vt:lpstr>
      <vt:lpstr>Evaluating the Quality of Qualitative Research (slide 3 of 4)</vt:lpstr>
      <vt:lpstr>Evaluating the Quality of Qualitative Research (slide 4 of 4)</vt:lpstr>
      <vt:lpstr>Ethics and Qualitative Data Analysis</vt:lpstr>
      <vt:lpstr>Chapter Summary (slide 1 of 2)</vt:lpstr>
      <vt:lpstr>Chapter Summary (slide 2 of 2)</vt:lpstr>
      <vt:lpstr>Questions</vt:lpstr>
      <vt:lpstr>Question 1</vt:lpstr>
      <vt:lpstr>Question 2</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82</cp:revision>
  <dcterms:created xsi:type="dcterms:W3CDTF">2009-06-16T17:02:08Z</dcterms:created>
  <dcterms:modified xsi:type="dcterms:W3CDTF">2016-07-14T22:32:03Z</dcterms:modified>
</cp:coreProperties>
</file>