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315" r:id="rId3"/>
    <p:sldId id="316" r:id="rId4"/>
    <p:sldId id="341" r:id="rId5"/>
    <p:sldId id="317" r:id="rId6"/>
    <p:sldId id="338" r:id="rId7"/>
    <p:sldId id="318" r:id="rId8"/>
    <p:sldId id="319" r:id="rId9"/>
    <p:sldId id="320" r:id="rId10"/>
    <p:sldId id="321" r:id="rId11"/>
    <p:sldId id="323" r:id="rId12"/>
    <p:sldId id="324" r:id="rId13"/>
    <p:sldId id="339" r:id="rId14"/>
    <p:sldId id="325" r:id="rId15"/>
    <p:sldId id="342" r:id="rId16"/>
    <p:sldId id="326" r:id="rId17"/>
    <p:sldId id="327" r:id="rId18"/>
    <p:sldId id="349" r:id="rId19"/>
    <p:sldId id="340" r:id="rId20"/>
    <p:sldId id="329" r:id="rId21"/>
    <p:sldId id="330" r:id="rId22"/>
    <p:sldId id="332" r:id="rId23"/>
    <p:sldId id="334" r:id="rId24"/>
    <p:sldId id="336"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9" autoAdjust="0"/>
    <p:restoredTop sz="61026" autoAdjust="0"/>
  </p:normalViewPr>
  <p:slideViewPr>
    <p:cSldViewPr>
      <p:cViewPr varScale="1">
        <p:scale>
          <a:sx n="87" d="100"/>
          <a:sy n="87" d="100"/>
        </p:scale>
        <p:origin x="-1440" y="-10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ea typeface="+mn-ea"/>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E3A5761B-3C78-A149-BB5A-5A467280BE82}" type="datetimeFigureOut">
              <a:rPr lang="en-US"/>
              <a:pPr/>
              <a:t>7/18/16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521FDD26-021F-3540-929D-EC4AE6106BA0}" type="slidenum">
              <a:rPr lang="en-US"/>
              <a:pPr/>
              <a:t>‹#›</a:t>
            </a:fld>
            <a:endParaRPr lang="en-US" dirty="0"/>
          </a:p>
        </p:txBody>
      </p:sp>
    </p:spTree>
    <p:extLst>
      <p:ext uri="{BB962C8B-B14F-4D97-AF65-F5344CB8AC3E}">
        <p14:creationId xmlns:p14="http://schemas.microsoft.com/office/powerpoint/2010/main" val="10011631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Abstract: </a:t>
            </a:r>
            <a:r>
              <a:rPr lang="en-US" sz="2600" dirty="0" smtClean="0">
                <a:latin typeface="Arial" charset="0"/>
                <a:cs typeface="Arial" charset="0"/>
              </a:rPr>
              <a:t>(states the purpose of the research, the methods used, and the major findings).</a:t>
            </a:r>
          </a:p>
          <a:p>
            <a:endParaRPr lang="en-US" dirty="0"/>
          </a:p>
        </p:txBody>
      </p:sp>
      <p:sp>
        <p:nvSpPr>
          <p:cNvPr id="4" name="Slide Number Placeholder 3"/>
          <p:cNvSpPr>
            <a:spLocks noGrp="1"/>
          </p:cNvSpPr>
          <p:nvPr>
            <p:ph type="sldNum" sz="quarter" idx="10"/>
          </p:nvPr>
        </p:nvSpPr>
        <p:spPr/>
        <p:txBody>
          <a:bodyPr/>
          <a:lstStyle/>
          <a:p>
            <a:fld id="{521FDD26-021F-3540-929D-EC4AE6106BA0}" type="slidenum">
              <a:rPr lang="en-US" smtClean="0"/>
              <a:pPr/>
              <a:t>5</a:t>
            </a:fld>
            <a:endParaRPr lang="en-US" dirty="0"/>
          </a:p>
        </p:txBody>
      </p:sp>
    </p:spTree>
    <p:extLst>
      <p:ext uri="{BB962C8B-B14F-4D97-AF65-F5344CB8AC3E}">
        <p14:creationId xmlns:p14="http://schemas.microsoft.com/office/powerpoint/2010/main" val="520903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475-478</a:t>
            </a:r>
          </a:p>
          <a:p>
            <a:endParaRPr lang="en-US" dirty="0" smtClean="0"/>
          </a:p>
          <a:p>
            <a:r>
              <a:rPr lang="en-US" dirty="0" smtClean="0"/>
              <a:t>Theory: Theoretical</a:t>
            </a:r>
            <a:r>
              <a:rPr lang="en-US" baseline="0" dirty="0" smtClean="0"/>
              <a:t> aspect of the story or no? Are they attempting to refute a theory? Are they trying to test a theory or hypothesis?</a:t>
            </a:r>
          </a:p>
          <a:p>
            <a:endParaRPr lang="en-US" baseline="0" dirty="0" smtClean="0"/>
          </a:p>
          <a:p>
            <a:r>
              <a:rPr lang="en-US" baseline="0" dirty="0" smtClean="0"/>
              <a:t>Design: Is the purpose of the study explanatory (or exploratory/descriptive)? Who conducted the research and how was it funded? What is the unit of analysis?/Was it appropriate? Was the study </a:t>
            </a:r>
            <a:r>
              <a:rPr lang="en-US" baseline="0" dirty="0" err="1" smtClean="0"/>
              <a:t>crossectional</a:t>
            </a:r>
            <a:r>
              <a:rPr lang="en-US" baseline="0" dirty="0" smtClean="0"/>
              <a:t> or longitudinal?</a:t>
            </a:r>
          </a:p>
          <a:p>
            <a:endParaRPr lang="en-US" baseline="0" dirty="0" smtClean="0"/>
          </a:p>
          <a:p>
            <a:r>
              <a:rPr lang="en-US" baseline="0" dirty="0" smtClean="0"/>
              <a:t>Measurement: What are the names of the concepts they’re studying? Has the researcher made the variables, dimensions, and indicators clear? Are there composite measures? What are their levels of measurement (ordinal, nominal, interval)?</a:t>
            </a:r>
          </a:p>
          <a:p>
            <a:endParaRPr lang="en-US" baseline="0" dirty="0" smtClean="0"/>
          </a:p>
          <a:p>
            <a:r>
              <a:rPr lang="en-US" baseline="0" dirty="0" smtClean="0"/>
              <a:t>Sampling: Was there an appropriate sample for the study (can they generalize to the population)? What type of sampling strategy was used? How large was the sample?</a:t>
            </a:r>
          </a:p>
          <a:p>
            <a:endParaRPr lang="en-US" baseline="0" dirty="0" smtClean="0"/>
          </a:p>
          <a:p>
            <a:r>
              <a:rPr lang="en-US" baseline="0" dirty="0" smtClean="0"/>
              <a:t>Fieldwork: Has the research set out to generate theory or test hypotheses? What are the main variables in the study (do they seem valid)? How much of the findings can be generalized? Did the researcher reveal his/her identity to those in the study? Does the research indicate any personal feelings associated with findings? Has the researcher’s own identity affected the findings?</a:t>
            </a:r>
          </a:p>
          <a:p>
            <a:endParaRPr lang="en-US" baseline="0" dirty="0" smtClean="0"/>
          </a:p>
          <a:p>
            <a:r>
              <a:rPr lang="en-US" baseline="0" dirty="0" smtClean="0"/>
              <a:t>Content: Key variables in the analysis? What is the source of the data? Is the timeframe being analyzed appropriate for the question? What is the unit of analysis?</a:t>
            </a:r>
          </a:p>
          <a:p>
            <a:endParaRPr lang="en-US" baseline="0" dirty="0" smtClean="0"/>
          </a:p>
          <a:p>
            <a:r>
              <a:rPr lang="en-US" baseline="0" dirty="0" smtClean="0"/>
              <a:t>Existing Statistics: Who originally collected the data? What was the unit of analysis (was it good to answer the research question? Are they committing an ecological fallacy?)? When were the data collected? Are the data appropriate for answering the current question/current concerns?</a:t>
            </a:r>
          </a:p>
          <a:p>
            <a:endParaRPr lang="en-US" baseline="0" dirty="0" smtClean="0"/>
          </a:p>
          <a:p>
            <a:r>
              <a:rPr lang="en-US" baseline="0" dirty="0" smtClean="0"/>
              <a:t>Analysis: Is the researcher aiming for a causal explanation (did they show a correlation, X preceding Y, and a non-spurious relationship using multivariate models)? What are the implications of the findings?</a:t>
            </a:r>
          </a:p>
        </p:txBody>
      </p:sp>
      <p:sp>
        <p:nvSpPr>
          <p:cNvPr id="4" name="Slide Number Placeholder 3"/>
          <p:cNvSpPr>
            <a:spLocks noGrp="1"/>
          </p:cNvSpPr>
          <p:nvPr>
            <p:ph type="sldNum" sz="quarter" idx="10"/>
          </p:nvPr>
        </p:nvSpPr>
        <p:spPr/>
        <p:txBody>
          <a:bodyPr/>
          <a:lstStyle/>
          <a:p>
            <a:fld id="{521FDD26-021F-3540-929D-EC4AE6106BA0}" type="slidenum">
              <a:rPr lang="en-US" smtClean="0"/>
              <a:pPr/>
              <a:t>7</a:t>
            </a:fld>
            <a:endParaRPr lang="en-US" dirty="0"/>
          </a:p>
        </p:txBody>
      </p:sp>
    </p:spTree>
    <p:extLst>
      <p:ext uri="{BB962C8B-B14F-4D97-AF65-F5344CB8AC3E}">
        <p14:creationId xmlns:p14="http://schemas.microsoft.com/office/powerpoint/2010/main" val="2188437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Citations are important</a:t>
            </a:r>
            <a:r>
              <a:rPr lang="en-US" baseline="0" dirty="0" smtClean="0"/>
              <a:t> part of the research process… if you don’t cite where your ideas/information came from, you risk plagiarizing the work of others, which is like fraud in the research world.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1FDD26-021F-3540-929D-EC4AE6106BA0}" type="slidenum">
              <a:rPr lang="en-US" smtClean="0"/>
              <a:pPr/>
              <a:t>10</a:t>
            </a:fld>
            <a:endParaRPr lang="en-US" dirty="0"/>
          </a:p>
        </p:txBody>
      </p:sp>
    </p:spTree>
    <p:extLst>
      <p:ext uri="{BB962C8B-B14F-4D97-AF65-F5344CB8AC3E}">
        <p14:creationId xmlns:p14="http://schemas.microsoft.com/office/powerpoint/2010/main" val="3786027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Scientific</a:t>
            </a:r>
            <a:r>
              <a:rPr lang="en-US" baseline="0" dirty="0" smtClean="0"/>
              <a:t> reporting is aimed to communicate a specific body of data and ideas. </a:t>
            </a:r>
          </a:p>
          <a:p>
            <a:r>
              <a:rPr lang="en-US" baseline="0" dirty="0" smtClean="0"/>
              <a:t>Your report should be viewed as a contribution to existing knowledge</a:t>
            </a:r>
          </a:p>
          <a:p>
            <a:r>
              <a:rPr lang="en-US" baseline="0" dirty="0" smtClean="0"/>
              <a:t>Your report should inspire future scientific inquiry in that area</a:t>
            </a:r>
          </a:p>
          <a:p>
            <a:endParaRPr lang="en-US" baseline="0" dirty="0" smtClean="0"/>
          </a:p>
          <a:p>
            <a:r>
              <a:rPr lang="en-US" baseline="0" dirty="0" smtClean="0"/>
              <a:t>Is the audience other scientists? If so, you can use a little bit more jargon, and you don’t have to explain all things in great detail (you should be able to explain all of the logic behind the existing literature to which your study adds knowledge, but you don’t need to go into specifics or particulars about how each study was done).</a:t>
            </a:r>
          </a:p>
          <a:p>
            <a:r>
              <a:rPr lang="en-US" baseline="0" dirty="0" smtClean="0"/>
              <a:t>If submitting to a journal, note their guidelines for the manuscript submission (how should the paper/book be laid out? How long should it be?)</a:t>
            </a:r>
          </a:p>
          <a:p>
            <a:endParaRPr lang="en-US" dirty="0"/>
          </a:p>
        </p:txBody>
      </p:sp>
      <p:sp>
        <p:nvSpPr>
          <p:cNvPr id="4" name="Slide Number Placeholder 3"/>
          <p:cNvSpPr>
            <a:spLocks noGrp="1"/>
          </p:cNvSpPr>
          <p:nvPr>
            <p:ph type="sldNum" sz="quarter" idx="10"/>
          </p:nvPr>
        </p:nvSpPr>
        <p:spPr/>
        <p:txBody>
          <a:bodyPr/>
          <a:lstStyle/>
          <a:p>
            <a:fld id="{521FDD26-021F-3540-929D-EC4AE6106BA0}" type="slidenum">
              <a:rPr lang="en-US" smtClean="0"/>
              <a:pPr/>
              <a:t>11</a:t>
            </a:fld>
            <a:endParaRPr lang="en-US" dirty="0"/>
          </a:p>
        </p:txBody>
      </p:sp>
    </p:spTree>
    <p:extLst>
      <p:ext uri="{BB962C8B-B14F-4D97-AF65-F5344CB8AC3E}">
        <p14:creationId xmlns:p14="http://schemas.microsoft.com/office/powerpoint/2010/main" val="93908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Plagiarism… avoided</a:t>
            </a:r>
            <a:r>
              <a:rPr lang="en-US" baseline="0" dirty="0" smtClean="0"/>
              <a:t> by citing everything…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21FDD26-021F-3540-929D-EC4AE6106BA0}" type="slidenum">
              <a:rPr lang="en-US" smtClean="0"/>
              <a:pPr/>
              <a:t>13</a:t>
            </a:fld>
            <a:endParaRPr lang="en-US" dirty="0"/>
          </a:p>
        </p:txBody>
      </p:sp>
    </p:spTree>
    <p:extLst>
      <p:ext uri="{BB962C8B-B14F-4D97-AF65-F5344CB8AC3E}">
        <p14:creationId xmlns:p14="http://schemas.microsoft.com/office/powerpoint/2010/main" val="374292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92500" lnSpcReduction="20000"/>
          </a:bodyPr>
          <a:lstStyle/>
          <a:p>
            <a:pPr marL="320040" indent="-320040" eaLnBrk="1" fontAlgn="auto" hangingPunct="1">
              <a:spcAft>
                <a:spcPts val="0"/>
              </a:spcAft>
              <a:buFont typeface="Wingdings 3" pitchFamily="18"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D.</a:t>
            </a:r>
            <a:endParaRPr lang="en-US" sz="1200" kern="1200" dirty="0" smtClean="0">
              <a:solidFill>
                <a:schemeClr val="tx1"/>
              </a:solidFill>
              <a:latin typeface="Arial" panose="020B0604020202020204" pitchFamily="34" charset="0"/>
              <a:ea typeface="ＭＳ Ｐゴシック" charset="0"/>
              <a:cs typeface="Arial" panose="020B0604020202020204" pitchFamily="34" charset="0"/>
            </a:endParaRP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 most journals, each article beings with an abstract.</a:t>
            </a:r>
          </a:p>
          <a:p>
            <a:pPr eaLnBrk="1" hangingPunct="1">
              <a:spcBef>
                <a:spcPct val="0"/>
              </a:spcBef>
            </a:pPr>
            <a:endParaRPr lang="en-US" dirty="0" smtClean="0">
              <a:latin typeface="Calibri" charset="0"/>
            </a:endParaRPr>
          </a:p>
          <a:p>
            <a:pPr eaLnBrk="1" fontAlgn="auto" hangingPunct="1">
              <a:spcBef>
                <a:spcPts val="0"/>
              </a:spcBef>
              <a:spcAft>
                <a:spcPts val="0"/>
              </a:spcAft>
              <a:defRPr/>
            </a:pPr>
            <a:endParaRPr lang="en-US" dirty="0">
              <a:ea typeface="+mn-ea"/>
            </a:endParaRPr>
          </a:p>
        </p:txBody>
      </p:sp>
      <p:sp>
        <p:nvSpPr>
          <p:cNvPr id="33795"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7213507-C310-544B-B30A-EBA459D6DEEA}" type="slidenum">
              <a:rPr lang="en-US">
                <a:latin typeface="Calibri" charset="0"/>
              </a:rPr>
              <a:pPr eaLnBrk="1" hangingPunct="1"/>
              <a:t>21</a:t>
            </a:fld>
            <a:endParaRPr lang="en-US" dirty="0">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70000" lnSpcReduction="20000"/>
          </a:bodyPr>
          <a:lstStyle/>
          <a:p>
            <a:pPr marL="320040" indent="-320040" eaLnBrk="1" fontAlgn="auto" hangingPunct="1">
              <a:spcAft>
                <a:spcPts val="0"/>
              </a:spcAft>
              <a:buFont typeface="Wingdings 3" pitchFamily="18"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C.</a:t>
            </a:r>
            <a:endParaRPr lang="en-US" sz="1200" kern="1200" dirty="0" smtClean="0">
              <a:solidFill>
                <a:schemeClr val="tx1"/>
              </a:solidFill>
              <a:latin typeface="Arial" panose="020B0604020202020204" pitchFamily="34" charset="0"/>
              <a:ea typeface="ＭＳ Ｐゴシック" charset="0"/>
              <a:cs typeface="Arial" panose="020B0604020202020204" pitchFamily="34" charset="0"/>
            </a:endParaRP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Most original research is seen as an extension of what has previously been learned about.</a:t>
            </a:r>
            <a:endParaRPr lang="en-US" sz="1200" b="1" kern="1200" dirty="0" smtClean="0">
              <a:solidFill>
                <a:schemeClr val="tx1"/>
              </a:solidFill>
              <a:latin typeface="Arial" panose="020B0604020202020204" pitchFamily="34" charset="0"/>
              <a:ea typeface="ＭＳ Ｐゴシック" charset="0"/>
              <a:cs typeface="Arial" panose="020B0604020202020204" pitchFamily="34" charset="0"/>
            </a:endParaRPr>
          </a:p>
          <a:p>
            <a:pPr eaLnBrk="1" fontAlgn="auto" hangingPunct="1">
              <a:spcBef>
                <a:spcPts val="0"/>
              </a:spcBef>
              <a:spcAft>
                <a:spcPts val="0"/>
              </a:spcAft>
              <a:defRPr/>
            </a:pPr>
            <a:endParaRPr lang="en-US" dirty="0">
              <a:ea typeface="+mn-ea"/>
            </a:endParaRPr>
          </a:p>
        </p:txBody>
      </p:sp>
      <p:sp>
        <p:nvSpPr>
          <p:cNvPr id="3789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7FC2B32-DE8C-8D40-A1C5-0F546DA21DC3}" type="slidenum">
              <a:rPr lang="en-US">
                <a:latin typeface="Calibri" charset="0"/>
              </a:rPr>
              <a:pPr eaLnBrk="1" hangingPunct="1"/>
              <a:t>22</a:t>
            </a:fld>
            <a:endParaRPr lang="en-US" dirty="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0" indent="0" eaLnBrk="1" hangingPunct="1">
              <a:buFont typeface="Wingdings 3" charset="0"/>
              <a:buNone/>
            </a:pPr>
            <a:r>
              <a:rPr lang="en-US" sz="1200" b="1" dirty="0" smtClean="0">
                <a:latin typeface="Arial" charset="0"/>
                <a:cs typeface="Arial" charset="0"/>
              </a:rPr>
              <a:t>ANSWER: D.</a:t>
            </a:r>
          </a:p>
          <a:p>
            <a:pPr marL="0" indent="0" eaLnBrk="1" hangingPunct="1">
              <a:buFont typeface="Wingdings 3" charset="0"/>
              <a:buNone/>
            </a:pPr>
            <a:r>
              <a:rPr lang="en-US" sz="1200" dirty="0" smtClean="0">
                <a:latin typeface="Arial" charset="0"/>
                <a:cs typeface="Arial" charset="0"/>
              </a:rPr>
              <a:t>You should ask all of the following questions when evaluating data on websites:</a:t>
            </a:r>
          </a:p>
          <a:p>
            <a:pPr marL="0" indent="0" eaLnBrk="1" hangingPunct="1">
              <a:buFont typeface="Arial" charset="0"/>
              <a:buAutoNum type="alphaUcPeriod"/>
            </a:pPr>
            <a:r>
              <a:rPr lang="en-US" sz="1200" dirty="0" smtClean="0">
                <a:latin typeface="Arial" charset="0"/>
                <a:cs typeface="Arial" charset="0"/>
              </a:rPr>
              <a:t> Who is the author of the website?</a:t>
            </a:r>
          </a:p>
          <a:p>
            <a:pPr marL="0" indent="0" eaLnBrk="1" hangingPunct="1">
              <a:buFont typeface="Arial" charset="0"/>
              <a:buAutoNum type="alphaUcPeriod"/>
            </a:pPr>
            <a:r>
              <a:rPr lang="en-US" sz="1200" dirty="0" smtClean="0">
                <a:latin typeface="Arial" charset="0"/>
                <a:cs typeface="Arial" charset="0"/>
              </a:rPr>
              <a:t> Is the site advocating for a particular point of view?</a:t>
            </a:r>
          </a:p>
          <a:p>
            <a:pPr marL="0" indent="0" eaLnBrk="1" hangingPunct="1">
              <a:buFont typeface="Arial" charset="0"/>
              <a:buAutoNum type="alphaUcPeriod"/>
            </a:pPr>
            <a:r>
              <a:rPr lang="en-US" sz="1200" dirty="0" smtClean="0">
                <a:latin typeface="Arial" charset="0"/>
                <a:cs typeface="Arial" charset="0"/>
              </a:rPr>
              <a:t> Does the website give complete references?</a:t>
            </a:r>
          </a:p>
          <a:p>
            <a:pPr eaLnBrk="1" hangingPunct="1">
              <a:spcBef>
                <a:spcPct val="0"/>
              </a:spcBef>
            </a:pPr>
            <a:endParaRPr lang="en-US" dirty="0">
              <a:latin typeface="Calibri" charset="0"/>
            </a:endParaRPr>
          </a:p>
        </p:txBody>
      </p:sp>
      <p:sp>
        <p:nvSpPr>
          <p:cNvPr id="4096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DC8FBF5-308A-C247-8618-26B1D690E09F}" type="slidenum">
              <a:rPr lang="en-US">
                <a:latin typeface="Calibri" charset="0"/>
              </a:rPr>
              <a:pPr eaLnBrk="1" hangingPunct="1"/>
              <a:t>23</a:t>
            </a:fld>
            <a:endParaRPr lang="en-US" dirty="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normAutofit fontScale="77500" lnSpcReduction="20000"/>
          </a:bodyPr>
          <a:lstStyle/>
          <a:p>
            <a:pPr marL="0" indent="0" eaLnBrk="1" hangingPunct="1">
              <a:buFont typeface="Wingdings 3" charset="0"/>
              <a:buNone/>
            </a:pPr>
            <a:r>
              <a:rPr lang="en-US" sz="1200" b="1" dirty="0" smtClean="0">
                <a:latin typeface="Arial" charset="0"/>
                <a:cs typeface="Arial" charset="0"/>
              </a:rPr>
              <a:t>ANSWER: D.</a:t>
            </a:r>
          </a:p>
          <a:p>
            <a:pPr marL="0" indent="0" eaLnBrk="1" hangingPunct="1">
              <a:buFont typeface="Wingdings 3" charset="0"/>
              <a:buNone/>
            </a:pPr>
            <a:r>
              <a:rPr lang="en-US" sz="1200" dirty="0" smtClean="0">
                <a:latin typeface="Arial" charset="0"/>
                <a:cs typeface="Arial" charset="0"/>
              </a:rPr>
              <a:t>All of the following should be included in a research report:</a:t>
            </a:r>
          </a:p>
          <a:p>
            <a:pPr marL="0" indent="0" eaLnBrk="1" hangingPunct="1">
              <a:buFont typeface="Arial" charset="0"/>
              <a:buAutoNum type="alphaUcPeriod"/>
            </a:pPr>
            <a:r>
              <a:rPr lang="en-US" sz="1200" dirty="0" smtClean="0">
                <a:latin typeface="Arial" charset="0"/>
                <a:cs typeface="Arial" charset="0"/>
              </a:rPr>
              <a:t> purpose and overview</a:t>
            </a:r>
          </a:p>
          <a:p>
            <a:pPr marL="0" indent="0" eaLnBrk="1" hangingPunct="1">
              <a:buFont typeface="Arial" charset="0"/>
              <a:buAutoNum type="alphaUcPeriod"/>
            </a:pPr>
            <a:r>
              <a:rPr lang="en-US" sz="1200" dirty="0" smtClean="0">
                <a:latin typeface="Arial" charset="0"/>
                <a:cs typeface="Arial" charset="0"/>
              </a:rPr>
              <a:t> review of the literature</a:t>
            </a:r>
          </a:p>
          <a:p>
            <a:pPr marL="0" indent="0" eaLnBrk="1" hangingPunct="1">
              <a:buFont typeface="Arial" charset="0"/>
              <a:buAutoNum type="alphaUcPeriod"/>
            </a:pPr>
            <a:r>
              <a:rPr lang="en-US" sz="1200" dirty="0" smtClean="0">
                <a:latin typeface="Arial" charset="0"/>
                <a:cs typeface="Arial" charset="0"/>
              </a:rPr>
              <a:t> analysis and interpretation</a:t>
            </a:r>
          </a:p>
          <a:p>
            <a:pPr marL="533400" indent="-533400" eaLnBrk="1" fontAlgn="auto" hangingPunct="1">
              <a:spcBef>
                <a:spcPts val="0"/>
              </a:spcBef>
              <a:spcAft>
                <a:spcPts val="0"/>
              </a:spcAft>
              <a:buFont typeface="Wingdings" pitchFamily="2" charset="2"/>
              <a:buNone/>
              <a:defRPr/>
            </a:pPr>
            <a:endParaRPr lang="en-US" dirty="0">
              <a:ea typeface="+mn-ea"/>
            </a:endParaRPr>
          </a:p>
        </p:txBody>
      </p:sp>
      <p:sp>
        <p:nvSpPr>
          <p:cNvPr id="45059"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CC0A128-0A56-CD48-8A2A-9B5F0593F2E5}" type="slidenum">
              <a:rPr lang="en-US">
                <a:latin typeface="Calibri" charset="0"/>
              </a:rPr>
              <a:pPr eaLnBrk="1" hangingPunct="1"/>
              <a:t>24</a:t>
            </a:fld>
            <a:endParaRPr lang="en-US" dirty="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78F1868-4D20-0546-9F36-393FBBC06073}" type="datetimeFigureOut">
              <a:rPr lang="en-US"/>
              <a:pPr/>
              <a:t>7/18/16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dirty="0">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6131ACF-DF6F-BA4D-88B1-F16613736E61}" type="slidenum">
              <a:rPr lang="en-US"/>
              <a:pPr/>
              <a:t>‹#›</a:t>
            </a:fld>
            <a:endParaRPr lang="en-US" dirty="0"/>
          </a:p>
        </p:txBody>
      </p:sp>
    </p:spTree>
    <p:extLst>
      <p:ext uri="{BB962C8B-B14F-4D97-AF65-F5344CB8AC3E}">
        <p14:creationId xmlns:p14="http://schemas.microsoft.com/office/powerpoint/2010/main" val="26724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1C4C6685-5DDA-A04F-AFC2-C4EA11244B8C}" type="datetimeFigureOut">
              <a:rPr lang="en-US"/>
              <a:pPr/>
              <a:t>7/18/16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B1A71368-656E-FC45-9F26-AA95B79F15B2}" type="slidenum">
              <a:rPr lang="en-US"/>
              <a:pPr/>
              <a:t>‹#›</a:t>
            </a:fld>
            <a:endParaRPr lang="en-US" dirty="0"/>
          </a:p>
        </p:txBody>
      </p:sp>
    </p:spTree>
    <p:extLst>
      <p:ext uri="{BB962C8B-B14F-4D97-AF65-F5344CB8AC3E}">
        <p14:creationId xmlns:p14="http://schemas.microsoft.com/office/powerpoint/2010/main" val="7017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193BF37D-655E-3241-A2C7-07E585D553D0}" type="datetimeFigureOut">
              <a:rPr lang="en-US"/>
              <a:pPr/>
              <a:t>7/18/16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243F27F1-2A9D-AA40-B657-57B4A331BE57}" type="slidenum">
              <a:rPr lang="en-US"/>
              <a:pPr/>
              <a:t>‹#›</a:t>
            </a:fld>
            <a:endParaRPr lang="en-US" dirty="0"/>
          </a:p>
        </p:txBody>
      </p:sp>
    </p:spTree>
    <p:extLst>
      <p:ext uri="{BB962C8B-B14F-4D97-AF65-F5344CB8AC3E}">
        <p14:creationId xmlns:p14="http://schemas.microsoft.com/office/powerpoint/2010/main" val="330379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60A34FB-FA2B-854A-A47B-17956E5487B8}" type="datetimeFigureOut">
              <a:rPr lang="en-US"/>
              <a:pPr/>
              <a:t>7/18/16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BD4502F5-E93F-0545-BEA8-11F4C220145E}" type="slidenum">
              <a:rPr lang="en-US"/>
              <a:pPr/>
              <a:t>‹#›</a:t>
            </a:fld>
            <a:endParaRPr lang="en-US" dirty="0"/>
          </a:p>
        </p:txBody>
      </p:sp>
    </p:spTree>
    <p:extLst>
      <p:ext uri="{BB962C8B-B14F-4D97-AF65-F5344CB8AC3E}">
        <p14:creationId xmlns:p14="http://schemas.microsoft.com/office/powerpoint/2010/main" val="205326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51058F7D-619F-1F4D-87EE-FEBB2C8AD87D}" type="datetimeFigureOut">
              <a:rPr lang="en-US"/>
              <a:pPr/>
              <a:t>7/18/16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0B94FE6E-D550-F647-9E0D-EDA4A86800D7}" type="slidenum">
              <a:rPr lang="en-US"/>
              <a:pPr/>
              <a:t>‹#›</a:t>
            </a:fld>
            <a:endParaRPr lang="en-US" dirty="0"/>
          </a:p>
        </p:txBody>
      </p:sp>
      <p:sp>
        <p:nvSpPr>
          <p:cNvPr id="9" name="Footer Placeholder 13"/>
          <p:cNvSpPr>
            <a:spLocks noGrp="1"/>
          </p:cNvSpPr>
          <p:nvPr>
            <p:ph type="ftr" sz="quarter" idx="12"/>
          </p:nvPr>
        </p:nvSpPr>
        <p:spPr/>
        <p:txBody>
          <a:bodyPr/>
          <a:lstStyle>
            <a:lvl1pPr>
              <a:defRPr dirty="0"/>
            </a:lvl1pPr>
          </a:lstStyle>
          <a:p>
            <a:pPr>
              <a:defRPr/>
            </a:pPr>
            <a:endParaRPr lang="en-US" dirty="0"/>
          </a:p>
        </p:txBody>
      </p:sp>
    </p:spTree>
    <p:extLst>
      <p:ext uri="{BB962C8B-B14F-4D97-AF65-F5344CB8AC3E}">
        <p14:creationId xmlns:p14="http://schemas.microsoft.com/office/powerpoint/2010/main" val="425877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fld id="{B322F0BA-DEFC-7744-9ACE-C660A87B6B67}" type="datetimeFigureOut">
              <a:rPr lang="en-US"/>
              <a:pPr/>
              <a:t>7/18/16</a:t>
            </a:fld>
            <a:endParaRPr lang="en-US" dirty="0"/>
          </a:p>
        </p:txBody>
      </p:sp>
      <p:sp>
        <p:nvSpPr>
          <p:cNvPr id="6" name="Slide Number Placeholder 9"/>
          <p:cNvSpPr>
            <a:spLocks noGrp="1"/>
          </p:cNvSpPr>
          <p:nvPr>
            <p:ph type="sldNum" sz="quarter" idx="11"/>
          </p:nvPr>
        </p:nvSpPr>
        <p:spPr/>
        <p:txBody>
          <a:bodyPr/>
          <a:lstStyle>
            <a:lvl1pPr>
              <a:defRPr/>
            </a:lvl1pPr>
          </a:lstStyle>
          <a:p>
            <a:fld id="{C63668D6-8CC2-6440-B508-DCDF95AE95B4}" type="slidenum">
              <a:rPr lang="en-US"/>
              <a:pPr/>
              <a:t>‹#›</a:t>
            </a:fld>
            <a:endParaRPr lang="en-US" dirty="0"/>
          </a:p>
        </p:txBody>
      </p:sp>
      <p:sp>
        <p:nvSpPr>
          <p:cNvPr id="7" name="Footer Placeholder 11"/>
          <p:cNvSpPr>
            <a:spLocks noGrp="1"/>
          </p:cNvSpPr>
          <p:nvPr>
            <p:ph type="ftr" sz="quarter" idx="12"/>
          </p:nvPr>
        </p:nvSpPr>
        <p:spPr/>
        <p:txBody>
          <a:bodyPr rtlCol="0"/>
          <a:lstStyle>
            <a:lvl1pPr>
              <a:defRPr dirty="0"/>
            </a:lvl1pPr>
          </a:lstStyle>
          <a:p>
            <a:pPr>
              <a:defRPr/>
            </a:pPr>
            <a:endParaRPr lang="en-US" dirty="0"/>
          </a:p>
        </p:txBody>
      </p:sp>
    </p:spTree>
    <p:extLst>
      <p:ext uri="{BB962C8B-B14F-4D97-AF65-F5344CB8AC3E}">
        <p14:creationId xmlns:p14="http://schemas.microsoft.com/office/powerpoint/2010/main" val="258050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fld id="{FA5FD401-962B-4345-957E-F5662BAA3B9C}" type="datetimeFigureOut">
              <a:rPr lang="en-US"/>
              <a:pPr/>
              <a:t>7/18/16</a:t>
            </a:fld>
            <a:endParaRPr lang="en-US" dirty="0"/>
          </a:p>
        </p:txBody>
      </p:sp>
      <p:sp>
        <p:nvSpPr>
          <p:cNvPr id="8" name="Slide Number Placeholder 11"/>
          <p:cNvSpPr>
            <a:spLocks noGrp="1"/>
          </p:cNvSpPr>
          <p:nvPr>
            <p:ph type="sldNum" sz="quarter" idx="11"/>
          </p:nvPr>
        </p:nvSpPr>
        <p:spPr/>
        <p:txBody>
          <a:bodyPr/>
          <a:lstStyle>
            <a:lvl1pPr>
              <a:defRPr/>
            </a:lvl1pPr>
          </a:lstStyle>
          <a:p>
            <a:fld id="{3F7BDC73-A9AA-2441-86FD-F735DDF7ABB6}" type="slidenum">
              <a:rPr lang="en-US"/>
              <a:pPr/>
              <a:t>‹#›</a:t>
            </a:fld>
            <a:endParaRPr lang="en-US" dirty="0"/>
          </a:p>
        </p:txBody>
      </p:sp>
      <p:sp>
        <p:nvSpPr>
          <p:cNvPr id="9" name="Footer Placeholder 13"/>
          <p:cNvSpPr>
            <a:spLocks noGrp="1"/>
          </p:cNvSpPr>
          <p:nvPr>
            <p:ph type="ftr" sz="quarter" idx="12"/>
          </p:nvPr>
        </p:nvSpPr>
        <p:spPr/>
        <p:txBody>
          <a:bodyPr rtlCol="0"/>
          <a:lstStyle>
            <a:lvl1pPr>
              <a:defRPr dirty="0"/>
            </a:lvl1pPr>
          </a:lstStyle>
          <a:p>
            <a:pPr>
              <a:defRPr/>
            </a:pPr>
            <a:endParaRPr lang="en-US" dirty="0"/>
          </a:p>
        </p:txBody>
      </p:sp>
    </p:spTree>
    <p:extLst>
      <p:ext uri="{BB962C8B-B14F-4D97-AF65-F5344CB8AC3E}">
        <p14:creationId xmlns:p14="http://schemas.microsoft.com/office/powerpoint/2010/main" val="351077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DCC22555-C5BC-7446-BB5C-0692C96A5D5D}" type="datetimeFigureOut">
              <a:rPr lang="en-US"/>
              <a:pPr/>
              <a:t>7/18/16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fld id="{43B53090-C82B-C041-A158-379C07EE4730}" type="slidenum">
              <a:rPr lang="en-US"/>
              <a:pPr/>
              <a:t>‹#›</a:t>
            </a:fld>
            <a:endParaRPr lang="en-US" dirty="0"/>
          </a:p>
        </p:txBody>
      </p:sp>
    </p:spTree>
    <p:extLst>
      <p:ext uri="{BB962C8B-B14F-4D97-AF65-F5344CB8AC3E}">
        <p14:creationId xmlns:p14="http://schemas.microsoft.com/office/powerpoint/2010/main" val="2947322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0A511E2-D784-DB42-8187-A17B23A606DA}" type="datetimeFigureOut">
              <a:rPr lang="en-US"/>
              <a:pPr/>
              <a:t>7/18/16</a:t>
            </a:fld>
            <a:endParaRPr lang="en-US" dirty="0"/>
          </a:p>
        </p:txBody>
      </p:sp>
      <p:sp>
        <p:nvSpPr>
          <p:cNvPr id="3" name="Footer Placeholder 2"/>
          <p:cNvSpPr>
            <a:spLocks noGrp="1"/>
          </p:cNvSpPr>
          <p:nvPr>
            <p:ph type="ftr" sz="quarter" idx="11"/>
          </p:nvPr>
        </p:nvSpPr>
        <p:spPr/>
        <p:txBody>
          <a:bodyPr/>
          <a:lstStyle>
            <a:lvl1pPr>
              <a:defRPr dirty="0"/>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73638CC-8329-3549-A2ED-230AE617D2A7}" type="slidenum">
              <a:rPr lang="en-US"/>
              <a:pPr/>
              <a:t>‹#›</a:t>
            </a:fld>
            <a:endParaRPr lang="en-US" dirty="0"/>
          </a:p>
        </p:txBody>
      </p:sp>
    </p:spTree>
    <p:extLst>
      <p:ext uri="{BB962C8B-B14F-4D97-AF65-F5344CB8AC3E}">
        <p14:creationId xmlns:p14="http://schemas.microsoft.com/office/powerpoint/2010/main" val="214915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3B06EE83-C443-4745-BA96-6BE3AF9828AC}" type="datetimeFigureOut">
              <a:rPr lang="en-US"/>
              <a:pPr/>
              <a:t>7/18/16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fld id="{E42A8F90-B3F7-5A4F-AB50-A6A4420C6D9A}" type="slidenum">
              <a:rPr lang="en-US"/>
              <a:pPr/>
              <a:t>‹#›</a:t>
            </a:fld>
            <a:endParaRPr lang="en-US" dirty="0"/>
          </a:p>
        </p:txBody>
      </p:sp>
    </p:spTree>
    <p:extLst>
      <p:ext uri="{BB962C8B-B14F-4D97-AF65-F5344CB8AC3E}">
        <p14:creationId xmlns:p14="http://schemas.microsoft.com/office/powerpoint/2010/main" val="4352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9EAF1535-B2C5-8A41-BCC1-56085D6913EC}" type="datetimeFigureOut">
              <a:rPr lang="en-US"/>
              <a:pPr/>
              <a:t>7/18/16</a:t>
            </a:fld>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CB8C6083-7274-EE4F-8335-71F48DDDC6AC}" type="slidenum">
              <a:rPr lang="en-US"/>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dirty="0"/>
            </a:lvl1pPr>
          </a:lstStyle>
          <a:p>
            <a:pPr>
              <a:defRPr/>
            </a:pPr>
            <a:endParaRPr lang="en-US" dirty="0"/>
          </a:p>
        </p:txBody>
      </p:sp>
    </p:spTree>
    <p:extLst>
      <p:ext uri="{BB962C8B-B14F-4D97-AF65-F5344CB8AC3E}">
        <p14:creationId xmlns:p14="http://schemas.microsoft.com/office/powerpoint/2010/main" val="22252726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Verdana" charset="0"/>
              </a:defRPr>
            </a:lvl1pPr>
          </a:lstStyle>
          <a:p>
            <a:fld id="{91F723BE-1486-CB4D-A1EA-525ECC86508E}" type="datetimeFigureOut">
              <a:rPr lang="en-US"/>
              <a:pPr/>
              <a:t>7/18/16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dirty="0">
                <a:solidFill>
                  <a:schemeClr val="tx2"/>
                </a:solidFill>
                <a:latin typeface="+mn-lt"/>
                <a:ea typeface="+mn-ea"/>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Verdana" charset="0"/>
              </a:defRPr>
            </a:lvl1pPr>
          </a:lstStyle>
          <a:p>
            <a:fld id="{05CF2191-D454-0042-845D-6B8E24EA1245}"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744" r:id="rId1"/>
    <p:sldLayoutId id="2147483740" r:id="rId2"/>
    <p:sldLayoutId id="2147483745" r:id="rId3"/>
    <p:sldLayoutId id="2147483746" r:id="rId4"/>
    <p:sldLayoutId id="2147483747" r:id="rId5"/>
    <p:sldLayoutId id="2147483741" r:id="rId6"/>
    <p:sldLayoutId id="2147483748" r:id="rId7"/>
    <p:sldLayoutId id="2147483742" r:id="rId8"/>
    <p:sldLayoutId id="2147483749" r:id="rId9"/>
    <p:sldLayoutId id="2147483743" r:id="rId10"/>
    <p:sldLayoutId id="2147483750"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Verdana" pitchFamily="34" charset="0"/>
          <a:ea typeface="ＭＳ Ｐゴシック" charset="0"/>
        </a:defRPr>
      </a:lvl2pPr>
      <a:lvl3pPr algn="l" rtl="0" eaLnBrk="0" fontAlgn="base" hangingPunct="0">
        <a:spcBef>
          <a:spcPct val="0"/>
        </a:spcBef>
        <a:spcAft>
          <a:spcPct val="0"/>
        </a:spcAft>
        <a:defRPr sz="4400">
          <a:solidFill>
            <a:schemeClr val="tx2"/>
          </a:solidFill>
          <a:latin typeface="Verdana" pitchFamily="34" charset="0"/>
          <a:ea typeface="ＭＳ Ｐゴシック" charset="0"/>
        </a:defRPr>
      </a:lvl3pPr>
      <a:lvl4pPr algn="l" rtl="0" eaLnBrk="0" fontAlgn="base" hangingPunct="0">
        <a:spcBef>
          <a:spcPct val="0"/>
        </a:spcBef>
        <a:spcAft>
          <a:spcPct val="0"/>
        </a:spcAft>
        <a:defRPr sz="4400">
          <a:solidFill>
            <a:schemeClr val="tx2"/>
          </a:solidFill>
          <a:latin typeface="Verdana" pitchFamily="34" charset="0"/>
          <a:ea typeface="ＭＳ Ｐゴシック" charset="0"/>
        </a:defRPr>
      </a:lvl4pPr>
      <a:lvl5pPr algn="l" rtl="0" eaLnBrk="0" fontAlgn="base" hangingPunct="0">
        <a:spcBef>
          <a:spcPct val="0"/>
        </a:spcBef>
        <a:spcAft>
          <a:spcPct val="0"/>
        </a:spcAft>
        <a:defRPr sz="4400">
          <a:solidFill>
            <a:schemeClr val="tx2"/>
          </a:solidFill>
          <a:latin typeface="Verdana" pitchFamily="34" charset="0"/>
          <a:ea typeface="ＭＳ Ｐゴシック"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charset="0"/>
        <a:buChar char=""/>
        <a:defRPr sz="2900" kern="1200">
          <a:solidFill>
            <a:schemeClr val="tx1"/>
          </a:solidFill>
          <a:latin typeface="+mn-lt"/>
          <a:ea typeface="ＭＳ Ｐゴシック" charset="0"/>
          <a:cs typeface="+mn-cs"/>
        </a:defRPr>
      </a:lvl1pPr>
      <a:lvl2pPr marL="639763" indent="-273050" algn="l" rtl="0" eaLnBrk="0" fontAlgn="base" hangingPunct="0">
        <a:spcBef>
          <a:spcPts val="550"/>
        </a:spcBef>
        <a:spcAft>
          <a:spcPct val="0"/>
        </a:spcAft>
        <a:buClr>
          <a:schemeClr val="accent1"/>
        </a:buClr>
        <a:buSzPct val="70000"/>
        <a:buFont typeface="Wingdings 2" charset="0"/>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charset="0"/>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E66C7D"/>
        </a:buClr>
        <a:buSzPct val="75000"/>
        <a:buFont typeface="Wingdings" charset="0"/>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6BB76D"/>
        </a:buClr>
        <a:buSzPct val="65000"/>
        <a:buFont typeface="Wingdings" charset="0"/>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wl.english.purdue.edu/owl/resource/583/0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holar.google.com/" TargetMode="External"/><Relationship Id="rId4" Type="http://schemas.openxmlformats.org/officeDocument/2006/relationships/hyperlink" Target="https://www.safaribooksonline.com/library/view/google-power-search/9781449311940/ch01.html" TargetMode="External"/><Relationship Id="rId1" Type="http://schemas.openxmlformats.org/officeDocument/2006/relationships/slideLayout" Target="../slideLayouts/slideLayout2.xml"/><Relationship Id="rId2" Type="http://schemas.openxmlformats.org/officeDocument/2006/relationships/hyperlink" Target="http://www.lib.uci.edu/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sz="3600" dirty="0" smtClean="0">
                <a:latin typeface="Arial" panose="020B0604020202020204" pitchFamily="34" charset="0"/>
                <a:ea typeface="+mj-ea"/>
                <a:cs typeface="Arial" panose="020B0604020202020204" pitchFamily="34" charset="0"/>
              </a:rPr>
              <a:t>CHAPTER 15</a:t>
            </a:r>
            <a:r>
              <a:rPr lang="en-US" sz="3600" dirty="0">
                <a:latin typeface="Arial" panose="020B0604020202020204" pitchFamily="34" charset="0"/>
                <a:ea typeface="+mj-ea"/>
                <a:cs typeface="Arial" panose="020B0604020202020204" pitchFamily="34" charset="0"/>
              </a:rPr>
              <a:t/>
            </a:r>
            <a:br>
              <a:rPr lang="en-US" sz="3600" dirty="0">
                <a:latin typeface="Arial" panose="020B0604020202020204" pitchFamily="34" charset="0"/>
                <a:ea typeface="+mj-ea"/>
                <a:cs typeface="Arial" panose="020B0604020202020204" pitchFamily="34" charset="0"/>
              </a:rPr>
            </a:br>
            <a:r>
              <a:rPr lang="en-US" sz="3600" dirty="0" smtClean="0">
                <a:latin typeface="Arial" panose="020B0604020202020204" pitchFamily="34" charset="0"/>
                <a:ea typeface="+mj-ea"/>
                <a:cs typeface="Arial" panose="020B0604020202020204" pitchFamily="34" charset="0"/>
              </a:rPr>
              <a:t>Reading and writing social research</a:t>
            </a:r>
            <a:endParaRPr lang="en-US" sz="3600" dirty="0">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Using the Internet Wisely</a:t>
            </a:r>
            <a:endParaRPr lang="en-US" sz="3600" dirty="0">
              <a:latin typeface="Verdana" charset="0"/>
            </a:endParaRPr>
          </a:p>
        </p:txBody>
      </p:sp>
      <p:sp>
        <p:nvSpPr>
          <p:cNvPr id="2150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Citing Internet </a:t>
            </a:r>
            <a:r>
              <a:rPr lang="en-US" sz="2600" dirty="0" smtClean="0">
                <a:latin typeface="Arial" charset="0"/>
                <a:cs typeface="Arial" charset="0"/>
              </a:rPr>
              <a:t>Materials </a:t>
            </a:r>
            <a:r>
              <a:rPr lang="en-US" sz="2600" dirty="0" smtClean="0">
                <a:latin typeface="Wingdings"/>
                <a:ea typeface="Wingdings"/>
                <a:cs typeface="Wingdings"/>
                <a:sym typeface="Wingdings"/>
                <a:hlinkClick r:id="rId3"/>
              </a:rPr>
              <a:t></a:t>
            </a:r>
            <a:endParaRPr lang="en-US" sz="2600" dirty="0">
              <a:latin typeface="Arial" charset="0"/>
              <a:cs typeface="Arial" charset="0"/>
            </a:endParaRPr>
          </a:p>
          <a:p>
            <a:pPr lvl="1" eaLnBrk="1" hangingPunct="1"/>
            <a:r>
              <a:rPr lang="en-US" dirty="0">
                <a:latin typeface="Arial" charset="0"/>
                <a:cs typeface="Arial" charset="0"/>
              </a:rPr>
              <a:t>Elements of a Proper </a:t>
            </a:r>
            <a:r>
              <a:rPr lang="en-US" dirty="0" smtClean="0">
                <a:latin typeface="Arial" charset="0"/>
                <a:cs typeface="Arial" charset="0"/>
              </a:rPr>
              <a:t>Citation </a:t>
            </a:r>
            <a:endParaRPr lang="en-US" dirty="0">
              <a:latin typeface="Arial" charset="0"/>
              <a:cs typeface="Arial" charset="0"/>
            </a:endParaRPr>
          </a:p>
          <a:p>
            <a:pPr lvl="2" eaLnBrk="1" hangingPunct="1"/>
            <a:r>
              <a:rPr lang="en-US" sz="2600" dirty="0">
                <a:latin typeface="Arial" charset="0"/>
                <a:cs typeface="Arial" charset="0"/>
              </a:rPr>
              <a:t>URL – web address </a:t>
            </a:r>
            <a:r>
              <a:rPr lang="en-US" sz="2600" dirty="0" smtClean="0">
                <a:latin typeface="Arial" charset="0"/>
                <a:cs typeface="Arial" charset="0"/>
              </a:rPr>
              <a:t>(universal </a:t>
            </a:r>
            <a:r>
              <a:rPr lang="en-US" sz="2600" dirty="0">
                <a:latin typeface="Arial" charset="0"/>
                <a:cs typeface="Arial" charset="0"/>
              </a:rPr>
              <a:t>resources locator)</a:t>
            </a:r>
          </a:p>
          <a:p>
            <a:pPr lvl="2" eaLnBrk="1" hangingPunct="1"/>
            <a:r>
              <a:rPr lang="en-US" sz="2600" dirty="0" smtClean="0">
                <a:latin typeface="Arial" charset="0"/>
                <a:cs typeface="Arial" charset="0"/>
              </a:rPr>
              <a:t>Date </a:t>
            </a:r>
            <a:r>
              <a:rPr lang="en-US" sz="2600" dirty="0">
                <a:latin typeface="Arial" charset="0"/>
                <a:cs typeface="Arial" charset="0"/>
              </a:rPr>
              <a:t>and time when site was accessed</a:t>
            </a:r>
          </a:p>
          <a:p>
            <a:pPr lvl="2" eaLnBrk="1" hangingPunct="1"/>
            <a:r>
              <a:rPr lang="en-US" sz="2600" dirty="0">
                <a:latin typeface="Arial" charset="0"/>
                <a:cs typeface="Arial" charset="0"/>
              </a:rPr>
              <a:t>Author and title, if available</a:t>
            </a:r>
          </a:p>
          <a:p>
            <a:pPr lvl="2" eaLnBrk="1" hangingPunct="1"/>
            <a:r>
              <a:rPr lang="en-US" sz="2600" dirty="0">
                <a:latin typeface="Arial" charset="0"/>
                <a:cs typeface="Arial" charset="0"/>
              </a:rPr>
              <a:t>Publishing information, if available</a:t>
            </a:r>
          </a:p>
          <a:p>
            <a:pPr lvl="2" eaLnBrk="1" hangingPunct="1"/>
            <a:r>
              <a:rPr lang="en-US" sz="2600" dirty="0">
                <a:latin typeface="Arial" charset="0"/>
                <a:cs typeface="Arial" charset="0"/>
              </a:rPr>
              <a:t>Location in print form</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a:t>
            </a:r>
            <a:r>
              <a:rPr lang="en-US" sz="3600" dirty="0" smtClean="0">
                <a:latin typeface="Arial" charset="0"/>
                <a:cs typeface="Arial" charset="0"/>
              </a:rPr>
              <a:t>Research </a:t>
            </a:r>
            <a:r>
              <a:rPr lang="en-US" sz="1200" dirty="0" smtClean="0">
                <a:latin typeface="Arial" charset="0"/>
                <a:cs typeface="Arial" charset="0"/>
              </a:rPr>
              <a:t>(slide 1 of 7)</a:t>
            </a:r>
            <a:endParaRPr lang="en-US" sz="1200" dirty="0">
              <a:latin typeface="Verdana" charset="0"/>
            </a:endParaRPr>
          </a:p>
        </p:txBody>
      </p:sp>
      <p:sp>
        <p:nvSpPr>
          <p:cNvPr id="2355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General Guidelines</a:t>
            </a:r>
          </a:p>
          <a:p>
            <a:pPr lvl="1" eaLnBrk="1" hangingPunct="1"/>
            <a:r>
              <a:rPr lang="en-US" dirty="0">
                <a:latin typeface="Arial" charset="0"/>
                <a:cs typeface="Arial" charset="0"/>
              </a:rPr>
              <a:t>Use proper grammar and spelling</a:t>
            </a:r>
          </a:p>
          <a:p>
            <a:pPr lvl="1" eaLnBrk="1" hangingPunct="1"/>
            <a:r>
              <a:rPr lang="en-US" dirty="0">
                <a:latin typeface="Arial" charset="0"/>
                <a:cs typeface="Arial" charset="0"/>
              </a:rPr>
              <a:t>Use a style guide (such as </a:t>
            </a:r>
            <a:r>
              <a:rPr lang="en-US" i="1" dirty="0">
                <a:latin typeface="Arial" charset="0"/>
                <a:cs typeface="Arial" charset="0"/>
              </a:rPr>
              <a:t>The Elements of Style</a:t>
            </a:r>
            <a:r>
              <a:rPr lang="en-US" dirty="0">
                <a:latin typeface="Arial" charset="0"/>
                <a:cs typeface="Arial" charset="0"/>
              </a:rPr>
              <a:t>)</a:t>
            </a:r>
          </a:p>
          <a:p>
            <a:pPr lvl="1" eaLnBrk="1" hangingPunct="1"/>
            <a:endParaRPr lang="en-US" dirty="0" smtClean="0">
              <a:latin typeface="Arial" charset="0"/>
              <a:cs typeface="Arial" charset="0"/>
            </a:endParaRPr>
          </a:p>
          <a:p>
            <a:pPr lvl="1" eaLnBrk="1" hangingPunct="1"/>
            <a:r>
              <a:rPr lang="en-US" dirty="0" smtClean="0">
                <a:latin typeface="Arial" charset="0"/>
                <a:cs typeface="Arial" charset="0"/>
              </a:rPr>
              <a:t>Understand </a:t>
            </a:r>
            <a:r>
              <a:rPr lang="en-US" dirty="0">
                <a:latin typeface="Arial" charset="0"/>
                <a:cs typeface="Arial" charset="0"/>
              </a:rPr>
              <a:t>functions of scientific reporting</a:t>
            </a:r>
          </a:p>
          <a:p>
            <a:pPr eaLnBrk="1" hangingPunct="1"/>
            <a:endParaRPr lang="en-US" sz="2600" dirty="0" smtClean="0">
              <a:latin typeface="Arial" charset="0"/>
              <a:cs typeface="Arial" charset="0"/>
            </a:endParaRPr>
          </a:p>
          <a:p>
            <a:pPr eaLnBrk="1" hangingPunct="1"/>
            <a:r>
              <a:rPr lang="en-US" sz="2600" dirty="0" smtClean="0">
                <a:latin typeface="Arial" charset="0"/>
                <a:cs typeface="Arial" charset="0"/>
              </a:rPr>
              <a:t>Some </a:t>
            </a:r>
            <a:r>
              <a:rPr lang="en-US" sz="2600" dirty="0">
                <a:latin typeface="Arial" charset="0"/>
                <a:cs typeface="Arial" charset="0"/>
              </a:rPr>
              <a:t>Basic Considerations</a:t>
            </a:r>
          </a:p>
          <a:p>
            <a:pPr lvl="1" eaLnBrk="1" hangingPunct="1"/>
            <a:r>
              <a:rPr lang="en-US" dirty="0">
                <a:latin typeface="Arial" charset="0"/>
                <a:cs typeface="Arial" charset="0"/>
              </a:rPr>
              <a:t>Audience</a:t>
            </a:r>
          </a:p>
          <a:p>
            <a:pPr lvl="1" eaLnBrk="1" hangingPunct="1"/>
            <a:r>
              <a:rPr lang="en-US" dirty="0">
                <a:latin typeface="Arial" charset="0"/>
                <a:cs typeface="Arial" charset="0"/>
              </a:rPr>
              <a:t>Form and Length of Report</a:t>
            </a:r>
          </a:p>
          <a:p>
            <a:pPr lvl="1" eaLnBrk="1" hangingPunct="1"/>
            <a:r>
              <a:rPr lang="en-US" dirty="0">
                <a:latin typeface="Arial" charset="0"/>
                <a:cs typeface="Arial" charset="0"/>
              </a:rPr>
              <a:t>Aim of Report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7)</a:t>
            </a:r>
            <a:endParaRPr lang="en-US" sz="1200" dirty="0">
              <a:latin typeface="Verdana" charset="0"/>
            </a:endParaRPr>
          </a:p>
        </p:txBody>
      </p:sp>
      <p:sp>
        <p:nvSpPr>
          <p:cNvPr id="2457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Organization of the Report</a:t>
            </a:r>
          </a:p>
          <a:p>
            <a:pPr lvl="1" eaLnBrk="1" hangingPunct="1"/>
            <a:r>
              <a:rPr lang="en-US" dirty="0">
                <a:latin typeface="Arial" charset="0"/>
                <a:cs typeface="Arial" charset="0"/>
              </a:rPr>
              <a:t>Purpose and Overview</a:t>
            </a:r>
          </a:p>
          <a:p>
            <a:pPr lvl="2" eaLnBrk="1" hangingPunct="1"/>
            <a:r>
              <a:rPr lang="en-US" sz="2600" dirty="0">
                <a:latin typeface="Arial" charset="0"/>
                <a:cs typeface="Arial" charset="0"/>
              </a:rPr>
              <a:t>Provide a brief statement of the purpose of the study and the main findings (in a journal article, this is the abstract).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3 </a:t>
            </a:r>
            <a:r>
              <a:rPr lang="en-US" sz="1200" dirty="0">
                <a:latin typeface="Arial" charset="0"/>
                <a:cs typeface="Arial" charset="0"/>
              </a:rPr>
              <a:t>of 7)</a:t>
            </a:r>
            <a:endParaRPr lang="en-US" sz="1200" dirty="0">
              <a:latin typeface="Verdana" charset="0"/>
            </a:endParaRPr>
          </a:p>
        </p:txBody>
      </p:sp>
      <p:sp>
        <p:nvSpPr>
          <p:cNvPr id="25603" name="Content Placeholder 2"/>
          <p:cNvSpPr>
            <a:spLocks noGrp="1"/>
          </p:cNvSpPr>
          <p:nvPr>
            <p:ph sz="quarter" idx="1"/>
          </p:nvPr>
        </p:nvSpPr>
        <p:spPr>
          <a:xfrm>
            <a:off x="612775" y="1600200"/>
            <a:ext cx="8153400" cy="4495800"/>
          </a:xfrm>
        </p:spPr>
        <p:txBody>
          <a:bodyPr/>
          <a:lstStyle/>
          <a:p>
            <a:pPr lvl="1" eaLnBrk="1" hangingPunct="1"/>
            <a:r>
              <a:rPr lang="en-US" dirty="0" smtClean="0">
                <a:latin typeface="Arial" charset="0"/>
                <a:cs typeface="Arial" charset="0"/>
              </a:rPr>
              <a:t>Introduction</a:t>
            </a:r>
          </a:p>
          <a:p>
            <a:pPr lvl="2" eaLnBrk="1" hangingPunct="1"/>
            <a:r>
              <a:rPr lang="en-US" sz="2000" dirty="0" smtClean="0">
                <a:latin typeface="Arial" charset="0"/>
                <a:cs typeface="Arial" charset="0"/>
              </a:rPr>
              <a:t>Should outline the research question and why it is important</a:t>
            </a:r>
          </a:p>
          <a:p>
            <a:pPr lvl="3" eaLnBrk="1" hangingPunct="1"/>
            <a:r>
              <a:rPr lang="en-US" dirty="0" smtClean="0">
                <a:latin typeface="Arial" charset="0"/>
                <a:cs typeface="Arial" charset="0"/>
              </a:rPr>
              <a:t>What is the research question?</a:t>
            </a:r>
          </a:p>
          <a:p>
            <a:pPr lvl="3" eaLnBrk="1" hangingPunct="1"/>
            <a:r>
              <a:rPr lang="en-US" dirty="0" smtClean="0">
                <a:latin typeface="Arial" charset="0"/>
                <a:cs typeface="Arial" charset="0"/>
              </a:rPr>
              <a:t>What do we know about variable X? Why, logically, do you think it relates to Y?</a:t>
            </a:r>
            <a:endParaRPr lang="en-US" dirty="0">
              <a:latin typeface="Arial" charset="0"/>
              <a:cs typeface="Arial" charset="0"/>
            </a:endParaRPr>
          </a:p>
          <a:p>
            <a:pPr lvl="3" eaLnBrk="1" hangingPunct="1"/>
            <a:r>
              <a:rPr lang="en-US" dirty="0" smtClean="0">
                <a:latin typeface="Arial" charset="0"/>
                <a:cs typeface="Arial" charset="0"/>
              </a:rPr>
              <a:t>What broad process does the relationship exemplify?</a:t>
            </a:r>
            <a:endParaRPr lang="en-US" dirty="0">
              <a:latin typeface="Arial" charset="0"/>
              <a:cs typeface="Arial" charset="0"/>
            </a:endParaRPr>
          </a:p>
          <a:p>
            <a:pPr lvl="1" eaLnBrk="1" hangingPunct="1"/>
            <a:endParaRPr lang="en-US" sz="1200" dirty="0" smtClean="0">
              <a:latin typeface="Arial" charset="0"/>
              <a:cs typeface="Arial" charset="0"/>
            </a:endParaRPr>
          </a:p>
          <a:p>
            <a:pPr lvl="1" eaLnBrk="1" hangingPunct="1"/>
            <a:r>
              <a:rPr lang="en-US" dirty="0" smtClean="0">
                <a:latin typeface="Arial" charset="0"/>
                <a:cs typeface="Arial" charset="0"/>
              </a:rPr>
              <a:t>Review </a:t>
            </a:r>
            <a:r>
              <a:rPr lang="en-US" dirty="0">
                <a:latin typeface="Arial" charset="0"/>
                <a:cs typeface="Arial" charset="0"/>
              </a:rPr>
              <a:t>of the Literature</a:t>
            </a:r>
          </a:p>
          <a:p>
            <a:pPr lvl="2" eaLnBrk="1" hangingPunct="1"/>
            <a:r>
              <a:rPr lang="en-US" sz="2000" dirty="0">
                <a:latin typeface="Arial" charset="0"/>
                <a:cs typeface="Arial" charset="0"/>
              </a:rPr>
              <a:t>Fit your research into the context of existing scientific knowledge.</a:t>
            </a:r>
          </a:p>
          <a:p>
            <a:pPr lvl="1" eaLnBrk="1" hangingPunct="1"/>
            <a:endParaRPr lang="en-US" sz="1200" dirty="0">
              <a:latin typeface="Arial" charset="0"/>
              <a:cs typeface="Arial" charset="0"/>
            </a:endParaRPr>
          </a:p>
          <a:p>
            <a:pPr lvl="1" eaLnBrk="1" hangingPunct="1"/>
            <a:r>
              <a:rPr lang="en-US" dirty="0">
                <a:latin typeface="Arial" charset="0"/>
                <a:cs typeface="Arial" charset="0"/>
              </a:rPr>
              <a:t>Avoiding Plagiarism</a:t>
            </a:r>
          </a:p>
          <a:p>
            <a:pPr lvl="2" eaLnBrk="1" hangingPunct="1"/>
            <a:r>
              <a:rPr lang="en-US" sz="2000" dirty="0">
                <a:latin typeface="Arial" charset="0"/>
                <a:cs typeface="Arial" charset="0"/>
              </a:rPr>
              <a:t>Plagiarism – Presenting someone else’s words or thoughts as thought they were your own, constituting intellectual theft.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4 </a:t>
            </a:r>
            <a:r>
              <a:rPr lang="en-US" sz="1200" dirty="0">
                <a:latin typeface="Arial" charset="0"/>
                <a:cs typeface="Arial" charset="0"/>
              </a:rPr>
              <a:t>of 7)</a:t>
            </a:r>
            <a:endParaRPr lang="en-US" sz="1200" dirty="0">
              <a:latin typeface="Verdana" charset="0"/>
            </a:endParaRPr>
          </a:p>
        </p:txBody>
      </p:sp>
      <p:sp>
        <p:nvSpPr>
          <p:cNvPr id="26627"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Study Design and </a:t>
            </a:r>
            <a:r>
              <a:rPr lang="en-US" dirty="0" smtClean="0">
                <a:latin typeface="Arial" charset="0"/>
                <a:cs typeface="Arial" charset="0"/>
              </a:rPr>
              <a:t>Execution/Data &amp; Methods</a:t>
            </a:r>
            <a:endParaRPr lang="en-US" dirty="0">
              <a:latin typeface="Arial" charset="0"/>
              <a:cs typeface="Arial" charset="0"/>
            </a:endParaRPr>
          </a:p>
          <a:p>
            <a:pPr lvl="2" eaLnBrk="1" hangingPunct="1"/>
            <a:r>
              <a:rPr lang="en-US" sz="2000" dirty="0">
                <a:latin typeface="Arial" charset="0"/>
                <a:cs typeface="Arial" charset="0"/>
              </a:rPr>
              <a:t>Include the population, the sampling frame, the sampling method, the sample size, the data collection method, the completion rate, and the methods of data </a:t>
            </a:r>
            <a:r>
              <a:rPr lang="en-US" sz="2000" dirty="0" smtClean="0">
                <a:latin typeface="Arial" charset="0"/>
                <a:cs typeface="Arial" charset="0"/>
              </a:rPr>
              <a:t>processing/coding </a:t>
            </a:r>
            <a:r>
              <a:rPr lang="en-US" sz="2000" dirty="0">
                <a:latin typeface="Arial" charset="0"/>
                <a:cs typeface="Arial" charset="0"/>
              </a:rPr>
              <a:t>and analysis.</a:t>
            </a:r>
          </a:p>
          <a:p>
            <a:pPr lvl="1" eaLnBrk="1" hangingPunct="1"/>
            <a:endParaRPr lang="en-US" dirty="0">
              <a:latin typeface="Arial" charset="0"/>
              <a:cs typeface="Arial" charset="0"/>
            </a:endParaRPr>
          </a:p>
          <a:p>
            <a:pPr lvl="1" eaLnBrk="1" hangingPunct="1"/>
            <a:r>
              <a:rPr lang="en-US" dirty="0">
                <a:latin typeface="Arial" charset="0"/>
                <a:cs typeface="Arial" charset="0"/>
              </a:rPr>
              <a:t>Analysis and Interpretation</a:t>
            </a:r>
          </a:p>
          <a:p>
            <a:pPr lvl="2" eaLnBrk="1" hangingPunct="1"/>
            <a:r>
              <a:rPr lang="en-US" sz="2000" dirty="0">
                <a:latin typeface="Arial" charset="0"/>
                <a:cs typeface="Arial" charset="0"/>
              </a:rPr>
              <a:t>The presentation, manipulation and interpretation of data </a:t>
            </a:r>
            <a:r>
              <a:rPr lang="en-US" sz="2000" dirty="0" smtClean="0">
                <a:latin typeface="Arial" charset="0"/>
                <a:cs typeface="Arial" charset="0"/>
              </a:rPr>
              <a:t>analysis</a:t>
            </a:r>
            <a:endParaRPr lang="en-US" sz="2000" dirty="0">
              <a:latin typeface="Arial" charset="0"/>
              <a:cs typeface="Arial" charset="0"/>
            </a:endParaRPr>
          </a:p>
          <a:p>
            <a:pPr lvl="1" eaLnBrk="1" hangingPunct="1"/>
            <a:endParaRPr lang="en-US" dirty="0">
              <a:latin typeface="Arial"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5 </a:t>
            </a:r>
            <a:r>
              <a:rPr lang="en-US" sz="1200" dirty="0">
                <a:latin typeface="Arial" charset="0"/>
                <a:cs typeface="Arial" charset="0"/>
              </a:rPr>
              <a:t>of 7)</a:t>
            </a:r>
            <a:endParaRPr lang="en-US" sz="1200" dirty="0">
              <a:latin typeface="Verdana" charset="0"/>
            </a:endParaRPr>
          </a:p>
        </p:txBody>
      </p:sp>
      <p:sp>
        <p:nvSpPr>
          <p:cNvPr id="27651"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Summary and Conclusions</a:t>
            </a:r>
          </a:p>
          <a:p>
            <a:pPr lvl="2" eaLnBrk="1" hangingPunct="1"/>
            <a:r>
              <a:rPr lang="en-US" sz="2000" dirty="0" smtClean="0">
                <a:latin typeface="Arial" charset="0"/>
                <a:cs typeface="Arial" charset="0"/>
              </a:rPr>
              <a:t>Don’t review </a:t>
            </a:r>
            <a:r>
              <a:rPr lang="en-US" sz="2000" i="1" u="sng" dirty="0" smtClean="0">
                <a:latin typeface="Arial" charset="0"/>
                <a:cs typeface="Arial" charset="0"/>
              </a:rPr>
              <a:t>all</a:t>
            </a:r>
            <a:r>
              <a:rPr lang="en-US" sz="2000" dirty="0" smtClean="0">
                <a:latin typeface="Arial" charset="0"/>
                <a:cs typeface="Arial" charset="0"/>
              </a:rPr>
              <a:t> findings</a:t>
            </a:r>
          </a:p>
          <a:p>
            <a:pPr lvl="2" eaLnBrk="1" hangingPunct="1"/>
            <a:r>
              <a:rPr lang="en-US" sz="2000" dirty="0">
                <a:latin typeface="Arial" charset="0"/>
                <a:cs typeface="Arial" charset="0"/>
              </a:rPr>
              <a:t>Review significant findings in the context of the larger project and existing scientific research, review shortcomings and make suggesting for future research</a:t>
            </a:r>
          </a:p>
          <a:p>
            <a:pPr lvl="2" eaLnBrk="1" hangingPunct="1"/>
            <a:endParaRPr lang="en-US" sz="2000" dirty="0">
              <a:latin typeface="Arial" charset="0"/>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6 </a:t>
            </a:r>
            <a:r>
              <a:rPr lang="en-US" sz="1200" dirty="0">
                <a:latin typeface="Arial" charset="0"/>
                <a:cs typeface="Arial" charset="0"/>
              </a:rPr>
              <a:t>of 7)</a:t>
            </a:r>
            <a:endParaRPr lang="en-US" sz="1200" dirty="0">
              <a:latin typeface="Verdana" charset="0"/>
            </a:endParaRPr>
          </a:p>
        </p:txBody>
      </p:sp>
      <p:sp>
        <p:nvSpPr>
          <p:cNvPr id="2867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Guidelines for Reporting Analyses</a:t>
            </a:r>
          </a:p>
          <a:p>
            <a:pPr lvl="1" eaLnBrk="1" hangingPunct="1"/>
            <a:r>
              <a:rPr lang="en-US" dirty="0">
                <a:latin typeface="Arial" charset="0"/>
                <a:cs typeface="Arial" charset="0"/>
              </a:rPr>
              <a:t>Provide maximum data without being cluttered</a:t>
            </a:r>
          </a:p>
          <a:p>
            <a:pPr lvl="1" eaLnBrk="1" hangingPunct="1"/>
            <a:r>
              <a:rPr lang="en-US" dirty="0">
                <a:latin typeface="Arial" charset="0"/>
                <a:cs typeface="Arial" charset="0"/>
              </a:rPr>
              <a:t>For quantitative data, presenting data such that the reader can recompute them</a:t>
            </a:r>
          </a:p>
          <a:p>
            <a:pPr lvl="1" eaLnBrk="1" hangingPunct="1"/>
            <a:r>
              <a:rPr lang="en-US" dirty="0">
                <a:latin typeface="Arial" charset="0"/>
                <a:cs typeface="Arial" charset="0"/>
              </a:rPr>
              <a:t>Describe all aspects of quantitative analysis</a:t>
            </a:r>
          </a:p>
          <a:p>
            <a:pPr lvl="1" eaLnBrk="1" hangingPunct="1"/>
            <a:r>
              <a:rPr lang="en-US" dirty="0">
                <a:latin typeface="Arial" charset="0"/>
                <a:cs typeface="Arial" charset="0"/>
              </a:rPr>
              <a:t>Provide details</a:t>
            </a:r>
          </a:p>
          <a:p>
            <a:pPr lvl="1" eaLnBrk="1" hangingPunct="1"/>
            <a:r>
              <a:rPr lang="en-US" dirty="0">
                <a:latin typeface="Arial" charset="0"/>
                <a:cs typeface="Arial" charset="0"/>
              </a:rPr>
              <a:t>Integrate supporting materials</a:t>
            </a:r>
          </a:p>
          <a:p>
            <a:pPr lvl="1" eaLnBrk="1" hangingPunct="1"/>
            <a:r>
              <a:rPr lang="en-US" dirty="0">
                <a:latin typeface="Arial" charset="0"/>
                <a:cs typeface="Arial" charset="0"/>
              </a:rPr>
              <a:t>Draw explicit conclusions</a:t>
            </a:r>
          </a:p>
          <a:p>
            <a:pPr lvl="1" eaLnBrk="1" hangingPunct="1"/>
            <a:r>
              <a:rPr lang="en-US" dirty="0">
                <a:latin typeface="Arial" charset="0"/>
                <a:cs typeface="Arial" charset="0"/>
              </a:rPr>
              <a:t>Point out qualifications</a:t>
            </a:r>
          </a:p>
          <a:p>
            <a:pPr lvl="1" eaLnBrk="1" hangingPunct="1"/>
            <a:r>
              <a:rPr lang="en-US" dirty="0">
                <a:latin typeface="Arial" charset="0"/>
                <a:cs typeface="Arial" charset="0"/>
              </a:rPr>
              <a:t>Write clearly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Going </a:t>
            </a:r>
            <a:r>
              <a:rPr lang="en-US" sz="2600" dirty="0" smtClean="0">
                <a:latin typeface="Arial" charset="0"/>
                <a:cs typeface="Arial" charset="0"/>
              </a:rPr>
              <a:t>Public</a:t>
            </a:r>
          </a:p>
          <a:p>
            <a:pPr lvl="1" eaLnBrk="1" hangingPunct="1"/>
            <a:r>
              <a:rPr lang="en-US" sz="2300" dirty="0" smtClean="0">
                <a:latin typeface="Arial" charset="0"/>
                <a:cs typeface="Arial" charset="0"/>
              </a:rPr>
              <a:t>Sending to an advisor, mentor, or knowledgeable scholar who can provide feedback for improvement</a:t>
            </a:r>
          </a:p>
          <a:p>
            <a:pPr lvl="1" eaLnBrk="1" hangingPunct="1"/>
            <a:endParaRPr lang="en-US" sz="2300" dirty="0" smtClean="0">
              <a:latin typeface="Arial" charset="0"/>
              <a:cs typeface="Arial" charset="0"/>
            </a:endParaRPr>
          </a:p>
          <a:p>
            <a:pPr lvl="1" eaLnBrk="1" hangingPunct="1"/>
            <a:r>
              <a:rPr lang="en-US" sz="2300" dirty="0" smtClean="0">
                <a:latin typeface="Arial" charset="0"/>
                <a:cs typeface="Arial" charset="0"/>
              </a:rPr>
              <a:t>Submitting to an academic journal or press</a:t>
            </a:r>
          </a:p>
          <a:p>
            <a:pPr lvl="1" eaLnBrk="1" hangingPunct="1"/>
            <a:r>
              <a:rPr lang="en-US" sz="2300" dirty="0" smtClean="0">
                <a:latin typeface="Arial" charset="0"/>
                <a:cs typeface="Arial" charset="0"/>
              </a:rPr>
              <a:t>Submitting report to organization</a:t>
            </a:r>
          </a:p>
          <a:p>
            <a:pPr lvl="1" eaLnBrk="1" hangingPunct="1"/>
            <a:r>
              <a:rPr lang="en-US" sz="2300" dirty="0" smtClean="0">
                <a:latin typeface="Arial" charset="0"/>
                <a:cs typeface="Arial" charset="0"/>
              </a:rPr>
              <a:t>Submitting for conference presentations</a:t>
            </a:r>
            <a:endParaRPr lang="en-US" sz="2300" dirty="0">
              <a:latin typeface="Arial" charset="0"/>
              <a:cs typeface="Arial" charset="0"/>
            </a:endParaRPr>
          </a:p>
        </p:txBody>
      </p:sp>
      <p:sp>
        <p:nvSpPr>
          <p:cNvPr id="29699" name="Title 3"/>
          <p:cNvSpPr>
            <a:spLocks noGrp="1"/>
          </p:cNvSpPr>
          <p:nvPr>
            <p:ph type="title"/>
          </p:nvPr>
        </p:nvSpPr>
        <p:spPr>
          <a:xfrm>
            <a:off x="612775" y="228600"/>
            <a:ext cx="8153400" cy="990600"/>
          </a:xfrm>
        </p:spPr>
        <p:txBody>
          <a:bodyPr/>
          <a:lstStyle/>
          <a:p>
            <a:r>
              <a:rPr lang="en-US" sz="3600" dirty="0">
                <a:latin typeface="Arial" charset="0"/>
                <a:cs typeface="Arial" charset="0"/>
              </a:rPr>
              <a:t>Writing Social Research </a:t>
            </a:r>
            <a:r>
              <a:rPr lang="en-US" sz="1200" dirty="0">
                <a:latin typeface="Arial" charset="0"/>
                <a:cs typeface="Arial" charset="0"/>
              </a:rPr>
              <a:t>(slide </a:t>
            </a:r>
            <a:r>
              <a:rPr lang="en-US" sz="1200" dirty="0" smtClean="0">
                <a:latin typeface="Arial" charset="0"/>
                <a:cs typeface="Arial" charset="0"/>
              </a:rPr>
              <a:t>7 </a:t>
            </a:r>
            <a:r>
              <a:rPr lang="en-US" sz="1200" dirty="0">
                <a:latin typeface="Arial" charset="0"/>
                <a:cs typeface="Arial" charset="0"/>
              </a:rPr>
              <a:t>of 7)</a:t>
            </a:r>
            <a:endParaRPr lang="en-US" sz="1200" dirty="0">
              <a:latin typeface="Verdan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Ethics of Reading and Writing Social Research</a:t>
            </a:r>
            <a:endParaRPr lang="en-US" sz="3600" dirty="0"/>
          </a:p>
        </p:txBody>
      </p:sp>
      <p:sp>
        <p:nvSpPr>
          <p:cNvPr id="3" name="Content Placeholder 2"/>
          <p:cNvSpPr>
            <a:spLocks noGrp="1"/>
          </p:cNvSpPr>
          <p:nvPr>
            <p:ph sz="quarter" idx="1"/>
          </p:nvPr>
        </p:nvSpPr>
        <p:spPr/>
        <p:txBody>
          <a:bodyPr/>
          <a:lstStyle/>
          <a:p>
            <a:r>
              <a:rPr lang="en-US" dirty="0" smtClean="0"/>
              <a:t>A review of the literature should not be biased toward a particular point of view.</a:t>
            </a:r>
          </a:p>
          <a:p>
            <a:r>
              <a:rPr lang="en-US" dirty="0" smtClean="0"/>
              <a:t>Research ethics is a fundamental component of social science.</a:t>
            </a:r>
            <a:endParaRPr lang="en-US" dirty="0"/>
          </a:p>
        </p:txBody>
      </p:sp>
    </p:spTree>
    <p:extLst>
      <p:ext uri="{BB962C8B-B14F-4D97-AF65-F5344CB8AC3E}">
        <p14:creationId xmlns:p14="http://schemas.microsoft.com/office/powerpoint/2010/main" val="1966316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12775" y="228600"/>
            <a:ext cx="8153400" cy="990600"/>
          </a:xfrm>
        </p:spPr>
        <p:txBody>
          <a:bodyPr/>
          <a:lstStyle/>
          <a:p>
            <a:r>
              <a:rPr lang="en-US" sz="3600" dirty="0">
                <a:latin typeface="Arial" charset="0"/>
                <a:cs typeface="Arial" charset="0"/>
              </a:rPr>
              <a:t>Chapter Summary</a:t>
            </a:r>
          </a:p>
        </p:txBody>
      </p:sp>
      <p:sp>
        <p:nvSpPr>
          <p:cNvPr id="30723" name="Content Placeholder 2"/>
          <p:cNvSpPr>
            <a:spLocks noGrp="1"/>
          </p:cNvSpPr>
          <p:nvPr>
            <p:ph sz="quarter" idx="1"/>
          </p:nvPr>
        </p:nvSpPr>
        <p:spPr>
          <a:xfrm>
            <a:off x="612775" y="1600200"/>
            <a:ext cx="8153400" cy="4495800"/>
          </a:xfrm>
        </p:spPr>
        <p:txBody>
          <a:bodyPr/>
          <a:lstStyle/>
          <a:p>
            <a:r>
              <a:rPr lang="en-US" sz="2600" dirty="0">
                <a:latin typeface="Arial" charset="0"/>
                <a:cs typeface="Arial" charset="0"/>
              </a:rPr>
              <a:t>Discuss the function and structure of a review of the literature.</a:t>
            </a:r>
          </a:p>
          <a:p>
            <a:r>
              <a:rPr lang="en-US" sz="2600" dirty="0">
                <a:latin typeface="Arial" charset="0"/>
                <a:cs typeface="Arial" charset="0"/>
              </a:rPr>
              <a:t>Identify and discuss the basic considerations that go into the writing of social research results.</a:t>
            </a:r>
          </a:p>
          <a:p>
            <a:r>
              <a:rPr lang="en-US" sz="2600" dirty="0">
                <a:latin typeface="Arial" charset="0"/>
                <a:cs typeface="Arial" charset="0"/>
              </a:rPr>
              <a:t>Describe the ethical issues that may need to be addressed in reading and writing social research.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Chapter Outline</a:t>
            </a:r>
          </a:p>
        </p:txBody>
      </p:sp>
      <p:sp>
        <p:nvSpPr>
          <p:cNvPr id="10243" name="Content Placeholder 2"/>
          <p:cNvSpPr>
            <a:spLocks noGrp="1"/>
          </p:cNvSpPr>
          <p:nvPr>
            <p:ph sz="quarter" idx="1"/>
          </p:nvPr>
        </p:nvSpPr>
        <p:spPr>
          <a:xfrm>
            <a:off x="612775" y="1600200"/>
            <a:ext cx="8153400" cy="4495800"/>
          </a:xfrm>
        </p:spPr>
        <p:txBody>
          <a:bodyPr/>
          <a:lstStyle/>
          <a:p>
            <a:pPr eaLnBrk="1" hangingPunct="1"/>
            <a:r>
              <a:rPr lang="en-US" sz="2600" dirty="0" smtClean="0">
                <a:latin typeface="Arial" charset="0"/>
                <a:cs typeface="Arial" charset="0"/>
              </a:rPr>
              <a:t>Introduction</a:t>
            </a:r>
          </a:p>
          <a:p>
            <a:pPr eaLnBrk="1" hangingPunct="1"/>
            <a:r>
              <a:rPr lang="en-US" sz="2600" dirty="0" smtClean="0">
                <a:latin typeface="Arial" charset="0"/>
                <a:cs typeface="Arial" charset="0"/>
              </a:rPr>
              <a:t>Reading </a:t>
            </a:r>
            <a:r>
              <a:rPr lang="en-US" sz="2600" dirty="0">
                <a:latin typeface="Arial" charset="0"/>
                <a:cs typeface="Arial" charset="0"/>
              </a:rPr>
              <a:t>Social Research</a:t>
            </a:r>
          </a:p>
          <a:p>
            <a:pPr eaLnBrk="1" hangingPunct="1"/>
            <a:r>
              <a:rPr lang="en-US" sz="2600" dirty="0">
                <a:latin typeface="Arial" charset="0"/>
                <a:cs typeface="Arial" charset="0"/>
              </a:rPr>
              <a:t>Writing Social Research</a:t>
            </a:r>
          </a:p>
          <a:p>
            <a:pPr eaLnBrk="1" hangingPunct="1"/>
            <a:r>
              <a:rPr lang="en-US" sz="2600" dirty="0">
                <a:latin typeface="Arial" charset="0"/>
                <a:cs typeface="Arial" charset="0"/>
              </a:rPr>
              <a:t>The Ethics of Reading and Writing Social Research</a:t>
            </a:r>
          </a:p>
          <a:p>
            <a:pPr eaLnBrk="1" hangingPunct="1"/>
            <a:r>
              <a:rPr lang="en-US" sz="2600" dirty="0">
                <a:latin typeface="Arial" charset="0"/>
                <a:cs typeface="Arial" charset="0"/>
              </a:rPr>
              <a:t>Chapter Summary</a:t>
            </a:r>
          </a:p>
          <a:p>
            <a:pPr eaLnBrk="1" hangingPunct="1"/>
            <a:r>
              <a:rPr lang="en-US" sz="2600" dirty="0">
                <a:latin typeface="Arial" charset="0"/>
                <a:cs typeface="Arial" charset="0"/>
              </a:rPr>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sz="3600" dirty="0">
                <a:latin typeface="Arial" charset="0"/>
                <a:cs typeface="Arial" charset="0"/>
              </a:rPr>
              <a:t>Questions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xfrm>
            <a:off x="612775" y="228600"/>
            <a:ext cx="8153400" cy="990600"/>
          </a:xfrm>
        </p:spPr>
        <p:txBody>
          <a:bodyPr/>
          <a:lstStyle/>
          <a:p>
            <a:pPr eaLnBrk="1" hangingPunct="1"/>
            <a:r>
              <a:rPr lang="en-US" sz="3600" dirty="0" smtClean="0">
                <a:latin typeface="Verdana" charset="0"/>
              </a:rPr>
              <a:t>Question 1</a:t>
            </a:r>
            <a:endParaRPr lang="en-US" sz="3600" dirty="0">
              <a:latin typeface="Verdana" charset="0"/>
            </a:endParaRPr>
          </a:p>
        </p:txBody>
      </p:sp>
      <p:sp>
        <p:nvSpPr>
          <p:cNvPr id="32771"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1. In most journals, each article beings with a/n _____.</a:t>
            </a:r>
          </a:p>
          <a:p>
            <a:pPr marL="0" indent="0" eaLnBrk="1" hangingPunct="1">
              <a:buFont typeface="Verdana" charset="0"/>
              <a:buAutoNum type="alphaUcPeriod"/>
            </a:pPr>
            <a:r>
              <a:rPr lang="en-US" sz="2600" dirty="0">
                <a:latin typeface="Arial" charset="0"/>
                <a:cs typeface="Arial" charset="0"/>
              </a:rPr>
              <a:t> table of contents</a:t>
            </a:r>
          </a:p>
          <a:p>
            <a:pPr marL="0" indent="0" eaLnBrk="1" hangingPunct="1">
              <a:buFont typeface="Verdana" charset="0"/>
              <a:buAutoNum type="alphaUcPeriod"/>
            </a:pPr>
            <a:r>
              <a:rPr lang="en-US" sz="2600" dirty="0">
                <a:latin typeface="Arial" charset="0"/>
                <a:cs typeface="Arial" charset="0"/>
              </a:rPr>
              <a:t> index</a:t>
            </a:r>
          </a:p>
          <a:p>
            <a:pPr marL="0" indent="0" eaLnBrk="1" hangingPunct="1">
              <a:buFont typeface="Verdana" charset="0"/>
              <a:buAutoNum type="alphaUcPeriod"/>
            </a:pPr>
            <a:r>
              <a:rPr lang="en-US" sz="2600" dirty="0">
                <a:latin typeface="Arial" charset="0"/>
                <a:cs typeface="Arial" charset="0"/>
              </a:rPr>
              <a:t> summary</a:t>
            </a:r>
          </a:p>
          <a:p>
            <a:pPr marL="0" indent="0" eaLnBrk="1" hangingPunct="1">
              <a:buFont typeface="Verdana" charset="0"/>
              <a:buAutoNum type="alphaUcPeriod"/>
            </a:pPr>
            <a:r>
              <a:rPr lang="en-US" sz="2600" dirty="0">
                <a:latin typeface="Arial" charset="0"/>
                <a:cs typeface="Arial" charset="0"/>
              </a:rPr>
              <a:t> abstract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612775" y="228600"/>
            <a:ext cx="8153400" cy="990600"/>
          </a:xfrm>
        </p:spPr>
        <p:txBody>
          <a:bodyPr/>
          <a:lstStyle/>
          <a:p>
            <a:pPr eaLnBrk="1" hangingPunct="1"/>
            <a:r>
              <a:rPr lang="en-US" sz="3600" dirty="0" smtClean="0">
                <a:latin typeface="Verdana" charset="0"/>
              </a:rPr>
              <a:t>Question 2</a:t>
            </a:r>
            <a:endParaRPr lang="en-US" sz="3600" dirty="0">
              <a:latin typeface="Verdana" charset="0"/>
            </a:endParaRPr>
          </a:p>
        </p:txBody>
      </p:sp>
      <p:sp>
        <p:nvSpPr>
          <p:cNvPr id="34819"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2. Most original research is seen as a/n _____ of what has previously been learned about.</a:t>
            </a:r>
          </a:p>
          <a:p>
            <a:pPr marL="0" indent="0" eaLnBrk="1" hangingPunct="1">
              <a:buFont typeface="Verdana" charset="0"/>
              <a:buAutoNum type="alphaUcPeriod"/>
            </a:pPr>
            <a:r>
              <a:rPr lang="en-US" sz="2600" dirty="0">
                <a:latin typeface="Arial" charset="0"/>
                <a:cs typeface="Arial" charset="0"/>
              </a:rPr>
              <a:t> cause</a:t>
            </a:r>
          </a:p>
          <a:p>
            <a:pPr marL="0" indent="0" eaLnBrk="1" hangingPunct="1">
              <a:buFont typeface="Verdana" charset="0"/>
              <a:buAutoNum type="alphaUcPeriod"/>
            </a:pPr>
            <a:r>
              <a:rPr lang="en-US" sz="2600" dirty="0">
                <a:latin typeface="Arial" charset="0"/>
                <a:cs typeface="Arial" charset="0"/>
              </a:rPr>
              <a:t> replacement</a:t>
            </a:r>
          </a:p>
          <a:p>
            <a:pPr marL="0" indent="0" eaLnBrk="1" hangingPunct="1">
              <a:buFont typeface="Verdana" charset="0"/>
              <a:buAutoNum type="alphaUcPeriod"/>
            </a:pPr>
            <a:r>
              <a:rPr lang="en-US" sz="2600" dirty="0">
                <a:latin typeface="Arial" charset="0"/>
                <a:cs typeface="Arial" charset="0"/>
              </a:rPr>
              <a:t> extension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a:xfrm>
            <a:off x="612775" y="228600"/>
            <a:ext cx="8153400" cy="990600"/>
          </a:xfrm>
        </p:spPr>
        <p:txBody>
          <a:bodyPr/>
          <a:lstStyle/>
          <a:p>
            <a:pPr eaLnBrk="1" hangingPunct="1"/>
            <a:r>
              <a:rPr lang="en-US" sz="3600" dirty="0" smtClean="0">
                <a:latin typeface="Verdana" charset="0"/>
              </a:rPr>
              <a:t>Question 3</a:t>
            </a:r>
            <a:endParaRPr lang="en-US" sz="3600" dirty="0">
              <a:latin typeface="Verdana" charset="0"/>
            </a:endParaRPr>
          </a:p>
        </p:txBody>
      </p:sp>
      <p:sp>
        <p:nvSpPr>
          <p:cNvPr id="36867"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3. Which of the following questions might you ask when evaluating data on websites?</a:t>
            </a:r>
          </a:p>
          <a:p>
            <a:pPr marL="0" indent="0" eaLnBrk="1" hangingPunct="1">
              <a:buFont typeface="Arial" charset="0"/>
              <a:buAutoNum type="alphaUcPeriod"/>
            </a:pPr>
            <a:r>
              <a:rPr lang="en-US" sz="2600" dirty="0">
                <a:latin typeface="Arial" charset="0"/>
                <a:cs typeface="Arial" charset="0"/>
              </a:rPr>
              <a:t> Who is the author of the website?</a:t>
            </a:r>
          </a:p>
          <a:p>
            <a:pPr marL="0" indent="0" eaLnBrk="1" hangingPunct="1">
              <a:buFont typeface="Arial" charset="0"/>
              <a:buAutoNum type="alphaUcPeriod"/>
            </a:pPr>
            <a:r>
              <a:rPr lang="en-US" sz="2600" dirty="0">
                <a:latin typeface="Arial" charset="0"/>
                <a:cs typeface="Arial" charset="0"/>
              </a:rPr>
              <a:t> Is the site advocating for a particular point of view?</a:t>
            </a:r>
          </a:p>
          <a:p>
            <a:pPr marL="0" indent="0" eaLnBrk="1" hangingPunct="1">
              <a:buFont typeface="Arial" charset="0"/>
              <a:buAutoNum type="alphaUcPeriod"/>
            </a:pPr>
            <a:r>
              <a:rPr lang="en-US" sz="2600" dirty="0">
                <a:latin typeface="Arial" charset="0"/>
                <a:cs typeface="Arial" charset="0"/>
              </a:rPr>
              <a:t> Does the website give complete references?</a:t>
            </a:r>
          </a:p>
          <a:p>
            <a:pPr marL="0" indent="0" eaLnBrk="1" hangingPunct="1">
              <a:buFont typeface="Arial" charset="0"/>
              <a:buAutoNum type="alphaUcPeriod"/>
            </a:pPr>
            <a:r>
              <a:rPr lang="en-US" sz="2600" dirty="0">
                <a:latin typeface="Arial" charset="0"/>
                <a:cs typeface="Arial" charset="0"/>
              </a:rPr>
              <a:t> all of the above</a:t>
            </a:r>
          </a:p>
          <a:p>
            <a:pPr marL="0" indent="0" eaLnBrk="1" hangingPunct="1">
              <a:buFont typeface="Arial" charset="0"/>
              <a:buAutoNum type="alphaUcPeriod"/>
            </a:pPr>
            <a:r>
              <a:rPr lang="en-US" sz="2600" dirty="0">
                <a:latin typeface="Arial" charset="0"/>
                <a:cs typeface="Arial" charset="0"/>
              </a:rPr>
              <a:t> none of the above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612775" y="228600"/>
            <a:ext cx="8153400" cy="990600"/>
          </a:xfrm>
        </p:spPr>
        <p:txBody>
          <a:bodyPr/>
          <a:lstStyle/>
          <a:p>
            <a:pPr eaLnBrk="1" hangingPunct="1"/>
            <a:r>
              <a:rPr lang="en-US" sz="3600" dirty="0" smtClean="0">
                <a:latin typeface="Verdana" charset="0"/>
              </a:rPr>
              <a:t>Question 4</a:t>
            </a:r>
            <a:endParaRPr lang="en-US" sz="3600" dirty="0">
              <a:latin typeface="Verdana" charset="0"/>
            </a:endParaRPr>
          </a:p>
        </p:txBody>
      </p:sp>
      <p:sp>
        <p:nvSpPr>
          <p:cNvPr id="38915"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4. Which of the following should be included in a research report?</a:t>
            </a:r>
          </a:p>
          <a:p>
            <a:pPr marL="0" indent="0" eaLnBrk="1" hangingPunct="1">
              <a:buFont typeface="Arial" charset="0"/>
              <a:buAutoNum type="alphaUcPeriod"/>
            </a:pPr>
            <a:r>
              <a:rPr lang="en-US" sz="2600" dirty="0">
                <a:latin typeface="Arial" charset="0"/>
                <a:cs typeface="Arial" charset="0"/>
              </a:rPr>
              <a:t> purpose and overview</a:t>
            </a:r>
          </a:p>
          <a:p>
            <a:pPr marL="0" indent="0" eaLnBrk="1" hangingPunct="1">
              <a:buFont typeface="Arial" charset="0"/>
              <a:buAutoNum type="alphaUcPeriod"/>
            </a:pPr>
            <a:r>
              <a:rPr lang="en-US" sz="2600" dirty="0">
                <a:latin typeface="Arial" charset="0"/>
                <a:cs typeface="Arial" charset="0"/>
              </a:rPr>
              <a:t> review of the literature</a:t>
            </a:r>
          </a:p>
          <a:p>
            <a:pPr marL="0" indent="0" eaLnBrk="1" hangingPunct="1">
              <a:buFont typeface="Arial" charset="0"/>
              <a:buAutoNum type="alphaUcPeriod"/>
            </a:pPr>
            <a:r>
              <a:rPr lang="en-US" sz="2600" dirty="0">
                <a:latin typeface="Arial" charset="0"/>
                <a:cs typeface="Arial" charset="0"/>
              </a:rPr>
              <a:t> analysis and interpretation</a:t>
            </a:r>
          </a:p>
          <a:p>
            <a:pPr marL="0" indent="0" eaLnBrk="1" hangingPunct="1">
              <a:buFont typeface="Arial" charset="0"/>
              <a:buAutoNum type="alphaUcPeriod"/>
            </a:pPr>
            <a:r>
              <a:rPr lang="en-US" sz="2600" dirty="0">
                <a:latin typeface="Arial" charset="0"/>
                <a:cs typeface="Arial" charset="0"/>
              </a:rPr>
              <a:t> all of the above</a:t>
            </a:r>
          </a:p>
          <a:p>
            <a:pPr marL="0" indent="0" eaLnBrk="1" hangingPunct="1">
              <a:buFont typeface="Arial" charset="0"/>
              <a:buAutoNum type="alphaUcPeriod"/>
            </a:pPr>
            <a:r>
              <a:rPr lang="en-US" sz="2600" dirty="0">
                <a:latin typeface="Arial" charset="0"/>
                <a:cs typeface="Arial" charset="0"/>
              </a:rPr>
              <a:t> none of the above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Reading Social </a:t>
            </a:r>
            <a:r>
              <a:rPr lang="en-US" sz="3600" dirty="0" smtClean="0">
                <a:latin typeface="Arial" charset="0"/>
                <a:cs typeface="Arial" charset="0"/>
              </a:rPr>
              <a:t>Research </a:t>
            </a:r>
            <a:r>
              <a:rPr lang="en-US" sz="1200" dirty="0">
                <a:latin typeface="Arial" panose="020B0604020202020204" pitchFamily="34" charset="0"/>
                <a:cs typeface="Arial" panose="020B0604020202020204" pitchFamily="34" charset="0"/>
              </a:rPr>
              <a:t>(slide 1 of </a:t>
            </a:r>
            <a:r>
              <a:rPr lang="en-US" sz="1200" dirty="0" smtClean="0">
                <a:latin typeface="Arial" panose="020B0604020202020204" pitchFamily="34" charset="0"/>
                <a:cs typeface="Arial" panose="020B0604020202020204" pitchFamily="34" charset="0"/>
              </a:rPr>
              <a:t>5)</a:t>
            </a:r>
            <a:endParaRPr lang="en-US" sz="1200" dirty="0">
              <a:latin typeface="Arial" charset="0"/>
              <a:cs typeface="Arial" charset="0"/>
            </a:endParaRPr>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Organizing a Review of the Literature</a:t>
            </a:r>
          </a:p>
          <a:p>
            <a:pPr lvl="1" eaLnBrk="1" hangingPunct="1"/>
            <a:r>
              <a:rPr lang="en-US" dirty="0">
                <a:latin typeface="Arial" charset="0"/>
                <a:cs typeface="Arial" charset="0"/>
              </a:rPr>
              <a:t>Determine keywords </a:t>
            </a:r>
            <a:endParaRPr lang="en-US" dirty="0" smtClean="0">
              <a:latin typeface="Arial" charset="0"/>
              <a:cs typeface="Arial" charset="0"/>
            </a:endParaRPr>
          </a:p>
          <a:p>
            <a:pPr lvl="2" eaLnBrk="1" hangingPunct="1"/>
            <a:r>
              <a:rPr lang="en-US" sz="2400" dirty="0" smtClean="0">
                <a:latin typeface="Arial" charset="0"/>
                <a:cs typeface="Arial" charset="0"/>
              </a:rPr>
              <a:t>criminal </a:t>
            </a:r>
            <a:r>
              <a:rPr lang="en-US" sz="2400" dirty="0">
                <a:latin typeface="Arial" charset="0"/>
                <a:cs typeface="Arial" charset="0"/>
              </a:rPr>
              <a:t>behavior among female college students</a:t>
            </a:r>
            <a:r>
              <a:rPr lang="en-US" sz="2400" dirty="0" smtClean="0">
                <a:latin typeface="Arial" charset="0"/>
                <a:cs typeface="Arial" charset="0"/>
              </a:rPr>
              <a:t>.</a:t>
            </a:r>
          </a:p>
          <a:p>
            <a:pPr lvl="3" eaLnBrk="1" hangingPunct="1"/>
            <a:r>
              <a:rPr lang="en-US" sz="2100" dirty="0" smtClean="0">
                <a:latin typeface="Arial" charset="0"/>
                <a:cs typeface="Arial" charset="0"/>
              </a:rPr>
              <a:t>“crime” AND “female” AND “college students”</a:t>
            </a:r>
            <a:endParaRPr lang="en-US" sz="2100" dirty="0">
              <a:latin typeface="Arial" charset="0"/>
              <a:cs typeface="Arial" charset="0"/>
            </a:endParaRPr>
          </a:p>
          <a:p>
            <a:pPr lvl="2" eaLnBrk="1" hangingPunct="1"/>
            <a:r>
              <a:rPr lang="en-US" sz="2400" dirty="0" smtClean="0">
                <a:latin typeface="Arial" charset="0"/>
                <a:cs typeface="Arial" charset="0"/>
              </a:rPr>
              <a:t>cohabitation </a:t>
            </a:r>
            <a:r>
              <a:rPr lang="en-US" sz="2400" dirty="0">
                <a:latin typeface="Arial" charset="0"/>
                <a:cs typeface="Arial" charset="0"/>
              </a:rPr>
              <a:t>among gay and lesbian couples</a:t>
            </a:r>
            <a:r>
              <a:rPr lang="en-US" sz="2400" dirty="0" smtClean="0">
                <a:latin typeface="Arial" charset="0"/>
                <a:cs typeface="Arial" charset="0"/>
              </a:rPr>
              <a:t>.</a:t>
            </a:r>
          </a:p>
          <a:p>
            <a:pPr lvl="3" eaLnBrk="1" hangingPunct="1"/>
            <a:r>
              <a:rPr lang="en-US" sz="2100" dirty="0" smtClean="0">
                <a:latin typeface="Arial" charset="0"/>
                <a:cs typeface="Arial" charset="0"/>
              </a:rPr>
              <a:t>“gay” OR “lesbian” AND “cohabit*”</a:t>
            </a:r>
            <a:endParaRPr lang="en-US" sz="2100" dirty="0">
              <a:latin typeface="Arial" charset="0"/>
              <a:cs typeface="Arial" charset="0"/>
            </a:endParaRPr>
          </a:p>
          <a:p>
            <a:pPr lvl="2" eaLnBrk="1" hangingPunct="1"/>
            <a:endParaRPr lang="en-US" sz="26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Reading Social </a:t>
            </a:r>
            <a:r>
              <a:rPr lang="en-US" sz="3600" dirty="0" smtClean="0">
                <a:latin typeface="Arial" charset="0"/>
                <a:cs typeface="Arial" charset="0"/>
              </a:rPr>
              <a:t>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of </a:t>
            </a:r>
            <a:r>
              <a:rPr lang="en-US" sz="1200" dirty="0" smtClean="0">
                <a:latin typeface="Arial" panose="020B0604020202020204" pitchFamily="34" charset="0"/>
                <a:cs typeface="Arial" panose="020B0604020202020204" pitchFamily="34" charset="0"/>
              </a:rPr>
              <a:t>5)</a:t>
            </a:r>
            <a:endParaRPr lang="en-US" sz="1200" dirty="0">
              <a:latin typeface="Arial" charset="0"/>
              <a:cs typeface="Arial" charset="0"/>
            </a:endParaRPr>
          </a:p>
        </p:txBody>
      </p:sp>
      <p:sp>
        <p:nvSpPr>
          <p:cNvPr id="12291"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Organizing a Review of the Literature</a:t>
            </a:r>
          </a:p>
          <a:p>
            <a:pPr lvl="1" eaLnBrk="1" hangingPunct="1"/>
            <a:r>
              <a:rPr lang="en-US" dirty="0">
                <a:latin typeface="Arial" charset="0"/>
                <a:cs typeface="Arial" charset="0"/>
              </a:rPr>
              <a:t>Conduct a search</a:t>
            </a:r>
          </a:p>
          <a:p>
            <a:pPr lvl="2" eaLnBrk="1" hangingPunct="1"/>
            <a:r>
              <a:rPr lang="en-US" sz="2400" dirty="0" smtClean="0">
                <a:latin typeface="Arial" charset="0"/>
                <a:cs typeface="Arial" charset="0"/>
              </a:rPr>
              <a:t>Where:</a:t>
            </a:r>
            <a:endParaRPr lang="en-US" sz="2400" dirty="0">
              <a:latin typeface="Arial" charset="0"/>
              <a:cs typeface="Arial" charset="0"/>
            </a:endParaRPr>
          </a:p>
          <a:p>
            <a:pPr lvl="3" eaLnBrk="1" hangingPunct="1"/>
            <a:r>
              <a:rPr lang="en-US" sz="2100" dirty="0" smtClean="0">
                <a:latin typeface="Arial" charset="0"/>
                <a:cs typeface="Arial" charset="0"/>
              </a:rPr>
              <a:t>Library Web Search </a:t>
            </a:r>
            <a:r>
              <a:rPr lang="en-US" sz="2100" dirty="0" smtClean="0">
                <a:latin typeface="Wingdings"/>
                <a:ea typeface="Wingdings"/>
                <a:cs typeface="Wingdings"/>
                <a:sym typeface="Wingdings"/>
                <a:hlinkClick r:id="rId2"/>
              </a:rPr>
              <a:t></a:t>
            </a:r>
            <a:r>
              <a:rPr lang="en-US" sz="2100" dirty="0" smtClean="0">
                <a:latin typeface="Arial" charset="0"/>
                <a:cs typeface="Arial" charset="0"/>
              </a:rPr>
              <a:t>, Google Scholar </a:t>
            </a:r>
            <a:r>
              <a:rPr lang="en-US" sz="2100" dirty="0" smtClean="0">
                <a:latin typeface="Wingdings"/>
                <a:ea typeface="Wingdings"/>
                <a:cs typeface="Wingdings"/>
                <a:sym typeface="Wingdings"/>
                <a:hlinkClick r:id="rId3"/>
              </a:rPr>
              <a:t></a:t>
            </a:r>
            <a:endParaRPr lang="en-US" sz="2100" dirty="0">
              <a:latin typeface="Arial" charset="0"/>
              <a:cs typeface="Arial" charset="0"/>
            </a:endParaRPr>
          </a:p>
          <a:p>
            <a:pPr lvl="2" eaLnBrk="1" hangingPunct="1"/>
            <a:r>
              <a:rPr lang="en-US" sz="2400" dirty="0" smtClean="0">
                <a:latin typeface="Arial" charset="0"/>
                <a:cs typeface="Arial" charset="0"/>
              </a:rPr>
              <a:t>How:</a:t>
            </a:r>
          </a:p>
          <a:p>
            <a:pPr lvl="3" eaLnBrk="1" hangingPunct="1"/>
            <a:r>
              <a:rPr lang="en-US" sz="2100" dirty="0" smtClean="0">
                <a:latin typeface="Arial" charset="0"/>
                <a:cs typeface="Arial" charset="0"/>
              </a:rPr>
              <a:t>Use Boolean Searches </a:t>
            </a:r>
            <a:r>
              <a:rPr lang="en-US" sz="2100" dirty="0" smtClean="0">
                <a:latin typeface="Wingdings"/>
                <a:ea typeface="Wingdings"/>
                <a:cs typeface="Wingdings"/>
                <a:sym typeface="Wingdings"/>
                <a:hlinkClick r:id="rId4"/>
              </a:rPr>
              <a:t></a:t>
            </a:r>
            <a:endParaRPr lang="en-US" sz="2100" dirty="0" smtClean="0">
              <a:latin typeface="Arial" charset="0"/>
              <a:cs typeface="Arial" charset="0"/>
            </a:endParaRPr>
          </a:p>
          <a:p>
            <a:pPr lvl="3" eaLnBrk="1" hangingPunct="1"/>
            <a:r>
              <a:rPr lang="en-US" sz="2100" dirty="0" smtClean="0">
                <a:latin typeface="Arial" charset="0"/>
                <a:cs typeface="Arial" charset="0"/>
              </a:rPr>
              <a:t>Snowball </a:t>
            </a:r>
            <a:r>
              <a:rPr lang="en-US" sz="2100" dirty="0">
                <a:latin typeface="Arial" charset="0"/>
                <a:cs typeface="Arial" charset="0"/>
              </a:rPr>
              <a:t>Search</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Reading Social </a:t>
            </a:r>
            <a:r>
              <a:rPr lang="en-US" sz="3600" dirty="0" smtClean="0">
                <a:latin typeface="Arial" charset="0"/>
                <a:cs typeface="Arial" charset="0"/>
              </a:rPr>
              <a:t>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3 </a:t>
            </a:r>
            <a:r>
              <a:rPr lang="en-US" sz="1200" dirty="0">
                <a:latin typeface="Arial" panose="020B0604020202020204" pitchFamily="34" charset="0"/>
                <a:cs typeface="Arial" panose="020B0604020202020204" pitchFamily="34" charset="0"/>
              </a:rPr>
              <a:t>of 5)</a:t>
            </a:r>
            <a:endParaRPr lang="en-US" sz="1200" dirty="0">
              <a:latin typeface="Verdana" charset="0"/>
            </a:endParaRPr>
          </a:p>
        </p:txBody>
      </p:sp>
      <p:sp>
        <p:nvSpPr>
          <p:cNvPr id="1331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Journals versus Books</a:t>
            </a:r>
          </a:p>
          <a:p>
            <a:pPr lvl="1" eaLnBrk="1" hangingPunct="1"/>
            <a:r>
              <a:rPr lang="en-US" dirty="0">
                <a:latin typeface="Arial" charset="0"/>
                <a:cs typeface="Arial" charset="0"/>
              </a:rPr>
              <a:t>Reading a Journal Article</a:t>
            </a:r>
          </a:p>
          <a:p>
            <a:pPr lvl="2" eaLnBrk="1" hangingPunct="1"/>
            <a:r>
              <a:rPr lang="en-US" sz="2600" dirty="0">
                <a:latin typeface="Arial" charset="0"/>
                <a:cs typeface="Arial" charset="0"/>
              </a:rPr>
              <a:t>Read the Abstract – A summary of a research </a:t>
            </a:r>
            <a:r>
              <a:rPr lang="en-US" sz="2600" dirty="0" smtClean="0">
                <a:latin typeface="Arial" charset="0"/>
                <a:cs typeface="Arial" charset="0"/>
              </a:rPr>
              <a:t>article</a:t>
            </a:r>
          </a:p>
          <a:p>
            <a:pPr lvl="2" eaLnBrk="1" hangingPunct="1"/>
            <a:endParaRPr lang="en-US" sz="2600" dirty="0" smtClean="0">
              <a:latin typeface="Arial" charset="0"/>
              <a:cs typeface="Arial" charset="0"/>
            </a:endParaRPr>
          </a:p>
          <a:p>
            <a:pPr lvl="2" eaLnBrk="1" hangingPunct="1"/>
            <a:r>
              <a:rPr lang="en-US" sz="2600" dirty="0" smtClean="0">
                <a:latin typeface="Arial" charset="0"/>
                <a:cs typeface="Arial" charset="0"/>
              </a:rPr>
              <a:t>Read the Introduction and Conclusion/Discussion</a:t>
            </a:r>
            <a:endParaRPr lang="en-US" sz="2600" dirty="0">
              <a:latin typeface="Arial" charset="0"/>
              <a:cs typeface="Arial" charset="0"/>
            </a:endParaRPr>
          </a:p>
          <a:p>
            <a:pPr lvl="2" eaLnBrk="1" hangingPunct="1"/>
            <a:r>
              <a:rPr lang="en-US" sz="2600" dirty="0">
                <a:latin typeface="Arial" charset="0"/>
                <a:cs typeface="Arial" charset="0"/>
              </a:rPr>
              <a:t>Skim the article, noting section headings and tables and graphs</a:t>
            </a:r>
          </a:p>
          <a:p>
            <a:pPr lvl="2" eaLnBrk="1" hangingPunct="1"/>
            <a:r>
              <a:rPr lang="en-US" sz="2600" dirty="0">
                <a:latin typeface="Arial" charset="0"/>
                <a:cs typeface="Arial" charset="0"/>
              </a:rPr>
              <a:t>Read the article in its </a:t>
            </a:r>
            <a:r>
              <a:rPr lang="en-US" sz="2600" dirty="0" smtClean="0">
                <a:latin typeface="Arial" charset="0"/>
                <a:cs typeface="Arial" charset="0"/>
              </a:rPr>
              <a:t>entirety</a:t>
            </a:r>
            <a:endParaRPr lang="en-US" sz="26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Reading Social </a:t>
            </a:r>
            <a:r>
              <a:rPr lang="en-US" sz="3600" dirty="0" smtClean="0">
                <a:latin typeface="Arial" charset="0"/>
                <a:cs typeface="Arial" charset="0"/>
              </a:rPr>
              <a:t>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4 </a:t>
            </a:r>
            <a:r>
              <a:rPr lang="en-US" sz="1200" dirty="0">
                <a:latin typeface="Arial" panose="020B0604020202020204" pitchFamily="34" charset="0"/>
                <a:cs typeface="Arial" panose="020B0604020202020204" pitchFamily="34" charset="0"/>
              </a:rPr>
              <a:t>of 5)</a:t>
            </a:r>
            <a:endParaRPr lang="en-US" sz="1200" dirty="0">
              <a:latin typeface="Verdana" charset="0"/>
            </a:endParaRPr>
          </a:p>
        </p:txBody>
      </p:sp>
      <p:sp>
        <p:nvSpPr>
          <p:cNvPr id="14339"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Reading a Book</a:t>
            </a:r>
          </a:p>
          <a:p>
            <a:pPr lvl="2" eaLnBrk="1" hangingPunct="1"/>
            <a:r>
              <a:rPr lang="en-US" sz="2600" dirty="0">
                <a:latin typeface="Arial" charset="0"/>
                <a:cs typeface="Arial" charset="0"/>
              </a:rPr>
              <a:t>Research Monograph – a book-length research report.</a:t>
            </a:r>
          </a:p>
          <a:p>
            <a:pPr lvl="2" eaLnBrk="1" hangingPunct="1"/>
            <a:r>
              <a:rPr lang="en-US" sz="2600" dirty="0">
                <a:latin typeface="Arial" charset="0"/>
                <a:cs typeface="Arial" charset="0"/>
              </a:rPr>
              <a:t>Read the preface or </a:t>
            </a:r>
            <a:r>
              <a:rPr lang="en-US" sz="2600" dirty="0" smtClean="0">
                <a:latin typeface="Arial" charset="0"/>
                <a:cs typeface="Arial" charset="0"/>
              </a:rPr>
              <a:t>introduction</a:t>
            </a:r>
          </a:p>
          <a:p>
            <a:pPr lvl="2" eaLnBrk="1" hangingPunct="1"/>
            <a:endParaRPr lang="en-US" sz="2600" dirty="0">
              <a:latin typeface="Arial" charset="0"/>
              <a:cs typeface="Arial" charset="0"/>
            </a:endParaRPr>
          </a:p>
          <a:p>
            <a:pPr lvl="2" eaLnBrk="1" hangingPunct="1"/>
            <a:r>
              <a:rPr lang="en-US" sz="2600" dirty="0" smtClean="0">
                <a:latin typeface="Arial" charset="0"/>
                <a:cs typeface="Arial" charset="0"/>
              </a:rPr>
              <a:t>Read conclusion</a:t>
            </a:r>
          </a:p>
          <a:p>
            <a:pPr lvl="2" eaLnBrk="1" hangingPunct="1"/>
            <a:r>
              <a:rPr lang="en-US" sz="2600" dirty="0" smtClean="0">
                <a:latin typeface="Arial" charset="0"/>
                <a:cs typeface="Arial" charset="0"/>
              </a:rPr>
              <a:t>Read introduction/conclusions for relevant chapters</a:t>
            </a:r>
            <a:endParaRPr lang="en-US" sz="2600" dirty="0">
              <a:latin typeface="Arial" charset="0"/>
              <a:cs typeface="Arial" charset="0"/>
            </a:endParaRPr>
          </a:p>
          <a:p>
            <a:pPr lvl="2" eaLnBrk="1" hangingPunct="1"/>
            <a:r>
              <a:rPr lang="en-US" sz="2600" dirty="0">
                <a:latin typeface="Arial" charset="0"/>
                <a:cs typeface="Arial" charset="0"/>
              </a:rPr>
              <a:t>Read the book in its entirety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dirty="0">
                <a:latin typeface="Arial" charset="0"/>
                <a:cs typeface="Arial" charset="0"/>
              </a:rPr>
              <a:t>Reading Social </a:t>
            </a:r>
            <a:r>
              <a:rPr lang="en-US" sz="3600" dirty="0" smtClean="0">
                <a:latin typeface="Arial" charset="0"/>
                <a:cs typeface="Arial" charset="0"/>
              </a:rPr>
              <a:t>Research </a:t>
            </a:r>
            <a:r>
              <a:rPr lang="en-US" sz="1200" dirty="0">
                <a:latin typeface="Arial" panose="020B0604020202020204" pitchFamily="34" charset="0"/>
                <a:cs typeface="Arial" panose="020B0604020202020204" pitchFamily="34" charset="0"/>
              </a:rPr>
              <a:t>(slide </a:t>
            </a:r>
            <a:r>
              <a:rPr lang="en-US" sz="1200" dirty="0" smtClean="0">
                <a:latin typeface="Arial" panose="020B0604020202020204" pitchFamily="34" charset="0"/>
                <a:cs typeface="Arial" panose="020B0604020202020204" pitchFamily="34" charset="0"/>
              </a:rPr>
              <a:t>5 </a:t>
            </a:r>
            <a:r>
              <a:rPr lang="en-US" sz="1200" dirty="0">
                <a:latin typeface="Arial" panose="020B0604020202020204" pitchFamily="34" charset="0"/>
                <a:cs typeface="Arial" panose="020B0604020202020204" pitchFamily="34" charset="0"/>
              </a:rPr>
              <a:t>of 5)</a:t>
            </a:r>
            <a:endParaRPr lang="en-US" sz="1200" dirty="0">
              <a:latin typeface="Verdana" charset="0"/>
            </a:endParaRPr>
          </a:p>
        </p:txBody>
      </p:sp>
      <p:sp>
        <p:nvSpPr>
          <p:cNvPr id="15363" name="Content Placeholder 2"/>
          <p:cNvSpPr>
            <a:spLocks noGrp="1"/>
          </p:cNvSpPr>
          <p:nvPr>
            <p:ph sz="quarter" idx="1"/>
          </p:nvPr>
        </p:nvSpPr>
        <p:spPr>
          <a:xfrm>
            <a:off x="685800" y="2286000"/>
            <a:ext cx="3886200" cy="4572000"/>
          </a:xfrm>
        </p:spPr>
        <p:txBody>
          <a:bodyPr/>
          <a:lstStyle/>
          <a:p>
            <a:pPr lvl="1" eaLnBrk="1" hangingPunct="1"/>
            <a:r>
              <a:rPr lang="en-US" dirty="0">
                <a:latin typeface="Arial" charset="0"/>
                <a:cs typeface="Arial" charset="0"/>
              </a:rPr>
              <a:t>Theoretical Orientations</a:t>
            </a:r>
          </a:p>
          <a:p>
            <a:pPr lvl="1" eaLnBrk="1" hangingPunct="1"/>
            <a:r>
              <a:rPr lang="en-US" dirty="0">
                <a:latin typeface="Arial" charset="0"/>
                <a:cs typeface="Arial" charset="0"/>
              </a:rPr>
              <a:t>Research Design</a:t>
            </a:r>
          </a:p>
          <a:p>
            <a:pPr lvl="1" eaLnBrk="1" hangingPunct="1"/>
            <a:r>
              <a:rPr lang="en-US" dirty="0">
                <a:latin typeface="Arial" charset="0"/>
                <a:cs typeface="Arial" charset="0"/>
              </a:rPr>
              <a:t>Measurement</a:t>
            </a:r>
          </a:p>
          <a:p>
            <a:pPr lvl="1" eaLnBrk="1" hangingPunct="1"/>
            <a:r>
              <a:rPr lang="en-US" dirty="0">
                <a:latin typeface="Arial" charset="0"/>
                <a:cs typeface="Arial" charset="0"/>
              </a:rPr>
              <a:t>Sampling</a:t>
            </a:r>
          </a:p>
          <a:p>
            <a:pPr lvl="1" eaLnBrk="1" hangingPunct="1"/>
            <a:r>
              <a:rPr lang="en-US" dirty="0">
                <a:latin typeface="Arial" charset="0"/>
                <a:cs typeface="Arial" charset="0"/>
              </a:rPr>
              <a:t>Experiments</a:t>
            </a:r>
          </a:p>
          <a:p>
            <a:pPr lvl="1" eaLnBrk="1" hangingPunct="1"/>
            <a:r>
              <a:rPr lang="en-US" dirty="0">
                <a:latin typeface="Arial" charset="0"/>
                <a:cs typeface="Arial" charset="0"/>
              </a:rPr>
              <a:t>Survey Questions</a:t>
            </a:r>
          </a:p>
          <a:p>
            <a:pPr lvl="1" eaLnBrk="1" hangingPunct="1"/>
            <a:r>
              <a:rPr lang="en-US" dirty="0">
                <a:latin typeface="Arial" charset="0"/>
                <a:cs typeface="Arial" charset="0"/>
              </a:rPr>
              <a:t>Field Research</a:t>
            </a:r>
          </a:p>
          <a:p>
            <a:pPr lvl="1" eaLnBrk="1" hangingPunct="1"/>
            <a:endParaRPr lang="en-US" dirty="0">
              <a:latin typeface="Arial" charset="0"/>
              <a:cs typeface="Arial" charset="0"/>
            </a:endParaRPr>
          </a:p>
        </p:txBody>
      </p:sp>
      <p:sp>
        <p:nvSpPr>
          <p:cNvPr id="15364" name="Content Placeholder 3"/>
          <p:cNvSpPr>
            <a:spLocks noGrp="1"/>
          </p:cNvSpPr>
          <p:nvPr>
            <p:ph sz="quarter" idx="2"/>
          </p:nvPr>
        </p:nvSpPr>
        <p:spPr>
          <a:xfrm>
            <a:off x="4876800" y="2286000"/>
            <a:ext cx="3886200" cy="3722688"/>
          </a:xfrm>
        </p:spPr>
        <p:txBody>
          <a:bodyPr/>
          <a:lstStyle/>
          <a:p>
            <a:pPr lvl="1" eaLnBrk="1" hangingPunct="1"/>
            <a:r>
              <a:rPr lang="en-US" dirty="0">
                <a:latin typeface="Arial" charset="0"/>
                <a:cs typeface="Arial" charset="0"/>
              </a:rPr>
              <a:t>Content Analysis</a:t>
            </a:r>
          </a:p>
          <a:p>
            <a:pPr lvl="1" eaLnBrk="1" hangingPunct="1"/>
            <a:r>
              <a:rPr lang="en-US" dirty="0">
                <a:latin typeface="Arial" charset="0"/>
                <a:cs typeface="Arial" charset="0"/>
              </a:rPr>
              <a:t>Analyzing Existing Statistics</a:t>
            </a:r>
          </a:p>
          <a:p>
            <a:pPr lvl="1" eaLnBrk="1" hangingPunct="1"/>
            <a:r>
              <a:rPr lang="en-US" dirty="0">
                <a:latin typeface="Arial" charset="0"/>
                <a:cs typeface="Arial" charset="0"/>
              </a:rPr>
              <a:t>Comparative and Historical Research</a:t>
            </a:r>
          </a:p>
          <a:p>
            <a:pPr lvl="1" eaLnBrk="1" hangingPunct="1"/>
            <a:r>
              <a:rPr lang="en-US" dirty="0">
                <a:latin typeface="Arial" charset="0"/>
                <a:cs typeface="Arial" charset="0"/>
              </a:rPr>
              <a:t>Evaluation Research</a:t>
            </a:r>
          </a:p>
          <a:p>
            <a:pPr lvl="1" eaLnBrk="1" hangingPunct="1"/>
            <a:r>
              <a:rPr lang="en-US" dirty="0">
                <a:latin typeface="Arial" charset="0"/>
                <a:cs typeface="Arial" charset="0"/>
              </a:rPr>
              <a:t>Data Analysis</a:t>
            </a:r>
          </a:p>
          <a:p>
            <a:pPr lvl="1" eaLnBrk="1" hangingPunct="1"/>
            <a:r>
              <a:rPr lang="en-US" dirty="0">
                <a:latin typeface="Arial" charset="0"/>
                <a:cs typeface="Arial" charset="0"/>
              </a:rPr>
              <a:t>Reporting</a:t>
            </a:r>
          </a:p>
          <a:p>
            <a:endParaRPr lang="en-US" dirty="0">
              <a:latin typeface="Verdana" charset="0"/>
            </a:endParaRPr>
          </a:p>
        </p:txBody>
      </p:sp>
      <p:sp>
        <p:nvSpPr>
          <p:cNvPr id="15365" name="Rectangle 4"/>
          <p:cNvSpPr>
            <a:spLocks noChangeArrowheads="1"/>
          </p:cNvSpPr>
          <p:nvPr/>
        </p:nvSpPr>
        <p:spPr bwMode="auto">
          <a:xfrm>
            <a:off x="685800" y="1676400"/>
            <a:ext cx="55657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600" dirty="0">
                <a:cs typeface="Arial" charset="0"/>
              </a:rPr>
              <a:t>Evaluating Research Reports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Using the Internet Wisely</a:t>
            </a:r>
          </a:p>
        </p:txBody>
      </p:sp>
      <p:sp>
        <p:nvSpPr>
          <p:cNvPr id="1638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Some Useful Websites</a:t>
            </a:r>
          </a:p>
          <a:p>
            <a:pPr eaLnBrk="1" hangingPunct="1"/>
            <a:endParaRPr lang="en-US" sz="2600" dirty="0">
              <a:latin typeface="Arial" charset="0"/>
              <a:cs typeface="Arial" charset="0"/>
            </a:endParaRPr>
          </a:p>
          <a:p>
            <a:pPr eaLnBrk="1" hangingPunct="1"/>
            <a:r>
              <a:rPr lang="en-US" sz="2600" dirty="0">
                <a:latin typeface="Arial" charset="0"/>
                <a:cs typeface="Arial" charset="0"/>
              </a:rPr>
              <a:t>Searching the </a:t>
            </a:r>
            <a:r>
              <a:rPr lang="en-US" sz="2600" dirty="0" smtClean="0">
                <a:latin typeface="Arial" charset="0"/>
                <a:cs typeface="Arial" charset="0"/>
              </a:rPr>
              <a:t>Web</a:t>
            </a:r>
          </a:p>
          <a:p>
            <a:pPr lvl="1" eaLnBrk="1" hangingPunct="1"/>
            <a:r>
              <a:rPr lang="en-US" sz="2300" dirty="0" smtClean="0">
                <a:latin typeface="Arial" charset="0"/>
                <a:cs typeface="Arial" charset="0"/>
              </a:rPr>
              <a:t>When searching, use only reliable, high-quality sources:</a:t>
            </a:r>
          </a:p>
          <a:p>
            <a:pPr lvl="2" eaLnBrk="1" hangingPunct="1"/>
            <a:r>
              <a:rPr lang="en-US" sz="2000" dirty="0" smtClean="0">
                <a:latin typeface="Arial" charset="0"/>
                <a:cs typeface="Arial" charset="0"/>
              </a:rPr>
              <a:t>Google (Scholar)</a:t>
            </a:r>
          </a:p>
          <a:p>
            <a:pPr lvl="2" eaLnBrk="1" hangingPunct="1"/>
            <a:r>
              <a:rPr lang="en-US" sz="2000" dirty="0" smtClean="0">
                <a:latin typeface="Arial" charset="0"/>
                <a:cs typeface="Arial" charset="0"/>
              </a:rPr>
              <a:t>Library</a:t>
            </a:r>
          </a:p>
          <a:p>
            <a:pPr lvl="2" eaLnBrk="1" hangingPunct="1"/>
            <a:r>
              <a:rPr lang="en-US" sz="2000" dirty="0" smtClean="0">
                <a:latin typeface="Arial" charset="0"/>
                <a:cs typeface="Arial" charset="0"/>
              </a:rPr>
              <a:t>Nationally-recognized Newspapers (LAT, NYT, CT, WP, WSJ)</a:t>
            </a:r>
          </a:p>
          <a:p>
            <a:pPr lvl="2" eaLnBrk="1" hangingPunct="1"/>
            <a:r>
              <a:rPr lang="en-US" sz="2000" dirty="0" smtClean="0">
                <a:latin typeface="Arial" charset="0"/>
                <a:cs typeface="Arial" charset="0"/>
              </a:rPr>
              <a:t>Government/Bureaucratic (.</a:t>
            </a:r>
            <a:r>
              <a:rPr lang="en-US" sz="2000" dirty="0" err="1" smtClean="0">
                <a:latin typeface="Arial" charset="0"/>
                <a:cs typeface="Arial" charset="0"/>
              </a:rPr>
              <a:t>gov</a:t>
            </a:r>
            <a:r>
              <a:rPr lang="en-US" sz="2000" dirty="0" smtClean="0">
                <a:latin typeface="Arial" charset="0"/>
                <a:cs typeface="Arial" charset="0"/>
              </a:rPr>
              <a:t>, Census, CDC, World Bank, CIA, HMD)</a:t>
            </a:r>
          </a:p>
          <a:p>
            <a:pPr lvl="2" eaLnBrk="1" hangingPunct="1"/>
            <a:endParaRPr lang="en-US" sz="2000" dirty="0">
              <a:latin typeface="Arial"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Using the Internet Wisely</a:t>
            </a:r>
            <a:endParaRPr lang="en-US" sz="3600" dirty="0">
              <a:latin typeface="Verdana" charset="0"/>
            </a:endParaRPr>
          </a:p>
        </p:txBody>
      </p:sp>
      <p:sp>
        <p:nvSpPr>
          <p:cNvPr id="1945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Evaluating the Quality of Internet Materials</a:t>
            </a:r>
          </a:p>
          <a:p>
            <a:pPr marL="731838" lvl="1" indent="-457200" eaLnBrk="1" hangingPunct="1">
              <a:buFont typeface="Arial" charset="0"/>
              <a:buAutoNum type="arabicPeriod"/>
            </a:pPr>
            <a:r>
              <a:rPr lang="en-US" dirty="0">
                <a:latin typeface="Arial" charset="0"/>
                <a:cs typeface="Arial" charset="0"/>
              </a:rPr>
              <a:t>Who/What is the author of the website?</a:t>
            </a:r>
          </a:p>
          <a:p>
            <a:pPr marL="731838" lvl="1" indent="-457200" eaLnBrk="1" hangingPunct="1">
              <a:buFont typeface="Arial" charset="0"/>
              <a:buAutoNum type="arabicPeriod"/>
            </a:pPr>
            <a:r>
              <a:rPr lang="en-US" dirty="0">
                <a:latin typeface="Arial" charset="0"/>
                <a:cs typeface="Arial" charset="0"/>
              </a:rPr>
              <a:t>Is the site advocating a particular point of view?</a:t>
            </a:r>
          </a:p>
          <a:p>
            <a:pPr marL="731838" lvl="1" indent="-457200" eaLnBrk="1" hangingPunct="1">
              <a:buFont typeface="Arial" charset="0"/>
              <a:buAutoNum type="arabicPeriod"/>
            </a:pPr>
            <a:r>
              <a:rPr lang="en-US" dirty="0">
                <a:latin typeface="Arial" charset="0"/>
                <a:cs typeface="Arial" charset="0"/>
              </a:rPr>
              <a:t>Does the website give accurate and complete references?</a:t>
            </a:r>
          </a:p>
          <a:p>
            <a:pPr marL="731838" lvl="1" indent="-457200" eaLnBrk="1" hangingPunct="1">
              <a:buFont typeface="Arial" charset="0"/>
              <a:buAutoNum type="arabicPeriod"/>
            </a:pPr>
            <a:r>
              <a:rPr lang="en-US" dirty="0">
                <a:latin typeface="Arial" charset="0"/>
                <a:cs typeface="Arial" charset="0"/>
              </a:rPr>
              <a:t>Are the data up-to-date?</a:t>
            </a:r>
          </a:p>
          <a:p>
            <a:pPr marL="731838" lvl="1" indent="-457200" eaLnBrk="1" hangingPunct="1">
              <a:buFont typeface="Arial" charset="0"/>
              <a:buAutoNum type="arabicPeriod"/>
            </a:pPr>
            <a:r>
              <a:rPr lang="en-US" dirty="0">
                <a:latin typeface="Arial" charset="0"/>
                <a:cs typeface="Arial" charset="0"/>
              </a:rPr>
              <a:t>Are the data official?</a:t>
            </a:r>
          </a:p>
          <a:p>
            <a:pPr marL="731838" lvl="1" indent="-457200" eaLnBrk="1" hangingPunct="1">
              <a:buFont typeface="Arial" charset="0"/>
              <a:buAutoNum type="arabicPeriod"/>
            </a:pPr>
            <a:r>
              <a:rPr lang="en-US" dirty="0">
                <a:latin typeface="Arial" charset="0"/>
                <a:cs typeface="Arial" charset="0"/>
              </a:rPr>
              <a:t>Is it a University research site?</a:t>
            </a:r>
          </a:p>
          <a:p>
            <a:pPr marL="731838" lvl="1" indent="-457200" eaLnBrk="1" hangingPunct="1">
              <a:buFont typeface="Arial" charset="0"/>
              <a:buAutoNum type="arabicPeriod"/>
            </a:pPr>
            <a:r>
              <a:rPr lang="en-US" dirty="0">
                <a:latin typeface="Arial" charset="0"/>
                <a:cs typeface="Arial" charset="0"/>
              </a:rPr>
              <a:t>Do the data seem consistent with data from other sites?</a:t>
            </a:r>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950</TotalTime>
  <Words>1695</Words>
  <Application>Microsoft Macintosh PowerPoint</Application>
  <PresentationFormat>On-screen Show (4:3)</PresentationFormat>
  <Paragraphs>216</Paragraphs>
  <Slides>24</Slides>
  <Notes>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CHAPTER 15 Reading and writing social research</vt:lpstr>
      <vt:lpstr>Chapter Outline</vt:lpstr>
      <vt:lpstr>Reading Social Research (slide 1 of 5)</vt:lpstr>
      <vt:lpstr>Reading Social Research (slide 2 of 5)</vt:lpstr>
      <vt:lpstr>Reading Social Research (slide 3 of 5)</vt:lpstr>
      <vt:lpstr>Reading Social Research (slide 4 of 5)</vt:lpstr>
      <vt:lpstr>Reading Social Research (slide 5 of 5)</vt:lpstr>
      <vt:lpstr>Using the Internet Wisely</vt:lpstr>
      <vt:lpstr>Using the Internet Wisely</vt:lpstr>
      <vt:lpstr>Using the Internet Wisely</vt:lpstr>
      <vt:lpstr>Writing Social Research (slide 1 of 7)</vt:lpstr>
      <vt:lpstr>Writing Social Research (slide 2 of 7)</vt:lpstr>
      <vt:lpstr>Writing Social Research (slide 3 of 7)</vt:lpstr>
      <vt:lpstr>Writing Social Research (slide 4 of 7)</vt:lpstr>
      <vt:lpstr>Writing Social Research (slide 5 of 7)</vt:lpstr>
      <vt:lpstr>Writing Social Research (slide 6 of 7)</vt:lpstr>
      <vt:lpstr>Writing Social Research (slide 7 of 7)</vt:lpstr>
      <vt:lpstr>The Ethics of Reading and Writing Social Research</vt:lpstr>
      <vt:lpstr>Chapter Summary</vt:lpstr>
      <vt:lpstr>Questions</vt:lpstr>
      <vt:lpstr>Question 1</vt:lpstr>
      <vt:lpstr>Question 2</vt:lpstr>
      <vt:lpstr>Question 3</vt:lpstr>
      <vt:lpstr>Question 4</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104</cp:revision>
  <dcterms:created xsi:type="dcterms:W3CDTF">2009-06-16T17:02:08Z</dcterms:created>
  <dcterms:modified xsi:type="dcterms:W3CDTF">2016-07-18T22:03:34Z</dcterms:modified>
</cp:coreProperties>
</file>