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80" r:id="rId14"/>
    <p:sldId id="265" r:id="rId15"/>
    <p:sldId id="269" r:id="rId16"/>
    <p:sldId id="270" r:id="rId17"/>
    <p:sldId id="271" r:id="rId18"/>
    <p:sldId id="272" r:id="rId19"/>
    <p:sldId id="273" r:id="rId20"/>
    <p:sldId id="275" r:id="rId21"/>
    <p:sldId id="279" r:id="rId22"/>
    <p:sldId id="274" r:id="rId23"/>
    <p:sldId id="276" r:id="rId24"/>
    <p:sldId id="277"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7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398BD4-7194-014B-A806-9659587612D7}" type="datetimeFigureOut">
              <a:rPr lang="en-US" smtClean="0"/>
              <a:t>9/26/16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BA9E5-1013-4B41-99EF-2073EECD8178}" type="slidenum">
              <a:rPr lang="en-US" smtClean="0"/>
              <a:t>‹#›</a:t>
            </a:fld>
            <a:endParaRPr lang="en-US"/>
          </a:p>
        </p:txBody>
      </p:sp>
    </p:spTree>
    <p:extLst>
      <p:ext uri="{BB962C8B-B14F-4D97-AF65-F5344CB8AC3E}">
        <p14:creationId xmlns:p14="http://schemas.microsoft.com/office/powerpoint/2010/main" val="18677499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Sociologists treat interviews</a:t>
            </a:r>
            <a:r>
              <a:rPr lang="en-US" baseline="0" dirty="0" smtClean="0"/>
              <a:t> and observations of social settings as data that need to be analyzed in depth.</a:t>
            </a:r>
          </a:p>
          <a:p>
            <a:r>
              <a:rPr lang="en-US" baseline="0" dirty="0" smtClean="0"/>
              <a:t>Ultimate goal is to understand social life as it relates to theory.</a:t>
            </a:r>
          </a:p>
          <a:p>
            <a:r>
              <a:rPr lang="en-US" baseline="0" dirty="0" smtClean="0"/>
              <a:t>As a field researcher, you rarely approach your research or research site with hypotheses to be tested.</a:t>
            </a:r>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2</a:t>
            </a:fld>
            <a:endParaRPr lang="en-US"/>
          </a:p>
        </p:txBody>
      </p:sp>
    </p:spTree>
    <p:extLst>
      <p:ext uri="{BB962C8B-B14F-4D97-AF65-F5344CB8AC3E}">
        <p14:creationId xmlns:p14="http://schemas.microsoft.com/office/powerpoint/2010/main" val="1875946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Focus group typically used</a:t>
            </a:r>
            <a:r>
              <a:rPr lang="en-US" baseline="0" dirty="0" smtClean="0"/>
              <a:t> in market research. Just exploratory. But you get a lot of (unreliable) data, simultaneously. Have to be a skilled moderator to guide a discussion…</a:t>
            </a:r>
          </a:p>
          <a:p>
            <a:endParaRPr lang="en-US" baseline="0" dirty="0" smtClean="0"/>
          </a:p>
          <a:p>
            <a:r>
              <a:rPr lang="en-US" baseline="0" dirty="0" smtClean="0"/>
              <a:t>Examples are peoples interest in buying a new product/ car or what not.</a:t>
            </a: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12</a:t>
            </a:fld>
            <a:endParaRPr lang="en-US"/>
          </a:p>
        </p:txBody>
      </p:sp>
    </p:spTree>
    <p:extLst>
      <p:ext uri="{BB962C8B-B14F-4D97-AF65-F5344CB8AC3E}">
        <p14:creationId xmlns:p14="http://schemas.microsoft.com/office/powerpoint/2010/main" val="3833186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you come off as an FBI agent, you</a:t>
            </a:r>
            <a:r>
              <a:rPr lang="en-US" baseline="0" dirty="0" smtClean="0"/>
              <a:t> probably will be shunned.</a:t>
            </a: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14</a:t>
            </a:fld>
            <a:endParaRPr lang="en-US"/>
          </a:p>
        </p:txBody>
      </p:sp>
    </p:spTree>
    <p:extLst>
      <p:ext uri="{BB962C8B-B14F-4D97-AF65-F5344CB8AC3E}">
        <p14:creationId xmlns:p14="http://schemas.microsoft.com/office/powerpoint/2010/main" val="25820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prepare standardized note-taking forms in advance to help you.. Or develop a shorthand prior to observations to help you quickly jot down notes, that way you can deal with things that are unanticipated.</a:t>
            </a:r>
          </a:p>
          <a:p>
            <a:endParaRPr lang="en-US" baseline="0" dirty="0" smtClean="0"/>
          </a:p>
          <a:p>
            <a:r>
              <a:rPr lang="en-US" baseline="0" dirty="0" smtClean="0"/>
              <a:t>Rules for qualitative research:</a:t>
            </a:r>
          </a:p>
          <a:p>
            <a:r>
              <a:rPr lang="en-US" baseline="0" dirty="0" smtClean="0"/>
              <a:t>Don’t simply trust your memory (you need a measurement device)</a:t>
            </a:r>
          </a:p>
          <a:p>
            <a:r>
              <a:rPr lang="en-US" baseline="0" dirty="0" smtClean="0"/>
              <a:t>Take notes in stages (sketchy notes at first, but clean them up later… that evening).</a:t>
            </a:r>
          </a:p>
          <a:p>
            <a:r>
              <a:rPr lang="en-US" baseline="0" dirty="0" smtClean="0"/>
              <a:t>Record everything because something you think </a:t>
            </a:r>
            <a:r>
              <a:rPr lang="en-US" baseline="0" dirty="0" err="1" smtClean="0"/>
              <a:t>isnt</a:t>
            </a:r>
            <a:r>
              <a:rPr lang="en-US" baseline="0" dirty="0" smtClean="0"/>
              <a:t> important initially might turn out to be very significant in other observations as you keep collecting data… and it’s hard to go back and re-collect data.</a:t>
            </a:r>
          </a:p>
          <a:p>
            <a:r>
              <a:rPr lang="en-US" baseline="0" dirty="0" smtClean="0"/>
              <a:t>Realize that not everything will make it into the final paper.. Only the 10% of what you recorded that was gold.</a:t>
            </a: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15</a:t>
            </a:fld>
            <a:endParaRPr lang="en-US"/>
          </a:p>
        </p:txBody>
      </p:sp>
    </p:spTree>
    <p:extLst>
      <p:ext uri="{BB962C8B-B14F-4D97-AF65-F5344CB8AC3E}">
        <p14:creationId xmlns:p14="http://schemas.microsoft.com/office/powerpoint/2010/main" val="4264177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Accurately measuring the social phenomenon</a:t>
            </a:r>
            <a:r>
              <a:rPr lang="en-US" baseline="0" dirty="0" smtClean="0"/>
              <a:t> under study.</a:t>
            </a:r>
          </a:p>
          <a:p>
            <a:endParaRPr lang="en-US" baseline="0" dirty="0" smtClean="0"/>
          </a:p>
          <a:p>
            <a:r>
              <a:rPr lang="en-US" baseline="0" dirty="0" smtClean="0"/>
              <a:t>Not reliable… since its so subjective, two different researchers might understand the study of religious conversion differently (one sees as radical, and you see as spiritual).</a:t>
            </a: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17</a:t>
            </a:fld>
            <a:endParaRPr lang="en-US"/>
          </a:p>
        </p:txBody>
      </p:sp>
    </p:spTree>
    <p:extLst>
      <p:ext uri="{BB962C8B-B14F-4D97-AF65-F5344CB8AC3E}">
        <p14:creationId xmlns:p14="http://schemas.microsoft.com/office/powerpoint/2010/main" val="534685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3" pitchFamily="18" charset="2"/>
              <a:buNone/>
            </a:pPr>
            <a:r>
              <a:rPr lang="en-US" sz="1200" b="1" dirty="0" smtClean="0">
                <a:latin typeface="Arial" panose="020B0604020202020204" pitchFamily="34" charset="0"/>
                <a:cs typeface="Arial" panose="020B0604020202020204" pitchFamily="34" charset="0"/>
              </a:rPr>
              <a:t>ANSWER: C.</a:t>
            </a:r>
            <a:endParaRPr lang="en-US" sz="1200" dirty="0" smtClean="0">
              <a:latin typeface="Arial" panose="020B0604020202020204" pitchFamily="34" charset="0"/>
              <a:cs typeface="Arial" panose="020B0604020202020204" pitchFamily="34" charset="0"/>
            </a:endParaRP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When you use field research, you’re confronted with</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decisions about the role you’ll play as an observer and</a:t>
            </a:r>
          </a:p>
          <a:p>
            <a:pPr>
              <a:spcBef>
                <a:spcPts val="0"/>
              </a:spcBef>
              <a:buFont typeface="Wingdings 3" pitchFamily="18" charset="2"/>
              <a:buNone/>
            </a:pPr>
            <a:r>
              <a:rPr lang="en-US" sz="1200" dirty="0" smtClean="0">
                <a:latin typeface="Arial" panose="020B0604020202020204" pitchFamily="34" charset="0"/>
                <a:cs typeface="Arial" panose="020B0604020202020204" pitchFamily="34" charset="0"/>
              </a:rPr>
              <a:t>your relationship with the people you are observing.</a:t>
            </a:r>
          </a:p>
          <a:p>
            <a:pPr fontAlgn="auto">
              <a:spcBef>
                <a:spcPts val="0"/>
              </a:spcBef>
              <a:spcAft>
                <a:spcPts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21</a:t>
            </a:fld>
            <a:endParaRPr lang="en-US"/>
          </a:p>
        </p:txBody>
      </p:sp>
    </p:spTree>
    <p:extLst>
      <p:ext uri="{BB962C8B-B14F-4D97-AF65-F5344CB8AC3E}">
        <p14:creationId xmlns:p14="http://schemas.microsoft.com/office/powerpoint/2010/main" val="2232678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20040" indent="-320040" fontAlgn="auto">
              <a:spcAft>
                <a:spcPts val="0"/>
              </a:spcAft>
              <a:buFont typeface="Wingdings 3" pitchFamily="18" charset="2"/>
              <a:buNone/>
              <a:defRPr/>
            </a:pPr>
            <a:r>
              <a:rPr lang="en-US" sz="1200" b="1" dirty="0" smtClean="0">
                <a:latin typeface="Arial" panose="020B0604020202020204" pitchFamily="34" charset="0"/>
                <a:cs typeface="Arial" panose="020B0604020202020204" pitchFamily="34" charset="0"/>
              </a:rPr>
              <a:t>ANSWER: A.</a:t>
            </a:r>
            <a:endParaRPr lang="en-US" sz="1200" dirty="0" smtClean="0">
              <a:latin typeface="Arial" panose="020B0604020202020204" pitchFamily="34" charset="0"/>
              <a:cs typeface="Arial" panose="020B0604020202020204" pitchFamily="34" charset="0"/>
            </a:endParaRPr>
          </a:p>
          <a:p>
            <a:pPr marL="0" indent="0" fontAlgn="auto">
              <a:spcAft>
                <a:spcPts val="0"/>
              </a:spcAft>
              <a:buFont typeface="Wingdings 3" pitchFamily="18" charset="2"/>
              <a:buNone/>
              <a:defRPr/>
            </a:pPr>
            <a:r>
              <a:rPr lang="en-US" sz="1200" dirty="0" smtClean="0">
                <a:latin typeface="Arial" panose="020B0604020202020204" pitchFamily="34" charset="0"/>
                <a:cs typeface="Arial" panose="020B0604020202020204" pitchFamily="34" charset="0"/>
              </a:rPr>
              <a:t>Naturalism is an old tradition in qualitative research based on the assumption that an objective social reality exists and can be observed and reported accurately.</a:t>
            </a:r>
          </a:p>
          <a:p>
            <a:pPr fontAlgn="auto">
              <a:spcBef>
                <a:spcPts val="0"/>
              </a:spcBef>
              <a:spcAft>
                <a:spcPts val="0"/>
              </a:spcAf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22</a:t>
            </a:fld>
            <a:endParaRPr lang="en-US"/>
          </a:p>
        </p:txBody>
      </p:sp>
    </p:spTree>
    <p:extLst>
      <p:ext uri="{BB962C8B-B14F-4D97-AF65-F5344CB8AC3E}">
        <p14:creationId xmlns:p14="http://schemas.microsoft.com/office/powerpoint/2010/main" val="20028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A.</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Reactivity describes when the subject of social research may react to the fact of being studied, thus altering their behavior from what it would have been normally.</a:t>
            </a:r>
          </a:p>
          <a:p>
            <a:pPr>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23</a:t>
            </a:fld>
            <a:endParaRPr lang="en-US"/>
          </a:p>
        </p:txBody>
      </p:sp>
    </p:spTree>
    <p:extLst>
      <p:ext uri="{BB962C8B-B14F-4D97-AF65-F5344CB8AC3E}">
        <p14:creationId xmlns:p14="http://schemas.microsoft.com/office/powerpoint/2010/main" val="3902919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B.</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In a focus group, typically 12-15 people are brought together to engage in a guided discussion on some topic.</a:t>
            </a:r>
          </a:p>
          <a:p>
            <a:pPr marL="533400" indent="-533400" fontAlgn="auto">
              <a:spcBef>
                <a:spcPts val="0"/>
              </a:spcBef>
              <a:spcAft>
                <a:spcPts val="0"/>
              </a:spcAft>
              <a:buFont typeface="Wingdings" pitchFamily="2" charset="2"/>
              <a:buNone/>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24</a:t>
            </a:fld>
            <a:endParaRPr lang="en-US"/>
          </a:p>
        </p:txBody>
      </p:sp>
    </p:spTree>
    <p:extLst>
      <p:ext uri="{BB962C8B-B14F-4D97-AF65-F5344CB8AC3E}">
        <p14:creationId xmlns:p14="http://schemas.microsoft.com/office/powerpoint/2010/main" val="1697018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3" pitchFamily="18" charset="2"/>
              <a:buNone/>
            </a:pPr>
            <a:r>
              <a:rPr lang="en-US" sz="1200" b="1" dirty="0" smtClean="0">
                <a:latin typeface="Arial" panose="020B0604020202020204" pitchFamily="34" charset="0"/>
                <a:cs typeface="Arial" panose="020B0604020202020204" pitchFamily="34" charset="0"/>
              </a:rPr>
              <a:t>ANSWER: B.</a:t>
            </a:r>
          </a:p>
          <a:p>
            <a:pPr marL="0" indent="0">
              <a:buFont typeface="Wingdings 3" pitchFamily="18" charset="2"/>
              <a:buNone/>
            </a:pPr>
            <a:r>
              <a:rPr lang="en-US" sz="1200" dirty="0" smtClean="0">
                <a:latin typeface="Arial" panose="020B0604020202020204" pitchFamily="34" charset="0"/>
                <a:cs typeface="Arial" panose="020B0604020202020204" pitchFamily="34" charset="0"/>
              </a:rPr>
              <a:t>In comparison to surveys and experiments, field research has high validity and low reliability.</a:t>
            </a:r>
          </a:p>
          <a:p>
            <a:pPr>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25</a:t>
            </a:fld>
            <a:endParaRPr lang="en-US"/>
          </a:p>
        </p:txBody>
      </p:sp>
    </p:spTree>
    <p:extLst>
      <p:ext uri="{BB962C8B-B14F-4D97-AF65-F5344CB8AC3E}">
        <p14:creationId xmlns:p14="http://schemas.microsoft.com/office/powerpoint/2010/main" val="141054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Dynamics of religious conversion at a revival</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Qualitative field researchers</a:t>
            </a:r>
            <a:r>
              <a:rPr lang="en-US" baseline="0" dirty="0" smtClean="0"/>
              <a:t> believe that only b</a:t>
            </a:r>
            <a:r>
              <a:rPr lang="en-US" dirty="0" smtClean="0"/>
              <a:t>y</a:t>
            </a:r>
            <a:r>
              <a:rPr lang="en-US" baseline="0" dirty="0" smtClean="0"/>
              <a:t> going directly to the social phenomenon under study and observing it completely can they develop a full understanding of it.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3</a:t>
            </a:fld>
            <a:endParaRPr lang="en-US"/>
          </a:p>
        </p:txBody>
      </p:sp>
    </p:spTree>
    <p:extLst>
      <p:ext uri="{BB962C8B-B14F-4D97-AF65-F5344CB8AC3E}">
        <p14:creationId xmlns:p14="http://schemas.microsoft.com/office/powerpoint/2010/main" val="2805803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Pg</a:t>
            </a:r>
            <a:r>
              <a:rPr lang="en-US" baseline="0" dirty="0" smtClean="0"/>
              <a:t> 315 gives examples of things appropriate for qualitative study.</a:t>
            </a: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4</a:t>
            </a:fld>
            <a:endParaRPr lang="en-US"/>
          </a:p>
        </p:txBody>
      </p:sp>
    </p:spTree>
    <p:extLst>
      <p:ext uri="{BB962C8B-B14F-4D97-AF65-F5344CB8AC3E}">
        <p14:creationId xmlns:p14="http://schemas.microsoft.com/office/powerpoint/2010/main" val="316356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Decide</a:t>
            </a:r>
            <a:r>
              <a:rPr lang="en-US" baseline="0" dirty="0" smtClean="0"/>
              <a:t> on your level of participant-ness: </a:t>
            </a:r>
          </a:p>
          <a:p>
            <a:r>
              <a:rPr lang="en-US" baseline="0" dirty="0" smtClean="0"/>
              <a:t>full participants participate in every aspect of their daily life while complete observers doesn’t interact with the people under study at all (even shun involvement in the world being studied).</a:t>
            </a:r>
          </a:p>
          <a:p>
            <a:endParaRPr lang="en-US" baseline="0" dirty="0" smtClean="0"/>
          </a:p>
          <a:p>
            <a:r>
              <a:rPr lang="en-US" baseline="0" dirty="0" smtClean="0"/>
              <a:t>Decide if you’ll tell the people under study that you’re a researcher: you must ask yourself if it is ethical to deceive the people. For what purpose would you lie? Would lying/not lying compromise their trust in you or the phenomenon under study (such as racial attitudes or participation in looting activity)?</a:t>
            </a:r>
          </a:p>
          <a:p>
            <a:endParaRPr lang="en-US" baseline="0" dirty="0" smtClean="0"/>
          </a:p>
          <a:p>
            <a:r>
              <a:rPr lang="en-US" baseline="0" dirty="0" smtClean="0"/>
              <a:t>Reactivity could mean expelling the researcher from their social world (or worse, like harming them)… or modifying their speech/behavior to seem more acceptable… or they might completely change the way they approach the social phenomenon under question (e.g. no longer looting)</a:t>
            </a:r>
          </a:p>
          <a:p>
            <a:endParaRPr lang="en-US" baseline="0" dirty="0" smtClean="0"/>
          </a:p>
          <a:p>
            <a:r>
              <a:rPr lang="en-US" baseline="0" dirty="0" smtClean="0"/>
              <a:t>Going native: Problem with full participation is that the researcher might go native—identifying too much with the interests and viewpoints of the people under studying… losing a lot of their scientific detachment.</a:t>
            </a:r>
          </a:p>
          <a:p>
            <a:endParaRPr lang="en-US" baseline="0" dirty="0" smtClean="0"/>
          </a:p>
          <a:p>
            <a:r>
              <a:rPr lang="en-US" baseline="0" dirty="0" smtClean="0"/>
              <a:t>Researchers must try to remain objective because you are doing science… and you don’t want to get so involved that your interests in the people align so much that it clouds your scientific, unbiased judgment of your findings.</a:t>
            </a:r>
          </a:p>
          <a:p>
            <a:endParaRPr lang="en-US" baseline="0" dirty="0" smtClean="0"/>
          </a:p>
          <a:p>
            <a:r>
              <a:rPr lang="en-US" baseline="0" dirty="0" smtClean="0"/>
              <a:t>They must also remain reflexive: being able to reflect on your own position (</a:t>
            </a:r>
            <a:r>
              <a:rPr lang="en-US" baseline="0" dirty="0" err="1" smtClean="0"/>
              <a:t>positionality</a:t>
            </a:r>
            <a:r>
              <a:rPr lang="en-US" baseline="0" dirty="0" smtClean="0"/>
              <a:t>) in the research… how your presence is affecting your research participants (power role of the researcher), and how you see the research… it just means to be cognizant… and question whether your findings are really true or if its your subjective interpretation that’s shaping them)</a:t>
            </a: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5</a:t>
            </a:fld>
            <a:endParaRPr lang="en-US"/>
          </a:p>
        </p:txBody>
      </p:sp>
    </p:spTree>
    <p:extLst>
      <p:ext uri="{BB962C8B-B14F-4D97-AF65-F5344CB8AC3E}">
        <p14:creationId xmlns:p14="http://schemas.microsoft.com/office/powerpoint/2010/main" val="234693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Ethnography</a:t>
            </a:r>
            <a:r>
              <a:rPr lang="en-US" baseline="0" dirty="0" smtClean="0"/>
              <a:t> is a great way to approach from naturalistic perspective…. Tell social life as it really is, in their eyes… not the researchers.</a:t>
            </a:r>
          </a:p>
        </p:txBody>
      </p:sp>
      <p:sp>
        <p:nvSpPr>
          <p:cNvPr id="4" name="Slide Number Placeholder 3"/>
          <p:cNvSpPr>
            <a:spLocks noGrp="1"/>
          </p:cNvSpPr>
          <p:nvPr>
            <p:ph type="sldNum" sz="quarter" idx="10"/>
          </p:nvPr>
        </p:nvSpPr>
        <p:spPr/>
        <p:txBody>
          <a:bodyPr/>
          <a:lstStyle/>
          <a:p>
            <a:fld id="{8EFBA9E5-1013-4B41-99EF-2073EECD8178}" type="slidenum">
              <a:rPr lang="en-US" smtClean="0"/>
              <a:t>7</a:t>
            </a:fld>
            <a:endParaRPr lang="en-US"/>
          </a:p>
        </p:txBody>
      </p:sp>
    </p:spTree>
    <p:extLst>
      <p:ext uri="{BB962C8B-B14F-4D97-AF65-F5344CB8AC3E}">
        <p14:creationId xmlns:p14="http://schemas.microsoft.com/office/powerpoint/2010/main" val="101838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numerous</a:t>
            </a:r>
            <a:r>
              <a:rPr lang="en-US" baseline="0" dirty="0" smtClean="0"/>
              <a:t> observations to avoid bias of only a few observations</a:t>
            </a:r>
          </a:p>
          <a:p>
            <a:r>
              <a:rPr lang="en-US" baseline="0" dirty="0" smtClean="0"/>
              <a:t>Get a variety of viewpoints from participants</a:t>
            </a:r>
          </a:p>
          <a:p>
            <a:r>
              <a:rPr lang="en-US" baseline="0" dirty="0" smtClean="0"/>
              <a:t>As data accumulate, step back to frame interpretations that cut across numerous observations</a:t>
            </a:r>
          </a:p>
          <a:p>
            <a:r>
              <a:rPr lang="en-US" baseline="0" dirty="0" smtClean="0"/>
              <a:t>Regard all interpretations as provisional until ending… (once you reach a saturation point)</a:t>
            </a:r>
          </a:p>
          <a:p>
            <a:endParaRPr lang="en-US" baseline="0" dirty="0" smtClean="0"/>
          </a:p>
          <a:p>
            <a:r>
              <a:rPr lang="en-US" baseline="0" dirty="0" smtClean="0"/>
              <a:t>Examples on page 325… read them</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EFBA9E5-1013-4B41-99EF-2073EECD8178}" type="slidenum">
              <a:rPr lang="en-US" smtClean="0"/>
              <a:t>8</a:t>
            </a:fld>
            <a:endParaRPr lang="en-US"/>
          </a:p>
        </p:txBody>
      </p:sp>
    </p:spTree>
    <p:extLst>
      <p:ext uri="{BB962C8B-B14F-4D97-AF65-F5344CB8AC3E}">
        <p14:creationId xmlns:p14="http://schemas.microsoft.com/office/powerpoint/2010/main" val="101838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you’re really concerned about having your research make an impact on certain populations, read the section on participatory action research/emancipatory research on page 329-332…</a:t>
            </a:r>
          </a:p>
          <a:p>
            <a:endParaRPr lang="en-US" baseline="0" dirty="0" smtClean="0"/>
          </a:p>
        </p:txBody>
      </p:sp>
      <p:sp>
        <p:nvSpPr>
          <p:cNvPr id="4" name="Slide Number Placeholder 3"/>
          <p:cNvSpPr>
            <a:spLocks noGrp="1"/>
          </p:cNvSpPr>
          <p:nvPr>
            <p:ph type="sldNum" sz="quarter" idx="10"/>
          </p:nvPr>
        </p:nvSpPr>
        <p:spPr/>
        <p:txBody>
          <a:bodyPr/>
          <a:lstStyle/>
          <a:p>
            <a:fld id="{8EFBA9E5-1013-4B41-99EF-2073EECD8178}" type="slidenum">
              <a:rPr lang="en-US" smtClean="0"/>
              <a:t>9</a:t>
            </a:fld>
            <a:endParaRPr lang="en-US"/>
          </a:p>
        </p:txBody>
      </p:sp>
    </p:spTree>
    <p:extLst>
      <p:ext uri="{BB962C8B-B14F-4D97-AF65-F5344CB8AC3E}">
        <p14:creationId xmlns:p14="http://schemas.microsoft.com/office/powerpoint/2010/main" val="101838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really just a conversation between</a:t>
            </a:r>
            <a:r>
              <a:rPr lang="en-US" baseline="0" dirty="0" smtClean="0"/>
              <a:t> the interviewee and the interviewer. </a:t>
            </a:r>
          </a:p>
          <a:p>
            <a:r>
              <a:rPr lang="en-US" baseline="0" dirty="0" smtClean="0"/>
              <a:t>The interviewer establishes a general direction of the conversation, with the respondent doing most of the talking</a:t>
            </a:r>
          </a:p>
          <a:p>
            <a:endParaRPr lang="en-US" baseline="0" dirty="0" smtClean="0"/>
          </a:p>
          <a:p>
            <a:r>
              <a:rPr lang="en-US" baseline="0" dirty="0" smtClean="0"/>
              <a:t>Remember, the interviewer should be a traveler (not in the sense that you’re wandering from topic to topic because you need an interview guide to guide your general line of questioning) but you should not be open to learning more and more about what the interviewee, and they will guide you on the travels…</a:t>
            </a:r>
          </a:p>
          <a:p>
            <a:endParaRPr lang="en-US" baseline="0" dirty="0" smtClean="0"/>
          </a:p>
          <a:p>
            <a:r>
              <a:rPr lang="en-US" baseline="0" dirty="0" smtClean="0"/>
              <a:t>The miner researcher assumes that the interviewee has info, and the interviewer is trying to dig it out… don</a:t>
            </a:r>
            <a:r>
              <a:rPr lang="fr-FR" baseline="0" dirty="0" smtClean="0"/>
              <a:t>’</a:t>
            </a:r>
            <a:r>
              <a:rPr lang="en-US" baseline="0" dirty="0" smtClean="0"/>
              <a:t>t do that… just listen, ask follow ups, etc.</a:t>
            </a: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10</a:t>
            </a:fld>
            <a:endParaRPr lang="en-US"/>
          </a:p>
        </p:txBody>
      </p:sp>
    </p:spTree>
    <p:extLst>
      <p:ext uri="{BB962C8B-B14F-4D97-AF65-F5344CB8AC3E}">
        <p14:creationId xmlns:p14="http://schemas.microsoft.com/office/powerpoint/2010/main" val="155771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Thematizing</a:t>
            </a:r>
            <a:r>
              <a:rPr lang="en-US" dirty="0" smtClean="0"/>
              <a:t>: clarifying</a:t>
            </a:r>
            <a:r>
              <a:rPr lang="en-US" baseline="0" dirty="0" smtClean="0"/>
              <a:t> concepts to be explored, and why interviews are important</a:t>
            </a:r>
            <a:endParaRPr lang="en-US" dirty="0" smtClean="0"/>
          </a:p>
          <a:p>
            <a:endParaRPr lang="en-US" dirty="0"/>
          </a:p>
        </p:txBody>
      </p:sp>
      <p:sp>
        <p:nvSpPr>
          <p:cNvPr id="4" name="Slide Number Placeholder 3"/>
          <p:cNvSpPr>
            <a:spLocks noGrp="1"/>
          </p:cNvSpPr>
          <p:nvPr>
            <p:ph type="sldNum" sz="quarter" idx="10"/>
          </p:nvPr>
        </p:nvSpPr>
        <p:spPr/>
        <p:txBody>
          <a:bodyPr/>
          <a:lstStyle/>
          <a:p>
            <a:fld id="{8EFBA9E5-1013-4B41-99EF-2073EECD8178}" type="slidenum">
              <a:rPr lang="en-US" smtClean="0"/>
              <a:t>11</a:t>
            </a:fld>
            <a:endParaRPr lang="en-US"/>
          </a:p>
        </p:txBody>
      </p:sp>
    </p:spTree>
    <p:extLst>
      <p:ext uri="{BB962C8B-B14F-4D97-AF65-F5344CB8AC3E}">
        <p14:creationId xmlns:p14="http://schemas.microsoft.com/office/powerpoint/2010/main" val="245395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76D5DE95-FF11-CD43-BCA1-E46C8A63CC40}" type="datetimeFigureOut">
              <a:rPr lang="en-US" smtClean="0"/>
              <a:t>9/26/16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4301BAE1-EDA9-D547-858E-764899F094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76D5DE95-FF11-CD43-BCA1-E46C8A63CC40}" type="datetimeFigureOut">
              <a:rPr lang="en-US" smtClean="0"/>
              <a:t>9/26/16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4301BAE1-EDA9-D547-858E-764899F094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6D5DE95-FF11-CD43-BCA1-E46C8A63CC40}" type="datetimeFigureOut">
              <a:rPr lang="en-US" smtClean="0"/>
              <a:t>9/26/16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4301BAE1-EDA9-D547-858E-764899F094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76D5DE95-FF11-CD43-BCA1-E46C8A63CC40}" type="datetimeFigureOut">
              <a:rPr lang="en-US" smtClean="0"/>
              <a:t>9/26/16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4301BAE1-EDA9-D547-858E-764899F094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76D5DE95-FF11-CD43-BCA1-E46C8A63CC40}" type="datetimeFigureOut">
              <a:rPr lang="en-US" smtClean="0"/>
              <a:t>9/26/16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4301BAE1-EDA9-D547-858E-764899F0949A}"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76D5DE95-FF11-CD43-BCA1-E46C8A63CC40}" type="datetimeFigureOut">
              <a:rPr lang="en-US" smtClean="0"/>
              <a:t>9/26/16</a:t>
            </a:fld>
            <a:endParaRPr lang="en-US"/>
          </a:p>
        </p:txBody>
      </p:sp>
      <p:sp>
        <p:nvSpPr>
          <p:cNvPr id="6" name="Slide Number Placeholder 9"/>
          <p:cNvSpPr>
            <a:spLocks noGrp="1"/>
          </p:cNvSpPr>
          <p:nvPr>
            <p:ph type="sldNum" sz="quarter" idx="11"/>
          </p:nvPr>
        </p:nvSpPr>
        <p:spPr/>
        <p:txBody>
          <a:bodyPr rtlCol="0"/>
          <a:lstStyle>
            <a:lvl1pPr>
              <a:defRPr/>
            </a:lvl1pPr>
          </a:lstStyle>
          <a:p>
            <a:fld id="{4301BAE1-EDA9-D547-858E-764899F0949A}"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76D5DE95-FF11-CD43-BCA1-E46C8A63CC40}" type="datetimeFigureOut">
              <a:rPr lang="en-US" smtClean="0"/>
              <a:t>9/26/16</a:t>
            </a:fld>
            <a:endParaRPr lang="en-US"/>
          </a:p>
        </p:txBody>
      </p:sp>
      <p:sp>
        <p:nvSpPr>
          <p:cNvPr id="8" name="Slide Number Placeholder 11"/>
          <p:cNvSpPr>
            <a:spLocks noGrp="1"/>
          </p:cNvSpPr>
          <p:nvPr>
            <p:ph type="sldNum" sz="quarter" idx="11"/>
          </p:nvPr>
        </p:nvSpPr>
        <p:spPr/>
        <p:txBody>
          <a:bodyPr rtlCol="0"/>
          <a:lstStyle>
            <a:lvl1pPr>
              <a:defRPr/>
            </a:lvl1pPr>
          </a:lstStyle>
          <a:p>
            <a:fld id="{4301BAE1-EDA9-D547-858E-764899F0949A}"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76D5DE95-FF11-CD43-BCA1-E46C8A63CC40}" type="datetimeFigureOut">
              <a:rPr lang="en-US" smtClean="0"/>
              <a:t>9/26/16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4301BAE1-EDA9-D547-858E-764899F094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6D5DE95-FF11-CD43-BCA1-E46C8A63CC40}" type="datetimeFigureOut">
              <a:rPr lang="en-US" smtClean="0"/>
              <a:t>9/26/16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4301BAE1-EDA9-D547-858E-764899F094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76D5DE95-FF11-CD43-BCA1-E46C8A63CC40}" type="datetimeFigureOut">
              <a:rPr lang="en-US" smtClean="0"/>
              <a:t>9/26/16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4301BAE1-EDA9-D547-858E-764899F094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76D5DE95-FF11-CD43-BCA1-E46C8A63CC40}" type="datetimeFigureOut">
              <a:rPr lang="en-US" smtClean="0"/>
              <a:t>9/26/16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4301BAE1-EDA9-D547-858E-764899F0949A}"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76D5DE95-FF11-CD43-BCA1-E46C8A63CC40}" type="datetimeFigureOut">
              <a:rPr lang="en-US" smtClean="0"/>
              <a:t>9/26/16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4301BAE1-EDA9-D547-858E-764899F0949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CHAPTER 10</a:t>
            </a:r>
            <a:br>
              <a:rPr lang="en-US" dirty="0" smtClean="0"/>
            </a:br>
            <a:r>
              <a:rPr lang="en-US" dirty="0" smtClean="0"/>
              <a:t>qualitative </a:t>
            </a:r>
            <a:br>
              <a:rPr lang="en-US" dirty="0" smtClean="0"/>
            </a:br>
            <a:r>
              <a:rPr lang="en-US" dirty="0" smtClean="0"/>
              <a:t>field research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344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Interview Approach</a:t>
            </a:r>
            <a:endParaRPr lang="en-US" dirty="0"/>
          </a:p>
        </p:txBody>
      </p:sp>
      <p:sp>
        <p:nvSpPr>
          <p:cNvPr id="3" name="Content Placeholder 2"/>
          <p:cNvSpPr>
            <a:spLocks noGrp="1"/>
          </p:cNvSpPr>
          <p:nvPr>
            <p:ph sz="quarter" idx="1"/>
          </p:nvPr>
        </p:nvSpPr>
        <p:spPr/>
        <p:txBody>
          <a:bodyPr/>
          <a:lstStyle/>
          <a:p>
            <a:r>
              <a:rPr lang="en-US" dirty="0" smtClean="0"/>
              <a:t>Qualitative Interview</a:t>
            </a:r>
          </a:p>
          <a:p>
            <a:pPr lvl="1"/>
            <a:r>
              <a:rPr lang="en-US" dirty="0" smtClean="0"/>
              <a:t>questions based on a set of topics to be discussed in depth rather than based on the use of standardized questions.</a:t>
            </a:r>
          </a:p>
          <a:p>
            <a:pPr lvl="1"/>
            <a:r>
              <a:rPr lang="en-US" dirty="0" smtClean="0"/>
              <a:t>“Miner” or “Traveler”</a:t>
            </a:r>
          </a:p>
          <a:p>
            <a:endParaRPr lang="en-US" dirty="0"/>
          </a:p>
        </p:txBody>
      </p:sp>
    </p:spTree>
    <p:extLst>
      <p:ext uri="{BB962C8B-B14F-4D97-AF65-F5344CB8AC3E}">
        <p14:creationId xmlns:p14="http://schemas.microsoft.com/office/powerpoint/2010/main" val="34217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Interview Approach</a:t>
            </a:r>
            <a:endParaRPr lang="en-US" dirty="0"/>
          </a:p>
        </p:txBody>
      </p:sp>
      <p:sp>
        <p:nvSpPr>
          <p:cNvPr id="3" name="Content Placeholder 2"/>
          <p:cNvSpPr>
            <a:spLocks noGrp="1"/>
          </p:cNvSpPr>
          <p:nvPr>
            <p:ph sz="quarter" idx="1"/>
          </p:nvPr>
        </p:nvSpPr>
        <p:spPr/>
        <p:txBody>
          <a:bodyPr>
            <a:normAutofit/>
          </a:bodyPr>
          <a:lstStyle/>
          <a:p>
            <a:r>
              <a:rPr lang="en-US" dirty="0" smtClean="0"/>
              <a:t>Stages in Complete Interviewing Process</a:t>
            </a:r>
          </a:p>
          <a:p>
            <a:pPr marL="514350" indent="-514350">
              <a:buFont typeface="+mj-lt"/>
              <a:buAutoNum type="arabicPeriod"/>
            </a:pPr>
            <a:r>
              <a:rPr lang="en-US" dirty="0" err="1" smtClean="0"/>
              <a:t>Thematizing</a:t>
            </a:r>
            <a:endParaRPr lang="en-US" dirty="0" smtClean="0"/>
          </a:p>
          <a:p>
            <a:pPr marL="514350" indent="-514350">
              <a:buFont typeface="+mj-lt"/>
              <a:buAutoNum type="arabicPeriod"/>
            </a:pPr>
            <a:r>
              <a:rPr lang="en-US" dirty="0" smtClean="0"/>
              <a:t>Designing</a:t>
            </a:r>
          </a:p>
          <a:p>
            <a:pPr marL="514350" indent="-514350">
              <a:buFont typeface="+mj-lt"/>
              <a:buAutoNum type="arabicPeriod"/>
            </a:pPr>
            <a:r>
              <a:rPr lang="en-US" dirty="0" smtClean="0"/>
              <a:t>Interviewing</a:t>
            </a:r>
          </a:p>
          <a:p>
            <a:pPr marL="514350" indent="-514350">
              <a:buFont typeface="+mj-lt"/>
              <a:buAutoNum type="arabicPeriod"/>
            </a:pPr>
            <a:r>
              <a:rPr lang="en-US" dirty="0" smtClean="0"/>
              <a:t>Transcribing</a:t>
            </a:r>
          </a:p>
          <a:p>
            <a:pPr marL="514350" indent="-514350">
              <a:buFont typeface="+mj-lt"/>
              <a:buAutoNum type="arabicPeriod"/>
            </a:pPr>
            <a:r>
              <a:rPr lang="en-US" dirty="0" smtClean="0"/>
              <a:t>Analyzing</a:t>
            </a:r>
          </a:p>
          <a:p>
            <a:pPr marL="514350" indent="-514350">
              <a:buFont typeface="+mj-lt"/>
              <a:buAutoNum type="arabicPeriod"/>
            </a:pPr>
            <a:r>
              <a:rPr lang="en-US" dirty="0" smtClean="0"/>
              <a:t>Verifying</a:t>
            </a:r>
          </a:p>
          <a:p>
            <a:pPr marL="514350" indent="-514350">
              <a:buFont typeface="+mj-lt"/>
              <a:buAutoNum type="arabicPeriod"/>
            </a:pPr>
            <a:r>
              <a:rPr lang="en-US" dirty="0" smtClean="0"/>
              <a:t>Reporting</a:t>
            </a:r>
          </a:p>
          <a:p>
            <a:pPr marL="514350" indent="-514350">
              <a:buFont typeface="+mj-lt"/>
              <a:buAutoNum type="arabicPeriod"/>
            </a:pPr>
            <a:endParaRPr lang="en-US" dirty="0"/>
          </a:p>
        </p:txBody>
      </p:sp>
    </p:spTree>
    <p:extLst>
      <p:ext uri="{BB962C8B-B14F-4D97-AF65-F5344CB8AC3E}">
        <p14:creationId xmlns:p14="http://schemas.microsoft.com/office/powerpoint/2010/main" val="272288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Focus Group Approach</a:t>
            </a:r>
            <a:endParaRPr lang="en-US" dirty="0"/>
          </a:p>
        </p:txBody>
      </p:sp>
      <p:sp>
        <p:nvSpPr>
          <p:cNvPr id="3" name="Content Placeholder 2"/>
          <p:cNvSpPr>
            <a:spLocks noGrp="1"/>
          </p:cNvSpPr>
          <p:nvPr>
            <p:ph sz="quarter" idx="1"/>
          </p:nvPr>
        </p:nvSpPr>
        <p:spPr/>
        <p:txBody>
          <a:bodyPr>
            <a:normAutofit/>
          </a:bodyPr>
          <a:lstStyle/>
          <a:p>
            <a:r>
              <a:rPr lang="en-US" dirty="0" smtClean="0"/>
              <a:t>Focus Group</a:t>
            </a:r>
          </a:p>
          <a:p>
            <a:pPr lvl="1"/>
            <a:r>
              <a:rPr lang="en-US" dirty="0" smtClean="0"/>
              <a:t>A group of subjects interviewed together, prompting a discussion.</a:t>
            </a:r>
          </a:p>
          <a:p>
            <a:endParaRPr lang="en-US" dirty="0" smtClean="0"/>
          </a:p>
          <a:p>
            <a:pPr lvl="1"/>
            <a:r>
              <a:rPr lang="en-US" dirty="0" smtClean="0"/>
              <a:t>Advantages: real-life data, flexible, high degree of face validity, fast, inexpensive</a:t>
            </a:r>
          </a:p>
          <a:p>
            <a:pPr lvl="1"/>
            <a:r>
              <a:rPr lang="en-US" dirty="0" smtClean="0"/>
              <a:t>Disadvantages: not representative, little interviewer control, difficult analysis, interviewer/moderator skills, difficult logistically</a:t>
            </a:r>
          </a:p>
          <a:p>
            <a:endParaRPr lang="en-US" dirty="0"/>
          </a:p>
        </p:txBody>
      </p:sp>
    </p:spTree>
    <p:extLst>
      <p:ext uri="{BB962C8B-B14F-4D97-AF65-F5344CB8AC3E}">
        <p14:creationId xmlns:p14="http://schemas.microsoft.com/office/powerpoint/2010/main" val="26587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Ethnographic Approach</a:t>
            </a:r>
            <a:endParaRPr lang="en-US" dirty="0"/>
          </a:p>
        </p:txBody>
      </p:sp>
      <p:sp>
        <p:nvSpPr>
          <p:cNvPr id="3" name="Content Placeholder 2"/>
          <p:cNvSpPr>
            <a:spLocks noGrp="1"/>
          </p:cNvSpPr>
          <p:nvPr>
            <p:ph sz="quarter" idx="1"/>
          </p:nvPr>
        </p:nvSpPr>
        <p:spPr/>
        <p:txBody>
          <a:bodyPr/>
          <a:lstStyle/>
          <a:p>
            <a:r>
              <a:rPr lang="en-US" dirty="0"/>
              <a:t>Ethnography</a:t>
            </a:r>
          </a:p>
          <a:p>
            <a:pPr lvl="1"/>
            <a:r>
              <a:rPr lang="en-US" dirty="0"/>
              <a:t>A report on social life that focuses on detailed and accurate description rather than explanation</a:t>
            </a:r>
            <a:r>
              <a:rPr lang="en-US" dirty="0" smtClean="0"/>
              <a:t>.</a:t>
            </a:r>
          </a:p>
          <a:p>
            <a:pPr lvl="2"/>
            <a:r>
              <a:rPr lang="en-US" dirty="0" smtClean="0"/>
              <a:t>Mixture of Case Study and Interview approaches</a:t>
            </a:r>
          </a:p>
          <a:p>
            <a:pPr lvl="2"/>
            <a:r>
              <a:rPr lang="en-US" dirty="0" smtClean="0"/>
              <a:t>Describes (Naturalistic) but also attempts to generate theory from descriptive observations of social behavior (Grounded Theory)</a:t>
            </a:r>
            <a:endParaRPr lang="en-US" dirty="0"/>
          </a:p>
        </p:txBody>
      </p:sp>
    </p:spTree>
    <p:extLst>
      <p:ext uri="{BB962C8B-B14F-4D97-AF65-F5344CB8AC3E}">
        <p14:creationId xmlns:p14="http://schemas.microsoft.com/office/powerpoint/2010/main" val="3924268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Conducting Qualitative Field Research</a:t>
            </a:r>
            <a:endParaRPr lang="en-US" dirty="0"/>
          </a:p>
        </p:txBody>
      </p:sp>
      <p:sp>
        <p:nvSpPr>
          <p:cNvPr id="3" name="Content Placeholder 2"/>
          <p:cNvSpPr>
            <a:spLocks noGrp="1"/>
          </p:cNvSpPr>
          <p:nvPr>
            <p:ph sz="quarter" idx="1"/>
          </p:nvPr>
        </p:nvSpPr>
        <p:spPr/>
        <p:txBody>
          <a:bodyPr>
            <a:normAutofit/>
          </a:bodyPr>
          <a:lstStyle/>
          <a:p>
            <a:r>
              <a:rPr lang="en-US" sz="2600" dirty="0" smtClean="0">
                <a:latin typeface="Arial" panose="020B0604020202020204" pitchFamily="34" charset="0"/>
                <a:cs typeface="Arial" panose="020B0604020202020204" pitchFamily="34" charset="0"/>
              </a:rPr>
              <a:t>Preparing for the Field</a:t>
            </a:r>
          </a:p>
          <a:p>
            <a:pPr lvl="1"/>
            <a:r>
              <a:rPr lang="en-US" dirty="0" smtClean="0">
                <a:latin typeface="Arial" panose="020B0604020202020204" pitchFamily="34" charset="0"/>
                <a:cs typeface="Arial" panose="020B0604020202020204" pitchFamily="34" charset="0"/>
              </a:rPr>
              <a:t>Be familiar with relevant research</a:t>
            </a:r>
          </a:p>
          <a:p>
            <a:pPr lvl="1"/>
            <a:r>
              <a:rPr lang="en-US" dirty="0" smtClean="0">
                <a:latin typeface="Arial" panose="020B0604020202020204" pitchFamily="34" charset="0"/>
                <a:cs typeface="Arial" panose="020B0604020202020204" pitchFamily="34" charset="0"/>
              </a:rPr>
              <a:t>Discuss your plans with others who have studied that topic, or know something about it</a:t>
            </a:r>
          </a:p>
          <a:p>
            <a:pPr lvl="1"/>
            <a:r>
              <a:rPr lang="en-US" dirty="0" smtClean="0">
                <a:latin typeface="Arial" panose="020B0604020202020204" pitchFamily="34" charset="0"/>
                <a:cs typeface="Arial" panose="020B0604020202020204" pitchFamily="34" charset="0"/>
              </a:rPr>
              <a:t>Identify and meet informants (when appropriate)</a:t>
            </a:r>
          </a:p>
          <a:p>
            <a:pPr lvl="2"/>
            <a:r>
              <a:rPr lang="en-US" sz="2600" dirty="0" smtClean="0">
                <a:latin typeface="Arial" panose="020B0604020202020204" pitchFamily="34" charset="0"/>
                <a:cs typeface="Arial" panose="020B0604020202020204" pitchFamily="34" charset="0"/>
              </a:rPr>
              <a:t>First impressions are important</a:t>
            </a:r>
          </a:p>
          <a:p>
            <a:pPr lvl="2"/>
            <a:r>
              <a:rPr lang="en-US" sz="2600" dirty="0" smtClean="0">
                <a:latin typeface="Arial" panose="020B0604020202020204" pitchFamily="34" charset="0"/>
                <a:cs typeface="Arial" panose="020B0604020202020204" pitchFamily="34" charset="0"/>
              </a:rPr>
              <a:t>Establish rapport (an open and trusting relationship)</a:t>
            </a:r>
          </a:p>
          <a:p>
            <a:pPr lvl="1"/>
            <a:r>
              <a:rPr lang="en-US" dirty="0" smtClean="0">
                <a:latin typeface="Arial" panose="020B0604020202020204" pitchFamily="34" charset="0"/>
                <a:cs typeface="Arial" panose="020B0604020202020204" pitchFamily="34" charset="0"/>
              </a:rPr>
              <a:t>Ethical considerations</a:t>
            </a:r>
          </a:p>
        </p:txBody>
      </p:sp>
    </p:spTree>
    <p:extLst>
      <p:ext uri="{BB962C8B-B14F-4D97-AF65-F5344CB8AC3E}">
        <p14:creationId xmlns:p14="http://schemas.microsoft.com/office/powerpoint/2010/main" val="48389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Conducting Qualitative Field Research </a:t>
            </a:r>
            <a:endParaRPr lang="en-US" dirty="0"/>
          </a:p>
        </p:txBody>
      </p:sp>
      <p:sp>
        <p:nvSpPr>
          <p:cNvPr id="3" name="Content Placeholder 2"/>
          <p:cNvSpPr>
            <a:spLocks noGrp="1"/>
          </p:cNvSpPr>
          <p:nvPr>
            <p:ph sz="quarter" idx="1"/>
          </p:nvPr>
        </p:nvSpPr>
        <p:spPr/>
        <p:txBody>
          <a:bodyPr>
            <a:normAutofit/>
          </a:bodyPr>
          <a:lstStyle/>
          <a:p>
            <a:r>
              <a:rPr lang="en-US" dirty="0" smtClean="0"/>
              <a:t>Recording Observations</a:t>
            </a:r>
          </a:p>
          <a:p>
            <a:pPr lvl="1"/>
            <a:r>
              <a:rPr lang="en-US" dirty="0" smtClean="0"/>
              <a:t>Take detailed notes, but balance with observations</a:t>
            </a:r>
          </a:p>
          <a:p>
            <a:pPr lvl="1"/>
            <a:r>
              <a:rPr lang="en-US" dirty="0" smtClean="0"/>
              <a:t>Rewrite notes with observations (soon after observed) with filled in details</a:t>
            </a:r>
          </a:p>
          <a:p>
            <a:pPr lvl="1"/>
            <a:r>
              <a:rPr lang="en-US" dirty="0" smtClean="0"/>
              <a:t>Record empirical observations and interpretations of them (what you “know” and “think” happened)</a:t>
            </a:r>
          </a:p>
          <a:p>
            <a:pPr lvl="1"/>
            <a:r>
              <a:rPr lang="en-US" dirty="0" smtClean="0"/>
              <a:t>Record everything</a:t>
            </a:r>
          </a:p>
          <a:p>
            <a:pPr lvl="1"/>
            <a:r>
              <a:rPr lang="en-US" dirty="0" smtClean="0"/>
              <a:t>Anticipate observations</a:t>
            </a:r>
          </a:p>
          <a:p>
            <a:endParaRPr lang="en-US" dirty="0"/>
          </a:p>
        </p:txBody>
      </p:sp>
    </p:spTree>
    <p:extLst>
      <p:ext uri="{BB962C8B-B14F-4D97-AF65-F5344CB8AC3E}">
        <p14:creationId xmlns:p14="http://schemas.microsoft.com/office/powerpoint/2010/main" val="33923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Strengths and Weaknesses of Qualitative Field Research </a:t>
            </a:r>
            <a:endParaRPr lang="en-US" dirty="0"/>
          </a:p>
        </p:txBody>
      </p:sp>
      <p:sp>
        <p:nvSpPr>
          <p:cNvPr id="3" name="Content Placeholder 2"/>
          <p:cNvSpPr>
            <a:spLocks noGrp="1"/>
          </p:cNvSpPr>
          <p:nvPr>
            <p:ph sz="quarter" idx="1"/>
          </p:nvPr>
        </p:nvSpPr>
        <p:spPr/>
        <p:txBody>
          <a:bodyPr>
            <a:normAutofit/>
          </a:bodyPr>
          <a:lstStyle/>
          <a:p>
            <a:r>
              <a:rPr lang="en-US" dirty="0" smtClean="0"/>
              <a:t>Strengths</a:t>
            </a:r>
          </a:p>
          <a:p>
            <a:pPr lvl="1"/>
            <a:r>
              <a:rPr lang="en-US" dirty="0" smtClean="0"/>
              <a:t>Effective for studying subtle nuances in attitudes and behaviors and social processes over time</a:t>
            </a:r>
          </a:p>
          <a:p>
            <a:pPr lvl="1"/>
            <a:r>
              <a:rPr lang="en-US" dirty="0" smtClean="0"/>
              <a:t>Flexibility/Modification</a:t>
            </a:r>
          </a:p>
          <a:p>
            <a:endParaRPr lang="en-US" dirty="0" smtClean="0"/>
          </a:p>
          <a:p>
            <a:r>
              <a:rPr lang="en-US" dirty="0" smtClean="0"/>
              <a:t>Weakness </a:t>
            </a:r>
          </a:p>
          <a:p>
            <a:pPr lvl="1"/>
            <a:r>
              <a:rPr lang="en-US" dirty="0" smtClean="0"/>
              <a:t>No appropriate statistical analyses</a:t>
            </a:r>
          </a:p>
          <a:p>
            <a:endParaRPr lang="en-US" dirty="0"/>
          </a:p>
        </p:txBody>
      </p:sp>
    </p:spTree>
    <p:extLst>
      <p:ext uri="{BB962C8B-B14F-4D97-AF65-F5344CB8AC3E}">
        <p14:creationId xmlns:p14="http://schemas.microsoft.com/office/powerpoint/2010/main" val="425709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Strengths and Weaknesses of Qualitative Field Research </a:t>
            </a:r>
            <a:endParaRPr lang="en-US" dirty="0"/>
          </a:p>
        </p:txBody>
      </p:sp>
      <p:sp>
        <p:nvSpPr>
          <p:cNvPr id="3" name="Content Placeholder 2"/>
          <p:cNvSpPr>
            <a:spLocks noGrp="1"/>
          </p:cNvSpPr>
          <p:nvPr>
            <p:ph sz="quarter" idx="1"/>
          </p:nvPr>
        </p:nvSpPr>
        <p:spPr/>
        <p:txBody>
          <a:bodyPr>
            <a:normAutofit/>
          </a:bodyPr>
          <a:lstStyle/>
          <a:p>
            <a:r>
              <a:rPr lang="en-US" dirty="0" smtClean="0"/>
              <a:t>Validity</a:t>
            </a:r>
          </a:p>
          <a:p>
            <a:pPr lvl="1"/>
            <a:r>
              <a:rPr lang="en-US" dirty="0" smtClean="0"/>
              <a:t>Greater validity than survey and experimental measurements</a:t>
            </a:r>
          </a:p>
          <a:p>
            <a:endParaRPr lang="en-US" dirty="0" smtClean="0"/>
          </a:p>
          <a:p>
            <a:r>
              <a:rPr lang="en-US" dirty="0" smtClean="0"/>
              <a:t>Reliability</a:t>
            </a:r>
          </a:p>
          <a:p>
            <a:pPr lvl="1"/>
            <a:r>
              <a:rPr lang="en-US" dirty="0" smtClean="0"/>
              <a:t>Potential problems with reliability</a:t>
            </a:r>
          </a:p>
          <a:p>
            <a:endParaRPr lang="en-US" dirty="0"/>
          </a:p>
        </p:txBody>
      </p:sp>
    </p:spTree>
    <p:extLst>
      <p:ext uri="{BB962C8B-B14F-4D97-AF65-F5344CB8AC3E}">
        <p14:creationId xmlns:p14="http://schemas.microsoft.com/office/powerpoint/2010/main" val="168184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in Qualitative Field Research</a:t>
            </a:r>
            <a:endParaRPr lang="en-US" dirty="0"/>
          </a:p>
        </p:txBody>
      </p:sp>
      <p:sp>
        <p:nvSpPr>
          <p:cNvPr id="3" name="Content Placeholder 2"/>
          <p:cNvSpPr>
            <a:spLocks noGrp="1"/>
          </p:cNvSpPr>
          <p:nvPr>
            <p:ph sz="quarter" idx="1"/>
          </p:nvPr>
        </p:nvSpPr>
        <p:spPr/>
        <p:txBody>
          <a:bodyPr/>
          <a:lstStyle/>
          <a:p>
            <a:r>
              <a:rPr lang="en-US" dirty="0" smtClean="0"/>
              <a:t>Planning and conducting responsible field research involves confronting ethical issues that arise from the researcher’s direct contact with subjects.</a:t>
            </a:r>
          </a:p>
        </p:txBody>
      </p:sp>
    </p:spTree>
    <p:extLst>
      <p:ext uri="{BB962C8B-B14F-4D97-AF65-F5344CB8AC3E}">
        <p14:creationId xmlns:p14="http://schemas.microsoft.com/office/powerpoint/2010/main" val="3064963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Discuss the kinds of research topics that are especially appropriate to field research.</a:t>
            </a:r>
          </a:p>
          <a:p>
            <a:r>
              <a:rPr lang="en-US" dirty="0" smtClean="0"/>
              <a:t>Distinguish the various roles of the field researchers in relation to the subjects of study.</a:t>
            </a:r>
          </a:p>
          <a:p>
            <a:r>
              <a:rPr lang="en-US" dirty="0" smtClean="0"/>
              <a:t>Understand the several paradigms used in field research.</a:t>
            </a:r>
          </a:p>
          <a:p>
            <a:r>
              <a:rPr lang="en-US" dirty="0" smtClean="0"/>
              <a:t>Describe the process of conducting field research.</a:t>
            </a:r>
          </a:p>
          <a:p>
            <a:r>
              <a:rPr lang="en-US" dirty="0" smtClean="0"/>
              <a:t>Identify and discuss the strengths and weakness of field research.</a:t>
            </a:r>
          </a:p>
          <a:p>
            <a:r>
              <a:rPr lang="en-US" dirty="0" smtClean="0"/>
              <a:t>List the particular ethical issues involved in field research.</a:t>
            </a:r>
          </a:p>
        </p:txBody>
      </p:sp>
    </p:spTree>
    <p:extLst>
      <p:ext uri="{BB962C8B-B14F-4D97-AF65-F5344CB8AC3E}">
        <p14:creationId xmlns:p14="http://schemas.microsoft.com/office/powerpoint/2010/main" val="1160948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Introduction</a:t>
            </a:r>
          </a:p>
          <a:p>
            <a:r>
              <a:rPr lang="en-US" dirty="0" smtClean="0"/>
              <a:t>Topics Appropriate for Field Research</a:t>
            </a:r>
          </a:p>
          <a:p>
            <a:r>
              <a:rPr lang="en-US" dirty="0" smtClean="0"/>
              <a:t>Special Consideration in Qualitative Field Research</a:t>
            </a:r>
          </a:p>
          <a:p>
            <a:r>
              <a:rPr lang="en-US" dirty="0" smtClean="0"/>
              <a:t>Some Qualitative Field Research Paradigms</a:t>
            </a:r>
          </a:p>
          <a:p>
            <a:r>
              <a:rPr lang="en-US" dirty="0" smtClean="0"/>
              <a:t>Conducting Qualitative Field Research</a:t>
            </a:r>
          </a:p>
          <a:p>
            <a:r>
              <a:rPr lang="en-US" dirty="0" smtClean="0"/>
              <a:t>Strengths and Weaknesses of Qualitative Field Research</a:t>
            </a:r>
          </a:p>
          <a:p>
            <a:r>
              <a:rPr lang="en-US" dirty="0" smtClean="0"/>
              <a:t>Ethics in Qualitative Field Research</a:t>
            </a:r>
          </a:p>
          <a:p>
            <a:r>
              <a:rPr lang="en-US" dirty="0" smtClean="0"/>
              <a:t>Chapter Summary</a:t>
            </a:r>
          </a:p>
          <a:p>
            <a:r>
              <a:rPr lang="en-US" dirty="0" smtClean="0"/>
              <a:t>Questions</a:t>
            </a:r>
          </a:p>
          <a:p>
            <a:endParaRPr lang="en-US" dirty="0"/>
          </a:p>
        </p:txBody>
      </p:sp>
    </p:spTree>
    <p:extLst>
      <p:ext uri="{BB962C8B-B14F-4D97-AF65-F5344CB8AC3E}">
        <p14:creationId xmlns:p14="http://schemas.microsoft.com/office/powerpoint/2010/main" val="1009489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899003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sz="quarter" idx="1"/>
          </p:nvPr>
        </p:nvSpPr>
        <p:spPr/>
        <p:txBody>
          <a:bodyPr/>
          <a:lstStyle/>
          <a:p>
            <a:pPr marL="0" indent="0">
              <a:buNone/>
            </a:pPr>
            <a:r>
              <a:rPr lang="en-US" dirty="0" smtClean="0"/>
              <a:t>When you use field research, you’re confronted with:</a:t>
            </a:r>
          </a:p>
          <a:p>
            <a:pPr marL="914400" lvl="1" indent="-514350">
              <a:buFont typeface="+mj-lt"/>
              <a:buAutoNum type="alphaUcPeriod"/>
            </a:pPr>
            <a:r>
              <a:rPr lang="en-US" dirty="0" smtClean="0"/>
              <a:t>decisions about the role you’ll play as an observer</a:t>
            </a:r>
          </a:p>
          <a:p>
            <a:pPr marL="914400" lvl="1" indent="-514350">
              <a:buFont typeface="+mj-lt"/>
              <a:buAutoNum type="alphaUcPeriod"/>
            </a:pPr>
            <a:r>
              <a:rPr lang="en-US" dirty="0" smtClean="0"/>
              <a:t>your relationship with the people you are observing</a:t>
            </a:r>
          </a:p>
          <a:p>
            <a:pPr marL="914400" lvl="1" indent="-514350">
              <a:buFont typeface="+mj-lt"/>
              <a:buAutoNum type="alphaUcPeriod"/>
            </a:pPr>
            <a:r>
              <a:rPr lang="en-US" dirty="0" smtClean="0"/>
              <a:t>both of the above choices</a:t>
            </a:r>
          </a:p>
          <a:p>
            <a:pPr marL="914400" lvl="1" indent="-514350">
              <a:buFont typeface="+mj-lt"/>
              <a:buAutoNum type="alphaUcPeriod"/>
            </a:pPr>
            <a:r>
              <a:rPr lang="en-US" dirty="0" smtClean="0"/>
              <a:t>neither of the above choices</a:t>
            </a:r>
          </a:p>
          <a:p>
            <a:endParaRPr lang="en-US" dirty="0"/>
          </a:p>
        </p:txBody>
      </p:sp>
    </p:spTree>
    <p:extLst>
      <p:ext uri="{BB962C8B-B14F-4D97-AF65-F5344CB8AC3E}">
        <p14:creationId xmlns:p14="http://schemas.microsoft.com/office/powerpoint/2010/main" val="3754918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sz="quarter" idx="1"/>
          </p:nvPr>
        </p:nvSpPr>
        <p:spPr/>
        <p:txBody>
          <a:bodyPr/>
          <a:lstStyle/>
          <a:p>
            <a:pPr marL="0" indent="0">
              <a:buNone/>
            </a:pPr>
            <a:r>
              <a:rPr lang="en-US" dirty="0" smtClean="0"/>
              <a:t>_____ is an old tradition in qualitative research based on the assumption that an objective social reality exists and can be observed and reported accurately.</a:t>
            </a:r>
          </a:p>
          <a:p>
            <a:pPr marL="914400" lvl="1" indent="-514350">
              <a:buFont typeface="+mj-lt"/>
              <a:buAutoNum type="alphaUcPeriod"/>
            </a:pPr>
            <a:r>
              <a:rPr lang="en-US" dirty="0" smtClean="0"/>
              <a:t>Naturalism</a:t>
            </a:r>
          </a:p>
          <a:p>
            <a:pPr marL="914400" lvl="1" indent="-514350">
              <a:buFont typeface="+mj-lt"/>
              <a:buAutoNum type="alphaUcPeriod"/>
            </a:pPr>
            <a:r>
              <a:rPr lang="en-US" dirty="0" smtClean="0"/>
              <a:t>Ethnography</a:t>
            </a:r>
          </a:p>
          <a:p>
            <a:pPr marL="914400" lvl="1" indent="-514350">
              <a:buFont typeface="+mj-lt"/>
              <a:buAutoNum type="alphaUcPeriod"/>
            </a:pPr>
            <a:r>
              <a:rPr lang="en-US" dirty="0" smtClean="0"/>
              <a:t>Ethnomethodology</a:t>
            </a:r>
          </a:p>
          <a:p>
            <a:endParaRPr lang="en-US" dirty="0"/>
          </a:p>
        </p:txBody>
      </p:sp>
    </p:spTree>
    <p:extLst>
      <p:ext uri="{BB962C8B-B14F-4D97-AF65-F5344CB8AC3E}">
        <p14:creationId xmlns:p14="http://schemas.microsoft.com/office/powerpoint/2010/main" val="1819338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sz="quarter" idx="1"/>
          </p:nvPr>
        </p:nvSpPr>
        <p:spPr/>
        <p:txBody>
          <a:bodyPr/>
          <a:lstStyle/>
          <a:p>
            <a:pPr marL="0" indent="0">
              <a:buNone/>
            </a:pPr>
            <a:r>
              <a:rPr lang="en-US" dirty="0" smtClean="0"/>
              <a:t>_____ describes when the subject of social research may react to the fact of being studied, thus altering their behavior from what it would have been normally.</a:t>
            </a:r>
          </a:p>
          <a:p>
            <a:pPr marL="914400" lvl="1" indent="-514350">
              <a:buFont typeface="+mj-lt"/>
              <a:buAutoNum type="alphaUcPeriod"/>
            </a:pPr>
            <a:r>
              <a:rPr lang="en-US" dirty="0" smtClean="0"/>
              <a:t>Reactivity</a:t>
            </a:r>
          </a:p>
          <a:p>
            <a:pPr marL="914400" lvl="1" indent="-514350">
              <a:buFont typeface="+mj-lt"/>
              <a:buAutoNum type="alphaUcPeriod"/>
            </a:pPr>
            <a:r>
              <a:rPr lang="en-US" dirty="0" smtClean="0"/>
              <a:t>Sensitivity</a:t>
            </a:r>
          </a:p>
          <a:p>
            <a:pPr marL="914400" lvl="1" indent="-514350">
              <a:buFont typeface="+mj-lt"/>
              <a:buAutoNum type="alphaUcPeriod"/>
            </a:pPr>
            <a:r>
              <a:rPr lang="en-US" dirty="0" smtClean="0"/>
              <a:t>Hyperactivity</a:t>
            </a:r>
          </a:p>
          <a:p>
            <a:endParaRPr lang="en-US" dirty="0"/>
          </a:p>
        </p:txBody>
      </p:sp>
    </p:spTree>
    <p:extLst>
      <p:ext uri="{BB962C8B-B14F-4D97-AF65-F5344CB8AC3E}">
        <p14:creationId xmlns:p14="http://schemas.microsoft.com/office/powerpoint/2010/main" val="3768629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sz="quarter" idx="1"/>
          </p:nvPr>
        </p:nvSpPr>
        <p:spPr/>
        <p:txBody>
          <a:bodyPr/>
          <a:lstStyle/>
          <a:p>
            <a:pPr marL="0" indent="0">
              <a:buNone/>
            </a:pPr>
            <a:r>
              <a:rPr lang="en-US" dirty="0" smtClean="0"/>
              <a:t>In a _____, typically a group of people are brought together to engage in a guided discussion on some topic.</a:t>
            </a:r>
          </a:p>
          <a:p>
            <a:pPr marL="914400" lvl="1" indent="-514350">
              <a:buFont typeface="+mj-lt"/>
              <a:buAutoNum type="alphaUcPeriod"/>
            </a:pPr>
            <a:r>
              <a:rPr lang="en-US" dirty="0" smtClean="0"/>
              <a:t>Classroom</a:t>
            </a:r>
          </a:p>
          <a:p>
            <a:pPr marL="914400" lvl="1" indent="-514350">
              <a:buFont typeface="+mj-lt"/>
              <a:buAutoNum type="alphaUcPeriod"/>
            </a:pPr>
            <a:r>
              <a:rPr lang="en-US" dirty="0" smtClean="0"/>
              <a:t>focus group</a:t>
            </a:r>
          </a:p>
          <a:p>
            <a:pPr marL="914400" lvl="1" indent="-514350">
              <a:buFont typeface="+mj-lt"/>
              <a:buAutoNum type="alphaUcPeriod"/>
            </a:pPr>
            <a:r>
              <a:rPr lang="en-US" dirty="0" smtClean="0"/>
              <a:t>micro study</a:t>
            </a:r>
          </a:p>
          <a:p>
            <a:pPr marL="0" indent="0">
              <a:buNone/>
            </a:pPr>
            <a:endParaRPr lang="en-US" dirty="0"/>
          </a:p>
        </p:txBody>
      </p:sp>
    </p:spTree>
    <p:extLst>
      <p:ext uri="{BB962C8B-B14F-4D97-AF65-F5344CB8AC3E}">
        <p14:creationId xmlns:p14="http://schemas.microsoft.com/office/powerpoint/2010/main" val="1460027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sz="quarter" idx="1"/>
          </p:nvPr>
        </p:nvSpPr>
        <p:spPr/>
        <p:txBody>
          <a:bodyPr/>
          <a:lstStyle/>
          <a:p>
            <a:pPr marL="0" indent="0">
              <a:buNone/>
            </a:pPr>
            <a:r>
              <a:rPr lang="en-US" dirty="0" smtClean="0"/>
              <a:t>In comparison to surveys and experiments, field research has:</a:t>
            </a:r>
          </a:p>
          <a:p>
            <a:pPr marL="914400" lvl="1" indent="-514350">
              <a:buFont typeface="+mj-lt"/>
              <a:buAutoNum type="alphaUcPeriod"/>
            </a:pPr>
            <a:r>
              <a:rPr lang="en-US" dirty="0" smtClean="0"/>
              <a:t>high validity and high reliability</a:t>
            </a:r>
          </a:p>
          <a:p>
            <a:pPr marL="914400" lvl="1" indent="-514350">
              <a:buFont typeface="+mj-lt"/>
              <a:buAutoNum type="alphaUcPeriod"/>
            </a:pPr>
            <a:r>
              <a:rPr lang="en-US" dirty="0" smtClean="0"/>
              <a:t>high validity and low reliability</a:t>
            </a:r>
          </a:p>
          <a:p>
            <a:pPr marL="914400" lvl="1" indent="-514350">
              <a:buFont typeface="+mj-lt"/>
              <a:buAutoNum type="alphaUcPeriod"/>
            </a:pPr>
            <a:r>
              <a:rPr lang="en-US" dirty="0" smtClean="0"/>
              <a:t>low validity and high reliability</a:t>
            </a:r>
          </a:p>
          <a:p>
            <a:pPr marL="914400" lvl="1" indent="-514350">
              <a:buFont typeface="+mj-lt"/>
              <a:buAutoNum type="alphaUcPeriod"/>
            </a:pPr>
            <a:r>
              <a:rPr lang="en-US" dirty="0" smtClean="0"/>
              <a:t>low validity and low reliability</a:t>
            </a:r>
          </a:p>
          <a:p>
            <a:endParaRPr lang="en-US" dirty="0"/>
          </a:p>
        </p:txBody>
      </p:sp>
    </p:spTree>
    <p:extLst>
      <p:ext uri="{BB962C8B-B14F-4D97-AF65-F5344CB8AC3E}">
        <p14:creationId xmlns:p14="http://schemas.microsoft.com/office/powerpoint/2010/main" val="19659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Topics Appropriate for Field Research </a:t>
            </a:r>
            <a:endParaRPr lang="en-US" dirty="0"/>
          </a:p>
        </p:txBody>
      </p:sp>
      <p:sp>
        <p:nvSpPr>
          <p:cNvPr id="3" name="Content Placeholder 2"/>
          <p:cNvSpPr>
            <a:spLocks noGrp="1"/>
          </p:cNvSpPr>
          <p:nvPr>
            <p:ph sz="quarter" idx="1"/>
          </p:nvPr>
        </p:nvSpPr>
        <p:spPr/>
        <p:txBody>
          <a:bodyPr/>
          <a:lstStyle/>
          <a:p>
            <a:r>
              <a:rPr lang="en-US" dirty="0" smtClean="0"/>
              <a:t>Topics that defy simply quantification</a:t>
            </a:r>
          </a:p>
          <a:p>
            <a:endParaRPr lang="en-US" dirty="0" smtClean="0"/>
          </a:p>
          <a:p>
            <a:pPr lvl="1"/>
            <a:r>
              <a:rPr lang="en-US" dirty="0" smtClean="0"/>
              <a:t>The nuances of attitudes and behaviors best understood in their natural setting</a:t>
            </a:r>
          </a:p>
          <a:p>
            <a:endParaRPr lang="en-US" dirty="0" smtClean="0"/>
          </a:p>
          <a:p>
            <a:pPr lvl="1"/>
            <a:r>
              <a:rPr lang="en-US" dirty="0" smtClean="0"/>
              <a:t>Social processes over time</a:t>
            </a:r>
          </a:p>
          <a:p>
            <a:endParaRPr lang="en-US" dirty="0"/>
          </a:p>
        </p:txBody>
      </p:sp>
    </p:spTree>
    <p:extLst>
      <p:ext uri="{BB962C8B-B14F-4D97-AF65-F5344CB8AC3E}">
        <p14:creationId xmlns:p14="http://schemas.microsoft.com/office/powerpoint/2010/main" val="326673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Topics Appropriate for Field Research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Practices</a:t>
            </a:r>
          </a:p>
          <a:p>
            <a:r>
              <a:rPr lang="en-US" dirty="0" smtClean="0"/>
              <a:t>Episodes</a:t>
            </a:r>
          </a:p>
          <a:p>
            <a:r>
              <a:rPr lang="en-US" dirty="0" smtClean="0"/>
              <a:t>Encounters</a:t>
            </a:r>
          </a:p>
          <a:p>
            <a:r>
              <a:rPr lang="en-US" dirty="0" smtClean="0"/>
              <a:t>Roles and Social Types</a:t>
            </a:r>
          </a:p>
          <a:p>
            <a:r>
              <a:rPr lang="en-US" dirty="0" smtClean="0"/>
              <a:t>Social and Personal Relationships</a:t>
            </a:r>
          </a:p>
          <a:p>
            <a:r>
              <a:rPr lang="en-US" dirty="0" smtClean="0"/>
              <a:t>Groups and Cliques</a:t>
            </a:r>
          </a:p>
          <a:p>
            <a:r>
              <a:rPr lang="en-US" dirty="0" smtClean="0"/>
              <a:t>Organizations</a:t>
            </a:r>
          </a:p>
          <a:p>
            <a:r>
              <a:rPr lang="en-US" dirty="0" smtClean="0"/>
              <a:t>Settlements and Habitats</a:t>
            </a:r>
          </a:p>
          <a:p>
            <a:r>
              <a:rPr lang="en-US" dirty="0" smtClean="0"/>
              <a:t>Social Worlds</a:t>
            </a:r>
          </a:p>
          <a:p>
            <a:r>
              <a:rPr lang="en-US" dirty="0" smtClean="0"/>
              <a:t>Subcultures and Lifestyles</a:t>
            </a:r>
          </a:p>
        </p:txBody>
      </p:sp>
    </p:spTree>
    <p:extLst>
      <p:ext uri="{BB962C8B-B14F-4D97-AF65-F5344CB8AC3E}">
        <p14:creationId xmlns:p14="http://schemas.microsoft.com/office/powerpoint/2010/main" val="155010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Role Considerations in the Research Process</a:t>
            </a:r>
            <a:endParaRPr lang="en-US" dirty="0"/>
          </a:p>
        </p:txBody>
      </p:sp>
      <p:sp>
        <p:nvSpPr>
          <p:cNvPr id="3" name="Content Placeholder 2"/>
          <p:cNvSpPr>
            <a:spLocks noGrp="1"/>
          </p:cNvSpPr>
          <p:nvPr>
            <p:ph sz="quarter" idx="1"/>
          </p:nvPr>
        </p:nvSpPr>
        <p:spPr/>
        <p:txBody>
          <a:bodyPr>
            <a:normAutofit/>
          </a:bodyPr>
          <a:lstStyle/>
          <a:p>
            <a:r>
              <a:rPr lang="en-US" dirty="0" smtClean="0"/>
              <a:t>Participant, Researcher, Observer</a:t>
            </a:r>
          </a:p>
          <a:p>
            <a:pPr lvl="1"/>
            <a:r>
              <a:rPr lang="en-US" dirty="0" smtClean="0"/>
              <a:t>Reactivity – The problem when participants under study know they’re being studied and react by altering their behavior from what it would have been normally.</a:t>
            </a:r>
          </a:p>
          <a:p>
            <a:endParaRPr lang="en-US" dirty="0" smtClean="0"/>
          </a:p>
          <a:p>
            <a:r>
              <a:rPr lang="en-US" dirty="0" smtClean="0"/>
              <a:t>Relations to Subjects</a:t>
            </a:r>
          </a:p>
          <a:p>
            <a:pPr lvl="1"/>
            <a:r>
              <a:rPr lang="en-US" dirty="0" smtClean="0"/>
              <a:t>Objectivity</a:t>
            </a:r>
          </a:p>
          <a:p>
            <a:pPr lvl="1"/>
            <a:r>
              <a:rPr lang="en-US" dirty="0" smtClean="0"/>
              <a:t>Reflexivity</a:t>
            </a:r>
          </a:p>
          <a:p>
            <a:endParaRPr lang="en-US" dirty="0"/>
          </a:p>
        </p:txBody>
      </p:sp>
    </p:spTree>
    <p:extLst>
      <p:ext uri="{BB962C8B-B14F-4D97-AF65-F5344CB8AC3E}">
        <p14:creationId xmlns:p14="http://schemas.microsoft.com/office/powerpoint/2010/main" val="9437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Research Paradigms</a:t>
            </a:r>
            <a:endParaRPr lang="en-US" dirty="0"/>
          </a:p>
        </p:txBody>
      </p:sp>
      <p:sp>
        <p:nvSpPr>
          <p:cNvPr id="3" name="Content Placeholder 2"/>
          <p:cNvSpPr>
            <a:spLocks noGrp="1"/>
          </p:cNvSpPr>
          <p:nvPr>
            <p:ph sz="quarter" idx="1"/>
          </p:nvPr>
        </p:nvSpPr>
        <p:spPr/>
        <p:txBody>
          <a:bodyPr/>
          <a:lstStyle/>
          <a:p>
            <a:r>
              <a:rPr lang="en-US" dirty="0" smtClean="0"/>
              <a:t>Naturalism</a:t>
            </a:r>
          </a:p>
          <a:p>
            <a:r>
              <a:rPr lang="en-US" dirty="0" smtClean="0"/>
              <a:t>Grounded Theory</a:t>
            </a:r>
          </a:p>
          <a:p>
            <a:pPr marL="0" indent="0">
              <a:buNone/>
            </a:pPr>
            <a:endParaRPr lang="en-US" dirty="0"/>
          </a:p>
        </p:txBody>
      </p:sp>
    </p:spTree>
    <p:extLst>
      <p:ext uri="{BB962C8B-B14F-4D97-AF65-F5344CB8AC3E}">
        <p14:creationId xmlns:p14="http://schemas.microsoft.com/office/powerpoint/2010/main" val="313910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Research Paradigms</a:t>
            </a:r>
            <a:endParaRPr lang="en-US" dirty="0"/>
          </a:p>
        </p:txBody>
      </p:sp>
      <p:sp>
        <p:nvSpPr>
          <p:cNvPr id="3" name="Content Placeholder 2"/>
          <p:cNvSpPr>
            <a:spLocks noGrp="1"/>
          </p:cNvSpPr>
          <p:nvPr>
            <p:ph sz="quarter" idx="1"/>
          </p:nvPr>
        </p:nvSpPr>
        <p:spPr/>
        <p:txBody>
          <a:bodyPr/>
          <a:lstStyle/>
          <a:p>
            <a:r>
              <a:rPr lang="en-US" dirty="0" smtClean="0"/>
              <a:t>Naturalism</a:t>
            </a:r>
          </a:p>
          <a:p>
            <a:pPr lvl="1"/>
            <a:r>
              <a:rPr lang="en-US" dirty="0" smtClean="0"/>
              <a:t>assumption that an objective social reality exists and can be observed and reported accurately</a:t>
            </a:r>
            <a:r>
              <a:rPr lang="en-US" dirty="0" smtClean="0"/>
              <a:t>.</a:t>
            </a:r>
            <a:endParaRPr lang="en-US" dirty="0" smtClean="0"/>
          </a:p>
        </p:txBody>
      </p:sp>
    </p:spTree>
    <p:extLst>
      <p:ext uri="{BB962C8B-B14F-4D97-AF65-F5344CB8AC3E}">
        <p14:creationId xmlns:p14="http://schemas.microsoft.com/office/powerpoint/2010/main" val="87756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Research Paradigms</a:t>
            </a:r>
            <a:endParaRPr lang="en-US" dirty="0"/>
          </a:p>
        </p:txBody>
      </p:sp>
      <p:sp>
        <p:nvSpPr>
          <p:cNvPr id="3" name="Content Placeholder 2"/>
          <p:cNvSpPr>
            <a:spLocks noGrp="1"/>
          </p:cNvSpPr>
          <p:nvPr>
            <p:ph sz="quarter" idx="1"/>
          </p:nvPr>
        </p:nvSpPr>
        <p:spPr/>
        <p:txBody>
          <a:bodyPr>
            <a:normAutofit/>
          </a:bodyPr>
          <a:lstStyle/>
          <a:p>
            <a:r>
              <a:rPr lang="en-US" dirty="0" smtClean="0"/>
              <a:t>Grounded Theory</a:t>
            </a:r>
          </a:p>
          <a:p>
            <a:pPr lvl="1"/>
            <a:r>
              <a:rPr lang="en-US" dirty="0" smtClean="0"/>
              <a:t>inductive approach to generate a theory from the constant comparing of observations. Analysis of common patterns, themes, categories from observations.</a:t>
            </a:r>
          </a:p>
          <a:p>
            <a:pPr lvl="1"/>
            <a:r>
              <a:rPr lang="en-US" dirty="0" smtClean="0"/>
              <a:t>Some steps:</a:t>
            </a:r>
          </a:p>
          <a:p>
            <a:pPr marL="1371600" lvl="2" indent="-457200">
              <a:buFont typeface="+mj-lt"/>
              <a:buAutoNum type="arabicPeriod"/>
            </a:pPr>
            <a:r>
              <a:rPr lang="en-US" dirty="0" smtClean="0"/>
              <a:t>Think comparatively</a:t>
            </a:r>
          </a:p>
          <a:p>
            <a:pPr marL="1371600" lvl="2" indent="-457200">
              <a:buFont typeface="+mj-lt"/>
              <a:buAutoNum type="arabicPeriod"/>
            </a:pPr>
            <a:r>
              <a:rPr lang="en-US" dirty="0" smtClean="0"/>
              <a:t>Obtain multiple viewpoints</a:t>
            </a:r>
          </a:p>
          <a:p>
            <a:pPr marL="1371600" lvl="2" indent="-457200">
              <a:buFont typeface="+mj-lt"/>
              <a:buAutoNum type="arabicPeriod"/>
            </a:pPr>
            <a:r>
              <a:rPr lang="en-US" dirty="0" smtClean="0"/>
              <a:t>Periodically step back</a:t>
            </a:r>
          </a:p>
          <a:p>
            <a:pPr marL="1371600" lvl="2" indent="-457200">
              <a:buFont typeface="+mj-lt"/>
              <a:buAutoNum type="arabicPeriod"/>
            </a:pPr>
            <a:r>
              <a:rPr lang="en-US" dirty="0" smtClean="0"/>
              <a:t>Maintain an attitude of skepticism</a:t>
            </a:r>
          </a:p>
          <a:p>
            <a:endParaRPr lang="en-US" dirty="0"/>
          </a:p>
        </p:txBody>
      </p:sp>
    </p:spTree>
    <p:extLst>
      <p:ext uri="{BB962C8B-B14F-4D97-AF65-F5344CB8AC3E}">
        <p14:creationId xmlns:p14="http://schemas.microsoft.com/office/powerpoint/2010/main" val="397028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Study Approach</a:t>
            </a:r>
            <a:endParaRPr lang="en-US" dirty="0"/>
          </a:p>
        </p:txBody>
      </p:sp>
      <p:sp>
        <p:nvSpPr>
          <p:cNvPr id="3" name="Content Placeholder 2"/>
          <p:cNvSpPr>
            <a:spLocks noGrp="1"/>
          </p:cNvSpPr>
          <p:nvPr>
            <p:ph sz="quarter" idx="1"/>
          </p:nvPr>
        </p:nvSpPr>
        <p:spPr/>
        <p:txBody>
          <a:bodyPr>
            <a:normAutofit/>
          </a:bodyPr>
          <a:lstStyle/>
          <a:p>
            <a:r>
              <a:rPr lang="en-US" dirty="0" smtClean="0"/>
              <a:t>Case Studies</a:t>
            </a:r>
          </a:p>
          <a:p>
            <a:pPr lvl="1"/>
            <a:r>
              <a:rPr lang="en-US" dirty="0" smtClean="0"/>
              <a:t>in-depth examination/description of a single instance of some social phenomenon.</a:t>
            </a:r>
          </a:p>
          <a:p>
            <a:pPr lvl="1"/>
            <a:r>
              <a:rPr lang="en-US" dirty="0" smtClean="0"/>
              <a:t>Develop an idiographic understanding of a particular case which could be used as the basis for looking at other cases and developing nomothetic models</a:t>
            </a:r>
          </a:p>
          <a:p>
            <a:pPr marL="0" indent="0">
              <a:buNone/>
            </a:pPr>
            <a:endParaRPr lang="en-US" dirty="0" smtClean="0"/>
          </a:p>
          <a:p>
            <a:r>
              <a:rPr lang="en-US" dirty="0" smtClean="0"/>
              <a:t>Examples: A gang, or a family, or a drug user</a:t>
            </a:r>
          </a:p>
        </p:txBody>
      </p:sp>
    </p:spTree>
    <p:extLst>
      <p:ext uri="{BB962C8B-B14F-4D97-AF65-F5344CB8AC3E}">
        <p14:creationId xmlns:p14="http://schemas.microsoft.com/office/powerpoint/2010/main" val="310282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113</TotalTime>
  <Words>1878</Words>
  <Application>Microsoft Macintosh PowerPoint</Application>
  <PresentationFormat>On-screen Show (4:3)</PresentationFormat>
  <Paragraphs>222</Paragraphs>
  <Slides>25</Slides>
  <Notes>18</Notes>
  <HiddenSlides>9</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Methods Theme</vt:lpstr>
      <vt:lpstr>CHAPTER 10 qualitative  field research</vt:lpstr>
      <vt:lpstr>Chapter Outline</vt:lpstr>
      <vt:lpstr>Topics Appropriate for Field Research </vt:lpstr>
      <vt:lpstr>Topics Appropriate for Field Research </vt:lpstr>
      <vt:lpstr>Role Considerations in the Research Process</vt:lpstr>
      <vt:lpstr>Qualitative Research Paradigms</vt:lpstr>
      <vt:lpstr>Qualitative Research Paradigms</vt:lpstr>
      <vt:lpstr>Qualitative Research Paradigms</vt:lpstr>
      <vt:lpstr>The Case Study Approach</vt:lpstr>
      <vt:lpstr>The Interview Approach</vt:lpstr>
      <vt:lpstr>The Interview Approach</vt:lpstr>
      <vt:lpstr>The Focus Group Approach</vt:lpstr>
      <vt:lpstr>The Ethnographic Approach</vt:lpstr>
      <vt:lpstr>Conducting Qualitative Field Research</vt:lpstr>
      <vt:lpstr>Conducting Qualitative Field Research </vt:lpstr>
      <vt:lpstr>Strengths and Weaknesses of Qualitative Field Research </vt:lpstr>
      <vt:lpstr>Strengths and Weaknesses of Qualitative Field Research </vt:lpstr>
      <vt:lpstr>Ethics in Qualitative Field Research</vt:lpstr>
      <vt:lpstr>Chapter Summary</vt:lpstr>
      <vt:lpstr>Questions</vt:lpstr>
      <vt:lpstr>Question 1</vt:lpstr>
      <vt:lpstr>Question 2</vt:lpstr>
      <vt:lpstr>Question 3</vt:lpstr>
      <vt:lpstr>Question 4</vt:lpstr>
      <vt:lpstr>Question 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qualitative  field research</dc:title>
  <dc:creator>Burrel Vann</dc:creator>
  <cp:lastModifiedBy>Burrel Vann</cp:lastModifiedBy>
  <cp:revision>36</cp:revision>
  <dcterms:created xsi:type="dcterms:W3CDTF">2016-09-25T19:00:11Z</dcterms:created>
  <dcterms:modified xsi:type="dcterms:W3CDTF">2016-09-26T18:06:32Z</dcterms:modified>
</cp:coreProperties>
</file>