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2" r:id="rId13"/>
    <p:sldId id="265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-18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98BD4-7194-014B-A806-9659587612D7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BA9E5-1013-4B41-99EF-2073EECD8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4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A9E5-1013-4B41-99EF-2073EECD8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62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A9E5-1013-4B41-99EF-2073EECD81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5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A9E5-1013-4B41-99EF-2073EECD81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6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A9E5-1013-4B41-99EF-2073EECD81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A9E5-1013-4B41-99EF-2073EECD81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77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A9E5-1013-4B41-99EF-2073EECD81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76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A9E5-1013-4B41-99EF-2073EECD81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8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A9E5-1013-4B41-99EF-2073EECD81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A9E5-1013-4B41-99EF-2073EECD81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6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A9E5-1013-4B41-99EF-2073EECD81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A9E5-1013-4B41-99EF-2073EECD8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19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A9E5-1013-4B41-99EF-2073EECD81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A9E5-1013-4B41-99EF-2073EECD81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A9E5-1013-4B41-99EF-2073EECD81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A9E5-1013-4B41-99EF-2073EECD81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76D5DE95-FF11-CD43-BCA1-E46C8A63CC4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4301BAE1-EDA9-D547-858E-764899F09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D5DE95-FF11-CD43-BCA1-E46C8A63CC4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1BAE1-EDA9-D547-858E-764899F09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76D5DE95-FF11-CD43-BCA1-E46C8A63CC4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4301BAE1-EDA9-D547-858E-764899F09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D5DE95-FF11-CD43-BCA1-E46C8A63CC4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1BAE1-EDA9-D547-858E-764899F09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D5DE95-FF11-CD43-BCA1-E46C8A63CC4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4301BAE1-EDA9-D547-858E-764899F094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D5DE95-FF11-CD43-BCA1-E46C8A63CC4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4301BAE1-EDA9-D547-858E-764899F094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D5DE95-FF11-CD43-BCA1-E46C8A63CC4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4301BAE1-EDA9-D547-858E-764899F094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D5DE95-FF11-CD43-BCA1-E46C8A63CC4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1BAE1-EDA9-D547-858E-764899F09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D5DE95-FF11-CD43-BCA1-E46C8A63CC4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4301BAE1-EDA9-D547-858E-764899F09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D5DE95-FF11-CD43-BCA1-E46C8A63CC4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1BAE1-EDA9-D547-858E-764899F09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76D5DE95-FF11-CD43-BCA1-E46C8A63CC4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4301BAE1-EDA9-D547-858E-764899F094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76D5DE95-FF11-CD43-BCA1-E46C8A63CC4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4301BAE1-EDA9-D547-858E-764899F0949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10</a:t>
            </a:r>
            <a:br>
              <a:rPr lang="en-US" dirty="0" smtClean="0"/>
            </a:br>
            <a:r>
              <a:rPr lang="en-US" dirty="0" smtClean="0"/>
              <a:t>qualitative </a:t>
            </a:r>
            <a:br>
              <a:rPr lang="en-US" dirty="0" smtClean="0"/>
            </a:br>
            <a:r>
              <a:rPr lang="en-US" dirty="0" smtClean="0"/>
              <a:t>field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4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Interview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Stages in Complete Interviewing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Thematizing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Interviewing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Transcribing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Verifying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Reporting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8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Focus Group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Group</a:t>
            </a:r>
          </a:p>
          <a:p>
            <a:pPr lvl="1"/>
            <a:r>
              <a:rPr lang="en-US" dirty="0" smtClean="0"/>
              <a:t>A group of subjects interviewed together, prompting a discussion.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Advantages: real-life data, flexible, high degree of face validity, fast, inexpensive</a:t>
            </a:r>
          </a:p>
          <a:p>
            <a:pPr lvl="1"/>
            <a:r>
              <a:rPr lang="en-US" dirty="0" smtClean="0"/>
              <a:t>Disadvantages: not representative, little interviewer control, difficult analysis, interviewer/moderator skills, difficult logistically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Ethnographic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Ethnography</a:t>
            </a:r>
          </a:p>
          <a:p>
            <a:pPr lvl="1"/>
            <a:r>
              <a:rPr lang="en-US" dirty="0"/>
              <a:t>A report on social life that focuses on detailed and accurate description rather than explanation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Mixture of Case Study and Interview approaches</a:t>
            </a:r>
          </a:p>
          <a:p>
            <a:pPr lvl="2"/>
            <a:r>
              <a:rPr lang="en-US" dirty="0" smtClean="0"/>
              <a:t>Describes (Naturalistic) but also attempts to generate theory from descriptive observations of social behavior (Grounded 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29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Conducting Qualitative Field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Preparing for the Field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 familiar with relevant research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Discuss your plans with others who have studied that topic, or know something about it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and meet informants (when appropriate)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First impressions are important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 rapport (an open and trusting relationship)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Ethical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838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Conducting Qualitative Field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Recording Observations</a:t>
            </a:r>
          </a:p>
          <a:p>
            <a:pPr lvl="1"/>
            <a:r>
              <a:rPr lang="en-US" dirty="0" smtClean="0"/>
              <a:t>Take detailed notes, but balance with observations</a:t>
            </a:r>
          </a:p>
          <a:p>
            <a:pPr lvl="1"/>
            <a:r>
              <a:rPr lang="en-US" dirty="0" smtClean="0"/>
              <a:t>Rewrite notes with observations (soon after observed) with filled in details</a:t>
            </a:r>
          </a:p>
          <a:p>
            <a:pPr lvl="1"/>
            <a:r>
              <a:rPr lang="en-US" dirty="0" smtClean="0"/>
              <a:t>Record empirical observations and interpretations of them (what you “know” and “think” happened)</a:t>
            </a:r>
          </a:p>
          <a:p>
            <a:pPr lvl="1"/>
            <a:r>
              <a:rPr lang="en-US" dirty="0" smtClean="0"/>
              <a:t>Record everything</a:t>
            </a:r>
          </a:p>
          <a:p>
            <a:pPr lvl="1"/>
            <a:r>
              <a:rPr lang="en-US" dirty="0" smtClean="0"/>
              <a:t>Anticipate 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Strengths and Weaknesses of Qualitative Field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Effective for studying subtle nuances in attitudes and behaviors and social processes over time</a:t>
            </a:r>
          </a:p>
          <a:p>
            <a:pPr lvl="1"/>
            <a:r>
              <a:rPr lang="en-US" dirty="0" smtClean="0"/>
              <a:t>Flexibility/Modification</a:t>
            </a:r>
          </a:p>
          <a:p>
            <a:endParaRPr lang="en-US" dirty="0" smtClean="0"/>
          </a:p>
          <a:p>
            <a:r>
              <a:rPr lang="en-US" dirty="0" smtClean="0"/>
              <a:t>Weakness </a:t>
            </a:r>
          </a:p>
          <a:p>
            <a:pPr lvl="1"/>
            <a:r>
              <a:rPr lang="en-US" dirty="0" smtClean="0"/>
              <a:t>No appropriate statistical analyses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9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Strengths and Weaknesses of Qualitative Field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Validity</a:t>
            </a:r>
          </a:p>
          <a:p>
            <a:pPr lvl="1"/>
            <a:r>
              <a:rPr lang="en-US" dirty="0" smtClean="0"/>
              <a:t>Greater validity than survey and experimental measurements</a:t>
            </a:r>
          </a:p>
          <a:p>
            <a:endParaRPr lang="en-US" dirty="0" smtClean="0"/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Potential problems with reliability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4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Topics Appropriate for Field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Topics that defy simply quantification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nuances of attitudes and behaviors best understood in their natural setting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Social processes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3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Topics Appropriate for Field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Practices</a:t>
            </a:r>
          </a:p>
          <a:p>
            <a:r>
              <a:rPr lang="en-US" dirty="0" smtClean="0"/>
              <a:t>Episodes</a:t>
            </a:r>
          </a:p>
          <a:p>
            <a:r>
              <a:rPr lang="en-US" dirty="0" smtClean="0"/>
              <a:t>Encounters</a:t>
            </a:r>
          </a:p>
          <a:p>
            <a:r>
              <a:rPr lang="en-US" dirty="0" smtClean="0"/>
              <a:t>Roles and Social Types</a:t>
            </a:r>
          </a:p>
          <a:p>
            <a:r>
              <a:rPr lang="en-US" dirty="0" smtClean="0"/>
              <a:t>Social and Personal Relationships</a:t>
            </a:r>
          </a:p>
          <a:p>
            <a:r>
              <a:rPr lang="en-US" dirty="0" smtClean="0"/>
              <a:t>Groups and Cliques</a:t>
            </a:r>
          </a:p>
          <a:p>
            <a:r>
              <a:rPr lang="en-US" dirty="0" smtClean="0"/>
              <a:t>Organizations</a:t>
            </a:r>
          </a:p>
          <a:p>
            <a:r>
              <a:rPr lang="en-US" dirty="0" smtClean="0"/>
              <a:t>Settlements and Habitats</a:t>
            </a:r>
          </a:p>
          <a:p>
            <a:r>
              <a:rPr lang="en-US" dirty="0" smtClean="0"/>
              <a:t>Social Worlds</a:t>
            </a:r>
          </a:p>
          <a:p>
            <a:r>
              <a:rPr lang="en-US" dirty="0" smtClean="0"/>
              <a:t>Subcultures and Lifestyles</a:t>
            </a:r>
          </a:p>
        </p:txBody>
      </p:sp>
    </p:spTree>
    <p:extLst>
      <p:ext uri="{BB962C8B-B14F-4D97-AF65-F5344CB8AC3E}">
        <p14:creationId xmlns:p14="http://schemas.microsoft.com/office/powerpoint/2010/main" val="155010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 Considerations in the Research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Participant, Researcher, Observer</a:t>
            </a:r>
          </a:p>
          <a:p>
            <a:pPr lvl="1"/>
            <a:r>
              <a:rPr lang="en-US" dirty="0" smtClean="0"/>
              <a:t>Reactivity – The problem when participants under study know they’re being studied and react by altering their behavior from what it would have been normally.</a:t>
            </a:r>
          </a:p>
          <a:p>
            <a:endParaRPr lang="en-US" dirty="0" smtClean="0"/>
          </a:p>
          <a:p>
            <a:r>
              <a:rPr lang="en-US" dirty="0" smtClean="0"/>
              <a:t>Relations to Subjects</a:t>
            </a:r>
          </a:p>
          <a:p>
            <a:pPr lvl="1"/>
            <a:r>
              <a:rPr lang="en-US" dirty="0" smtClean="0"/>
              <a:t>Objectivity</a:t>
            </a:r>
          </a:p>
          <a:p>
            <a:pPr lvl="1"/>
            <a:r>
              <a:rPr lang="en-US" dirty="0" smtClean="0"/>
              <a:t>Reflexivity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Research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Naturalism</a:t>
            </a:r>
          </a:p>
          <a:p>
            <a:r>
              <a:rPr lang="en-US" dirty="0" smtClean="0"/>
              <a:t>Grounded Theory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Research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Naturalism</a:t>
            </a:r>
          </a:p>
          <a:p>
            <a:pPr lvl="1"/>
            <a:r>
              <a:rPr lang="en-US" dirty="0" smtClean="0"/>
              <a:t>assumption that an objective social reality exists and can be observed and reported accurately.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6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Research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Grounded Theory</a:t>
            </a:r>
          </a:p>
          <a:p>
            <a:pPr lvl="1"/>
            <a:r>
              <a:rPr lang="en-US" dirty="0" smtClean="0"/>
              <a:t>inductive approach to generate a theory from the constant comparing of observations. Analysis of common patterns, themes, categories from observations.</a:t>
            </a:r>
          </a:p>
          <a:p>
            <a:pPr lvl="1"/>
            <a:r>
              <a:rPr lang="en-US" dirty="0" smtClean="0"/>
              <a:t>Some steps: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Think comparatively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Obtain multiple viewpoints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Periodically step back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Maintain an attitude of skepticism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Study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Studies</a:t>
            </a:r>
          </a:p>
          <a:p>
            <a:pPr lvl="1"/>
            <a:r>
              <a:rPr lang="en-US" dirty="0" smtClean="0"/>
              <a:t>in-depth examination/description of a single instance of some social phenomenon.</a:t>
            </a:r>
          </a:p>
          <a:p>
            <a:pPr lvl="1"/>
            <a:r>
              <a:rPr lang="en-US" dirty="0" smtClean="0"/>
              <a:t>Develop an idiographic understanding of a particular case which could be used as the basis for looking at other cases and developing nomothetic models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Examples: A gang, or a family, or a drug user</a:t>
            </a:r>
          </a:p>
        </p:txBody>
      </p:sp>
    </p:spTree>
    <p:extLst>
      <p:ext uri="{BB962C8B-B14F-4D97-AF65-F5344CB8AC3E}">
        <p14:creationId xmlns:p14="http://schemas.microsoft.com/office/powerpoint/2010/main" val="310282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Interview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Qualitative Interview</a:t>
            </a:r>
          </a:p>
          <a:p>
            <a:pPr lvl="1"/>
            <a:r>
              <a:rPr lang="en-US" dirty="0" smtClean="0"/>
              <a:t>questions based on a set of topics to be discussed in depth rather than based on the use of standardized questions.</a:t>
            </a:r>
          </a:p>
          <a:p>
            <a:pPr lvl="1"/>
            <a:r>
              <a:rPr lang="en-US" dirty="0" smtClean="0"/>
              <a:t>“Miner” or “Traveler”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Methods Theme.thmx</Template>
  <TotalTime>44</TotalTime>
  <Words>543</Words>
  <Application>Microsoft Macintosh PowerPoint</Application>
  <PresentationFormat>On-screen Show (4:3)</PresentationFormat>
  <Paragraphs>112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Methods Theme</vt:lpstr>
      <vt:lpstr>CHAPTER 10 qualitative  field research</vt:lpstr>
      <vt:lpstr>Topics Appropriate for Field Research </vt:lpstr>
      <vt:lpstr>Topics Appropriate for Field Research </vt:lpstr>
      <vt:lpstr>Role Considerations in the Research Process</vt:lpstr>
      <vt:lpstr>Qualitative Research Paradigms</vt:lpstr>
      <vt:lpstr>Qualitative Research Paradigms</vt:lpstr>
      <vt:lpstr>Qualitative Research Paradigms</vt:lpstr>
      <vt:lpstr>The Case Study Approach</vt:lpstr>
      <vt:lpstr>The Interview Approach</vt:lpstr>
      <vt:lpstr>The Interview Approach</vt:lpstr>
      <vt:lpstr>The Focus Group Approach</vt:lpstr>
      <vt:lpstr>The Ethnographic Approach</vt:lpstr>
      <vt:lpstr>Conducting Qualitative Field Research</vt:lpstr>
      <vt:lpstr>Conducting Qualitative Field Research </vt:lpstr>
      <vt:lpstr>Strengths and Weaknesses of Qualitative Field Research </vt:lpstr>
      <vt:lpstr>Strengths and Weaknesses of Qualitative Field Research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qualitative  field research</dc:title>
  <dc:creator>Burrel Vann</dc:creator>
  <cp:lastModifiedBy>Burrel Vann</cp:lastModifiedBy>
  <cp:revision>36</cp:revision>
  <dcterms:created xsi:type="dcterms:W3CDTF">2016-09-25T19:00:11Z</dcterms:created>
  <dcterms:modified xsi:type="dcterms:W3CDTF">2016-09-26T18:03:22Z</dcterms:modified>
</cp:coreProperties>
</file>