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302" r:id="rId3"/>
    <p:sldId id="355" r:id="rId4"/>
    <p:sldId id="303" r:id="rId5"/>
    <p:sldId id="339" r:id="rId6"/>
    <p:sldId id="356" r:id="rId7"/>
    <p:sldId id="347" r:id="rId8"/>
    <p:sldId id="305" r:id="rId9"/>
    <p:sldId id="348" r:id="rId10"/>
    <p:sldId id="306" r:id="rId11"/>
    <p:sldId id="307" r:id="rId12"/>
    <p:sldId id="308" r:id="rId13"/>
    <p:sldId id="349" r:id="rId14"/>
    <p:sldId id="352" r:id="rId15"/>
    <p:sldId id="309" r:id="rId16"/>
    <p:sldId id="350" r:id="rId17"/>
    <p:sldId id="311" r:id="rId18"/>
    <p:sldId id="312" r:id="rId19"/>
    <p:sldId id="313" r:id="rId20"/>
    <p:sldId id="315" r:id="rId21"/>
    <p:sldId id="35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4" autoAdjust="0"/>
    <p:restoredTop sz="94660"/>
  </p:normalViewPr>
  <p:slideViewPr>
    <p:cSldViewPr>
      <p:cViewPr varScale="1">
        <p:scale>
          <a:sx n="67" d="100"/>
          <a:sy n="67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32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3D2C6C2-4D1B-4AC6-ADF7-320C853FFB50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F74D31-651E-4B6A-8EF3-3AEB99886E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6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8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1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9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52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5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5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2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0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3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6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F74D31-651E-4B6A-8EF3-3AEB99886E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A431AC-5DFB-40C4-8BC2-1FBCBA399DAC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2EBB84-9741-4789-9F78-41853C0CBB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1874-AC04-4F5F-93B2-1BE0A21825E4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B75B9-ABDE-4CCC-969D-57C54E6E9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6AE95-C657-4662-8801-819DCA82293B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66AC-3987-4B4F-8FF4-3AA2E0290A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AC2-E27E-40D4-B0A5-58A13129F3CA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98E92-EF2B-421E-9635-4E8DA34DB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1D6AE-C60F-43D0-9E04-70F4FFEEA9C4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3A82C6-5E3A-46E4-A519-CE484E5B3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50B457-6ED7-48E2-926B-B2FC109E3CC4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70BAE8-1DBF-4395-8C79-1CE5F3F7F0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79D542-4D4D-46B4-B0C6-9F3B8E1E6D4D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BCF73B-00A5-46D5-8F8D-3E0AD7AFA9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CD6C1-80C8-4BC5-BF46-206C5BEC29E0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766-1715-4778-BF56-2A5EDE890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D19CF-34A1-4CA7-80B6-B49EBBDD320A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444FC-02D0-4FFB-A5CC-1E960EF40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4DC8-4F81-4041-B51A-A24AF34F2BE7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4D1DA-A32A-46F3-874F-8D6337AE0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46D0B3-C26E-48A4-8BC4-415AA3634927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5A5863BE-0E36-401E-9B2E-F8971749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9891B6D-0127-4E64-A9C4-B419186CA274}" type="datetimeFigureOut">
              <a:rPr lang="en-US"/>
              <a:pPr>
                <a:defRPr/>
              </a:pPr>
              <a:t>10/3/16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5C0DAA-7763-46A8-AA49-26877365B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11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UNOBTRUSIVE RESEARCH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2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Any conventional sampling technique may be used for content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1200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Transforming raw data into a standardized form for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1200" dirty="0" smtClean="0"/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Manifest Coding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concrete terms contained in a communication.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Latent Coding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underlying meaning of communication.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Manifest Coding of Materials (Objective)</a:t>
            </a:r>
          </a:p>
          <a:p>
            <a:r>
              <a:rPr lang="en-US" sz="1600" dirty="0" smtClean="0">
                <a:latin typeface="Verdana" charset="0"/>
              </a:rPr>
              <a:t>Manifest coding involves the counting of specific elements, such as the word </a:t>
            </a:r>
            <a:r>
              <a:rPr lang="en-US" sz="1600" i="1" dirty="0" smtClean="0">
                <a:latin typeface="Verdana" charset="0"/>
              </a:rPr>
              <a:t>love</a:t>
            </a:r>
            <a:r>
              <a:rPr lang="en-US" sz="1600" dirty="0" smtClean="0">
                <a:latin typeface="Verdana" charset="0"/>
              </a:rPr>
              <a:t>, to determine whether and to what degree the passage should be judged “romantic.”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3352800" y="1447800"/>
            <a:ext cx="381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79" y="762000"/>
            <a:ext cx="374772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4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Latent Coding of Materials (Subjective)</a:t>
            </a:r>
          </a:p>
          <a:p>
            <a:r>
              <a:rPr lang="en-US" sz="1600" dirty="0" smtClean="0">
                <a:latin typeface="Verdana" charset="0"/>
              </a:rPr>
              <a:t>Latent coding calls for the researcher to view the entire unit of analysis (a paragraph in this case) and make a subjective assessment regarding whether and to what degree it is “romantic.” 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11-3 (cont’d)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3352800" y="1447800"/>
            <a:ext cx="381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3657600" cy="269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and the Creation of Code Categories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Counting and Record Keeping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end product of coding must be numerical.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coding needs a denominator.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Sample Tally Sheet (Partial)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11-4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371600" y="990600"/>
            <a:ext cx="7583487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7315200" cy="427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6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</a:t>
            </a:r>
            <a:endParaRPr lang="en-US" sz="12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of Content 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and money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orrection of errors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tudy of processes occurring over time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has virtually no effect on subjects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 of Content 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to recorded communications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Existing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statistics may be the main source of data or a supplemental source of data.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Durkheim’s Study of Suicide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Analysis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nature, existing statistics describe groups.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Ecological Fallacy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Unobtrusive Research</a:t>
            </a:r>
            <a:endParaRPr lang="en-US" sz="1200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of studying social behavior without affecting it.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Analyzing Existing Statistics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4)</a:t>
            </a:r>
            <a:endParaRPr lang="en-US" sz="1200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 of Existing Statistics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Abstract of the United States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Data/Census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 Yearbook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Graphic Display of Gender, Education, and Income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11-5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37032" y="1066800"/>
            <a:ext cx="7583487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77" y="89146"/>
            <a:ext cx="7287723" cy="448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4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Unobtrusive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5613" indent="-457200">
              <a:buFont typeface="Arial" charset="0"/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455613" indent="-457200">
              <a:buFont typeface="Arial" charset="0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Analysis of Existing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Content Analysis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study of recorded human communications (e.g., books,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newspapers, websites, paintings, laws).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“Who says what, to whom, why, how, and with what effect?”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Practice: Content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of Violence on TV</a:t>
            </a:r>
            <a:endParaRPr lang="en-US" sz="12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558800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your operational definitions?</a:t>
            </a:r>
          </a:p>
          <a:p>
            <a:pPr marL="558800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will you observe?</a:t>
            </a:r>
          </a:p>
          <a:p>
            <a:pPr marL="558800" indent="-514350">
              <a:buFont typeface="Verdana" pitchFamily="34" charset="0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will you analyze the data?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Units of Analysis</a:t>
            </a:r>
          </a:p>
          <a:p>
            <a:pPr lvl="1"/>
            <a:r>
              <a:rPr lang="en-US" dirty="0" smtClean="0"/>
              <a:t>Units vary based on interests</a:t>
            </a:r>
          </a:p>
          <a:p>
            <a:pPr lvl="1"/>
            <a:r>
              <a:rPr lang="en-US" dirty="0" smtClean="0"/>
              <a:t>coding of materials can be more or less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 Few Possible Units of Analysis for Content Analysis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</a:t>
            </a:r>
            <a:r>
              <a:rPr lang="en-US" sz="3600" dirty="0">
                <a:latin typeface="Arial" charset="0"/>
                <a:cs typeface="Arial" charset="0"/>
              </a:rPr>
              <a:t>-1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2667000" y="838200"/>
            <a:ext cx="4648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3110"/>
            <a:ext cx="30099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Practice: Identifying Units of Analysis for Content Analysis Topics</a:t>
            </a:r>
            <a:endParaRPr lang="en-US" sz="36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how children’s literature portrays gender roles.</a:t>
            </a:r>
          </a:p>
          <a:p>
            <a:pPr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popular film’s use of drugs and alcohol.</a:t>
            </a:r>
          </a:p>
          <a:p>
            <a:pPr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sociology textbooks’ definition of race.</a:t>
            </a:r>
          </a:p>
          <a:p>
            <a:pPr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interested in the content of Internet blogs.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Example of Recording Sheet for TV Violence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11-2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41076" y="1143000"/>
            <a:ext cx="7583487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394"/>
            <a:ext cx="6828148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20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</TotalTime>
  <Words>516</Words>
  <Application>Microsoft Macintosh PowerPoint</Application>
  <PresentationFormat>On-screen Show (4:3)</PresentationFormat>
  <Paragraphs>102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CHAPTER 11 UNOBTRUSIVE RESEARCH</vt:lpstr>
      <vt:lpstr>Unobtrusive Research</vt:lpstr>
      <vt:lpstr>Types of Unobtrusive Research</vt:lpstr>
      <vt:lpstr>Content Analysis </vt:lpstr>
      <vt:lpstr>Practice: Content Analysis of Violence on TV</vt:lpstr>
      <vt:lpstr>Content Analysis</vt:lpstr>
      <vt:lpstr>Figure 11-1</vt:lpstr>
      <vt:lpstr>Practice: Identifying Units of Analysis for Content Analysis Topics</vt:lpstr>
      <vt:lpstr>Figure 11-2</vt:lpstr>
      <vt:lpstr>Content Analysis</vt:lpstr>
      <vt:lpstr>Content Analysis</vt:lpstr>
      <vt:lpstr>Content Analysis</vt:lpstr>
      <vt:lpstr>Figure 11-3</vt:lpstr>
      <vt:lpstr>Figure 11-3 (cont’d)</vt:lpstr>
      <vt:lpstr>Content Analysis</vt:lpstr>
      <vt:lpstr>Figure 11-4</vt:lpstr>
      <vt:lpstr>Content Analysis</vt:lpstr>
      <vt:lpstr>Analyzing Existing Statistics (slide 1 of 4)</vt:lpstr>
      <vt:lpstr>Analyzing Existing Statistics (slide 2 of 4)</vt:lpstr>
      <vt:lpstr>Analyzing Existing Statistics (slide 4 of 4)</vt:lpstr>
      <vt:lpstr>Figure 11-5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68</cp:revision>
  <dcterms:created xsi:type="dcterms:W3CDTF">2009-06-16T17:02:08Z</dcterms:created>
  <dcterms:modified xsi:type="dcterms:W3CDTF">2016-10-03T17:39:14Z</dcterms:modified>
</cp:coreProperties>
</file>