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-18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D76C8-BE9D-5D42-AB01-D3290447A6FE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A181C-82DA-2B45-A60B-8A8D023E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1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64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2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4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2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181C-82DA-2B45-A60B-8A8D023E9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CC44E91A-4540-7740-B7E1-447329AD304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BB4D73D7-4837-0C49-B893-5F8E0F5982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tlasti.com/" TargetMode="External"/><Relationship Id="rId4" Type="http://schemas.openxmlformats.org/officeDocument/2006/relationships/hyperlink" Target="http://www.dedoose.com/" TargetMode="External"/><Relationship Id="rId5" Type="http://schemas.openxmlformats.org/officeDocument/2006/relationships/hyperlink" Target="http://www.maxqd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br>
              <a:rPr lang="en-US" dirty="0" smtClean="0"/>
            </a:br>
            <a:r>
              <a:rPr lang="en-US" dirty="0" smtClean="0"/>
              <a:t>QUALITATIVE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Codes</a:t>
            </a:r>
          </a:p>
          <a:p>
            <a:endParaRPr lang="en-US" dirty="0"/>
          </a:p>
          <a:p>
            <a:pPr lvl="1"/>
            <a:r>
              <a:rPr lang="en-US" dirty="0"/>
              <a:t>Open Coding </a:t>
            </a:r>
          </a:p>
          <a:p>
            <a:pPr lvl="2"/>
            <a:r>
              <a:rPr lang="en-US" dirty="0"/>
              <a:t>the initial classification and labeling of concepts in qualitative data analysis.</a:t>
            </a:r>
          </a:p>
          <a:p>
            <a:pPr lvl="2"/>
            <a:r>
              <a:rPr lang="en-US" dirty="0"/>
              <a:t>a reanalysis of the results, aimed at identifying the important, general concepts.</a:t>
            </a:r>
          </a:p>
          <a:p>
            <a:pPr lvl="2"/>
            <a:r>
              <a:rPr lang="en-US" dirty="0"/>
              <a:t>Identify the central concept that organizes the other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Memoing</a:t>
            </a:r>
            <a:endParaRPr lang="en-US" dirty="0" smtClean="0"/>
          </a:p>
          <a:p>
            <a:pPr lvl="1"/>
            <a:r>
              <a:rPr lang="en-US" dirty="0" smtClean="0"/>
              <a:t>Writing </a:t>
            </a:r>
            <a:r>
              <a:rPr lang="en-US" dirty="0"/>
              <a:t>memos that become part of the data for analysis. </a:t>
            </a:r>
            <a:endParaRPr lang="en-US" dirty="0" smtClean="0"/>
          </a:p>
          <a:p>
            <a:pPr lvl="1"/>
            <a:r>
              <a:rPr lang="en-US" dirty="0" smtClean="0"/>
              <a:t>Memos </a:t>
            </a:r>
            <a:r>
              <a:rPr lang="en-US" dirty="0"/>
              <a:t>can describe and define concepts, deal with methodologies issues, or offer initial theoretical formulations.</a:t>
            </a:r>
          </a:p>
          <a:p>
            <a:pPr lvl="2"/>
            <a:r>
              <a:rPr lang="en-US" dirty="0"/>
              <a:t>Code Notes</a:t>
            </a:r>
          </a:p>
          <a:p>
            <a:pPr lvl="2"/>
            <a:r>
              <a:rPr lang="en-US" dirty="0"/>
              <a:t>Theoretical Notes</a:t>
            </a:r>
          </a:p>
          <a:p>
            <a:pPr lvl="2"/>
            <a:r>
              <a:rPr lang="en-US" dirty="0"/>
              <a:t>Operational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Mapping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graphic display of concepts and their interrelations, useful in the formulation of theory.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Example of Concept Mapping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13-3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0" r="-244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5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Programs for 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QDA Programs:</a:t>
            </a:r>
          </a:p>
          <a:p>
            <a:endParaRPr lang="en-US" dirty="0"/>
          </a:p>
          <a:p>
            <a:pPr lvl="1"/>
            <a:r>
              <a:rPr lang="en-US" dirty="0" err="1"/>
              <a:t>Atlas.ti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</a:t>
            </a:r>
            <a:endParaRPr lang="en-US" dirty="0"/>
          </a:p>
          <a:p>
            <a:pPr lvl="1"/>
            <a:r>
              <a:rPr lang="en-US" dirty="0" err="1"/>
              <a:t>Dedoose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</a:t>
            </a:r>
            <a:endParaRPr lang="en-US" dirty="0"/>
          </a:p>
          <a:p>
            <a:pPr lvl="1"/>
            <a:r>
              <a:rPr lang="en-US" dirty="0" smtClean="0"/>
              <a:t>MAXQDA </a:t>
            </a:r>
            <a:r>
              <a:rPr lang="en-US" dirty="0" smtClean="0">
                <a:hlinkClick r:id="rId5"/>
              </a:rPr>
              <a:t>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Atlas.ti</a:t>
            </a:r>
            <a:endParaRPr lang="en-US" dirty="0"/>
          </a:p>
        </p:txBody>
      </p:sp>
      <p:pic>
        <p:nvPicPr>
          <p:cNvPr id="5" name="Picture Placeholder 4" descr="Atlasti-interface-with-margin-area-Mac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3" b="-36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Example of Concept Mapping in </a:t>
            </a:r>
            <a:r>
              <a:rPr lang="en-US" dirty="0" err="1"/>
              <a:t>Atlas.ti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Atlas.ti</a:t>
            </a:r>
            <a:endParaRPr lang="en-US" dirty="0"/>
          </a:p>
        </p:txBody>
      </p:sp>
      <p:pic>
        <p:nvPicPr>
          <p:cNvPr id="6" name="Picture Placeholder 5" descr="atlasti2.pn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r="-27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Dedoose</a:t>
            </a:r>
            <a:endParaRPr lang="en-US" dirty="0"/>
          </a:p>
        </p:txBody>
      </p:sp>
      <p:pic>
        <p:nvPicPr>
          <p:cNvPr id="5" name="Picture Placeholder 4" descr="dedoose_excerpts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3" b="-36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Dedoose</a:t>
            </a:r>
            <a:endParaRPr lang="en-US" dirty="0"/>
          </a:p>
        </p:txBody>
      </p:sp>
      <p:pic>
        <p:nvPicPr>
          <p:cNvPr id="5" name="Picture Placeholder 4" descr="dedoose_excerpts2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88" b="-37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the Quality of Qualitative 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credible are the findings?</a:t>
            </a:r>
          </a:p>
          <a:p>
            <a:r>
              <a:rPr lang="en-US" dirty="0"/>
              <a:t>How has knowledge or understanding been extended by the research?</a:t>
            </a:r>
          </a:p>
          <a:p>
            <a:r>
              <a:rPr lang="en-US" dirty="0"/>
              <a:t>How well does the evaluation address its original aims and purpose?</a:t>
            </a:r>
          </a:p>
          <a:p>
            <a:r>
              <a:rPr lang="en-US" dirty="0"/>
              <a:t>How well is the scope for drawing wider inferences explained?</a:t>
            </a:r>
          </a:p>
          <a:p>
            <a:r>
              <a:rPr lang="en-US" dirty="0"/>
              <a:t>How clear is the basis of evaluative appraisal?</a:t>
            </a:r>
          </a:p>
          <a:p>
            <a:r>
              <a:rPr lang="en-US" dirty="0"/>
              <a:t>How defensible is the research design?</a:t>
            </a:r>
          </a:p>
          <a:p>
            <a:r>
              <a:rPr lang="en-US" dirty="0"/>
              <a:t>How well defended are the same design/target selection of cases/documents</a:t>
            </a:r>
            <a:r>
              <a:rPr lang="en-US" dirty="0" smtClean="0"/>
              <a:t>?</a:t>
            </a:r>
          </a:p>
          <a:p>
            <a:r>
              <a:rPr lang="en-US" dirty="0"/>
              <a:t>How well is the eventual sample composition and coverage described?</a:t>
            </a:r>
          </a:p>
          <a:p>
            <a:r>
              <a:rPr lang="en-US" dirty="0"/>
              <a:t>How well was the data collection carried out?</a:t>
            </a:r>
          </a:p>
          <a:p>
            <a:r>
              <a:rPr lang="en-US" dirty="0"/>
              <a:t>How well has the approach to, and formulation of, analysis been conveyed?</a:t>
            </a:r>
          </a:p>
          <a:p>
            <a:r>
              <a:rPr lang="en-US" dirty="0"/>
              <a:t>How well are the contexts of data sources retained and portrayed?</a:t>
            </a:r>
          </a:p>
          <a:p>
            <a:r>
              <a:rPr lang="en-US" dirty="0"/>
              <a:t>How well has diversity of perspective and content been explored?</a:t>
            </a:r>
          </a:p>
          <a:p>
            <a:r>
              <a:rPr lang="en-US" dirty="0"/>
              <a:t>How well has detail, depth, and complexity of the data been conveyed</a:t>
            </a:r>
            <a:r>
              <a:rPr lang="en-US" dirty="0" smtClean="0"/>
              <a:t>?</a:t>
            </a:r>
          </a:p>
          <a:p>
            <a:r>
              <a:rPr lang="en-US" dirty="0"/>
              <a:t>How clear are the links between data, interpretation, and conclusions?</a:t>
            </a:r>
          </a:p>
          <a:p>
            <a:r>
              <a:rPr lang="en-US" dirty="0"/>
              <a:t>How clear and coherent is the reporting?</a:t>
            </a:r>
          </a:p>
          <a:p>
            <a:r>
              <a:rPr lang="en-US" dirty="0"/>
              <a:t>How clear are the assumptions/theoretical perspectives/values that have shaped the form and output of the evaluation?</a:t>
            </a:r>
          </a:p>
          <a:p>
            <a:r>
              <a:rPr lang="en-US" dirty="0"/>
              <a:t>What evidence is there of attention to ethical issues?</a:t>
            </a:r>
          </a:p>
          <a:p>
            <a:r>
              <a:rPr lang="en-US" dirty="0"/>
              <a:t>How adequately has the research process been documented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Qualitative analysis</a:t>
            </a:r>
          </a:p>
          <a:p>
            <a:pPr lvl="1"/>
            <a:r>
              <a:rPr lang="en-US" dirty="0" smtClean="0"/>
              <a:t>The non-numerical examination and interpretation of observations</a:t>
            </a:r>
          </a:p>
          <a:p>
            <a:pPr lvl="1"/>
            <a:r>
              <a:rPr lang="en-US" dirty="0" smtClean="0"/>
              <a:t>To discover underlying meanings and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Qualitative Analysis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Discovering Patterns </a:t>
            </a:r>
            <a:r>
              <a:rPr lang="en-US" dirty="0"/>
              <a:t>in Qualitative Data</a:t>
            </a:r>
          </a:p>
          <a:p>
            <a:pPr lvl="1"/>
            <a:r>
              <a:rPr lang="en-US" dirty="0"/>
              <a:t>Frequencies</a:t>
            </a:r>
          </a:p>
          <a:p>
            <a:pPr lvl="1"/>
            <a:r>
              <a:rPr lang="en-US" dirty="0"/>
              <a:t>Magnitudes</a:t>
            </a:r>
          </a:p>
          <a:p>
            <a:pPr lvl="1"/>
            <a:r>
              <a:rPr lang="en-US" dirty="0"/>
              <a:t>Structures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Causes</a:t>
            </a:r>
          </a:p>
          <a:p>
            <a:pPr lvl="1"/>
            <a:r>
              <a:rPr lang="en-US" dirty="0" smtClean="0"/>
              <a:t>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Qualitative Analysis Involve?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Cross-case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examination </a:t>
            </a:r>
            <a:r>
              <a:rPr lang="en-US" dirty="0"/>
              <a:t>of more than one case; looks for patterns occurring across several observations. </a:t>
            </a:r>
            <a:endParaRPr lang="en-US" dirty="0" smtClean="0"/>
          </a:p>
          <a:p>
            <a:pPr lvl="2"/>
            <a:r>
              <a:rPr lang="en-US" dirty="0" smtClean="0"/>
              <a:t>Variable</a:t>
            </a:r>
            <a:r>
              <a:rPr lang="en-US" dirty="0"/>
              <a:t>-oriented </a:t>
            </a:r>
            <a:r>
              <a:rPr lang="en-US" dirty="0" smtClean="0"/>
              <a:t>analysis</a:t>
            </a:r>
          </a:p>
          <a:p>
            <a:pPr lvl="3"/>
            <a:r>
              <a:rPr lang="en-US" dirty="0" smtClean="0"/>
              <a:t>describes </a:t>
            </a:r>
            <a:r>
              <a:rPr lang="en-US" dirty="0"/>
              <a:t>and/or explains a particular variable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Case-oriented </a:t>
            </a:r>
            <a:r>
              <a:rPr lang="en-US" dirty="0" smtClean="0"/>
              <a:t>analysis</a:t>
            </a:r>
          </a:p>
          <a:p>
            <a:pPr lvl="3"/>
            <a:r>
              <a:rPr lang="en-US" dirty="0" smtClean="0"/>
              <a:t>aims </a:t>
            </a:r>
            <a:r>
              <a:rPr lang="en-US" dirty="0"/>
              <a:t>to understand a particular case or several cases by looking closely at the details of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Qualitative Analysis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Constant </a:t>
            </a:r>
            <a:r>
              <a:rPr lang="en-US" dirty="0"/>
              <a:t>Comparative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observations </a:t>
            </a:r>
            <a:r>
              <a:rPr lang="en-US" dirty="0"/>
              <a:t>are compared with one another and with the evolving inductive theory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Four Stages of Constant Comparative Method (Glaser and Strauss):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Looking for evidence of similar incidents across cases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Notes relationships between concepts/phenomena, integrates details about cases and their properties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Delimiting the theory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Writing theory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Counts as Qualitative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Semiotics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of signs and the meanings associated with them, “the science of signs.”</a:t>
            </a:r>
          </a:p>
          <a:p>
            <a:endParaRPr lang="en-US" dirty="0"/>
          </a:p>
          <a:p>
            <a:pPr lvl="1"/>
            <a:r>
              <a:rPr lang="en-US" dirty="0"/>
              <a:t>What is the meaning of:</a:t>
            </a:r>
          </a:p>
          <a:p>
            <a:pPr lvl="2"/>
            <a:r>
              <a:rPr lang="en-US" dirty="0"/>
              <a:t>…a blue ribbon?</a:t>
            </a:r>
          </a:p>
          <a:p>
            <a:pPr lvl="2"/>
            <a:r>
              <a:rPr lang="en-US" dirty="0"/>
              <a:t>…”say cheese”?</a:t>
            </a:r>
          </a:p>
          <a:p>
            <a:pPr lvl="2"/>
            <a:r>
              <a:rPr lang="en-US" dirty="0"/>
              <a:t>…a cross?</a:t>
            </a:r>
          </a:p>
          <a:p>
            <a:pPr lvl="2"/>
            <a:r>
              <a:rPr lang="en-US" dirty="0"/>
              <a:t>…a ghost </a:t>
            </a:r>
            <a:r>
              <a:rPr lang="en-US" dirty="0" err="1"/>
              <a:t>emoji</a:t>
            </a:r>
            <a:r>
              <a:rPr lang="en-US" dirty="0"/>
              <a:t> 👻👻👻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Matching Signs and Their </a:t>
            </a:r>
            <a:r>
              <a:rPr lang="en-US" dirty="0" smtClean="0">
                <a:latin typeface="Arial" charset="0"/>
                <a:cs typeface="Arial" charset="0"/>
              </a:rPr>
              <a:t>Meanings</a:t>
            </a:r>
            <a:endParaRPr lang="en-US" sz="1200" dirty="0">
              <a:latin typeface="Verdan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13-1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17" b="-20217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6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Counts </a:t>
            </a:r>
            <a:r>
              <a:rPr lang="en-US" dirty="0"/>
              <a:t>as Qualitative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Conversation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meticulous </a:t>
            </a:r>
            <a:r>
              <a:rPr lang="en-US" dirty="0"/>
              <a:t>analysis of the details of conversation, based on a complete transcript that includes pauses, breaks, etc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Fundamental Assumptions</a:t>
            </a:r>
          </a:p>
          <a:p>
            <a:pPr lvl="2"/>
            <a:r>
              <a:rPr lang="en-US" dirty="0"/>
              <a:t>Conversation is </a:t>
            </a:r>
            <a:r>
              <a:rPr lang="en-US" dirty="0" smtClean="0"/>
              <a:t>socially constructed</a:t>
            </a:r>
            <a:endParaRPr lang="en-US" dirty="0"/>
          </a:p>
          <a:p>
            <a:pPr lvl="2"/>
            <a:r>
              <a:rPr lang="en-US" dirty="0"/>
              <a:t>Conversations must be understood contextually.</a:t>
            </a:r>
          </a:p>
          <a:p>
            <a:pPr lvl="2"/>
            <a:r>
              <a:rPr lang="en-US" dirty="0" smtClean="0"/>
              <a:t>Need excruciatingly </a:t>
            </a:r>
            <a:r>
              <a:rPr lang="en-US" dirty="0"/>
              <a:t>accurate transcripts of </a:t>
            </a:r>
            <a:r>
              <a:rPr lang="en-US" dirty="0" smtClean="0"/>
              <a:t>conversations to understand the structure and meaning of conversation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Classifying </a:t>
            </a:r>
            <a:r>
              <a:rPr lang="en-US" dirty="0"/>
              <a:t>or categorizing individual pieces of data, coupled with some kind of retrieval system.</a:t>
            </a:r>
          </a:p>
          <a:p>
            <a:endParaRPr lang="en-US" dirty="0"/>
          </a:p>
          <a:p>
            <a:r>
              <a:rPr lang="en-US" dirty="0"/>
              <a:t>Coding Units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 Theme.thmx</Template>
  <TotalTime>46</TotalTime>
  <Words>665</Words>
  <Application>Microsoft Macintosh PowerPoint</Application>
  <PresentationFormat>On-screen Show (4:3)</PresentationFormat>
  <Paragraphs>121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Methods Theme</vt:lpstr>
      <vt:lpstr>CHAPTER 13 QUALITATIVE DATA ANALYSIS</vt:lpstr>
      <vt:lpstr>Qualitative Analysis</vt:lpstr>
      <vt:lpstr>What is Qualitative Analysis for?</vt:lpstr>
      <vt:lpstr>What does Qualitative Analysis Involve?</vt:lpstr>
      <vt:lpstr>What does Qualitative Analysis Involve?</vt:lpstr>
      <vt:lpstr>What Counts as Qualitative Analysis?</vt:lpstr>
      <vt:lpstr>Figure 13-1</vt:lpstr>
      <vt:lpstr>What Counts as Qualitative Analysis?</vt:lpstr>
      <vt:lpstr>Qualitative Data Processing </vt:lpstr>
      <vt:lpstr>Qualitative Data Processing </vt:lpstr>
      <vt:lpstr>Qualitative Data Processing </vt:lpstr>
      <vt:lpstr>Qualitative Data Processing </vt:lpstr>
      <vt:lpstr>Figure 13-3</vt:lpstr>
      <vt:lpstr>Computer Programs for Qualitative Data</vt:lpstr>
      <vt:lpstr>Atlas.ti</vt:lpstr>
      <vt:lpstr>Atlas.ti</vt:lpstr>
      <vt:lpstr>Dedoose</vt:lpstr>
      <vt:lpstr>Dedoose</vt:lpstr>
      <vt:lpstr>Evaluating the Quality of Qualitative Research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Burrel Vann</dc:creator>
  <cp:lastModifiedBy>Burrel Vann</cp:lastModifiedBy>
  <cp:revision>51</cp:revision>
  <dcterms:created xsi:type="dcterms:W3CDTF">2016-09-26T00:19:57Z</dcterms:created>
  <dcterms:modified xsi:type="dcterms:W3CDTF">2016-09-26T15:20:14Z</dcterms:modified>
</cp:coreProperties>
</file>