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59" r:id="rId4"/>
    <p:sldId id="260" r:id="rId5"/>
    <p:sldId id="261" r:id="rId6"/>
    <p:sldId id="265" r:id="rId7"/>
    <p:sldId id="266" r:id="rId8"/>
    <p:sldId id="262" r:id="rId9"/>
    <p:sldId id="263" r:id="rId10"/>
    <p:sldId id="264" r:id="rId11"/>
    <p:sldId id="272" r:id="rId12"/>
    <p:sldId id="267" r:id="rId13"/>
    <p:sldId id="273" r:id="rId14"/>
    <p:sldId id="274" r:id="rId15"/>
    <p:sldId id="275" r:id="rId16"/>
    <p:sldId id="276" r:id="rId17"/>
    <p:sldId id="268" r:id="rId18"/>
    <p:sldId id="269" r:id="rId19"/>
    <p:sldId id="277" r:id="rId20"/>
    <p:sldId id="278" r:id="rId21"/>
    <p:sldId id="270" r:id="rId22"/>
    <p:sldId id="271" r:id="rId23"/>
    <p:sldId id="279" r:id="rId24"/>
    <p:sldId id="283" r:id="rId25"/>
    <p:sldId id="280" r:id="rId26"/>
    <p:sldId id="281" r:id="rId27"/>
    <p:sldId id="284" r:id="rId28"/>
    <p:sldId id="285" r:id="rId29"/>
    <p:sldId id="282" r:id="rId30"/>
    <p:sldId id="286" r:id="rId31"/>
    <p:sldId id="287" r:id="rId32"/>
    <p:sldId id="28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96" y="-22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0" d="100"/>
          <a:sy n="60" d="100"/>
        </p:scale>
        <p:origin x="-98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17D34-7A7D-BF4E-9F48-93C244546860}" type="datetimeFigureOut">
              <a:rPr lang="en-US" smtClean="0"/>
              <a:t>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27893-5996-B144-ACF0-2E897158FEEB}" type="slidenum">
              <a:rPr lang="en-US" smtClean="0"/>
              <a:t>‹#›</a:t>
            </a:fld>
            <a:endParaRPr lang="en-US"/>
          </a:p>
        </p:txBody>
      </p:sp>
    </p:spTree>
    <p:extLst>
      <p:ext uri="{BB962C8B-B14F-4D97-AF65-F5344CB8AC3E}">
        <p14:creationId xmlns:p14="http://schemas.microsoft.com/office/powerpoint/2010/main" val="3953749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a:t>
            </a:fld>
            <a:endParaRPr lang="en-US"/>
          </a:p>
        </p:txBody>
      </p:sp>
    </p:spTree>
    <p:extLst>
      <p:ext uri="{BB962C8B-B14F-4D97-AF65-F5344CB8AC3E}">
        <p14:creationId xmlns:p14="http://schemas.microsoft.com/office/powerpoint/2010/main" val="1856229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10</a:t>
            </a:fld>
            <a:endParaRPr lang="en-US"/>
          </a:p>
        </p:txBody>
      </p:sp>
    </p:spTree>
    <p:extLst>
      <p:ext uri="{BB962C8B-B14F-4D97-AF65-F5344CB8AC3E}">
        <p14:creationId xmlns:p14="http://schemas.microsoft.com/office/powerpoint/2010/main" val="841965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11</a:t>
            </a:fld>
            <a:endParaRPr lang="en-US"/>
          </a:p>
        </p:txBody>
      </p:sp>
    </p:spTree>
    <p:extLst>
      <p:ext uri="{BB962C8B-B14F-4D97-AF65-F5344CB8AC3E}">
        <p14:creationId xmlns:p14="http://schemas.microsoft.com/office/powerpoint/2010/main" val="147633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12</a:t>
            </a:fld>
            <a:endParaRPr lang="en-US"/>
          </a:p>
        </p:txBody>
      </p:sp>
    </p:spTree>
    <p:extLst>
      <p:ext uri="{BB962C8B-B14F-4D97-AF65-F5344CB8AC3E}">
        <p14:creationId xmlns:p14="http://schemas.microsoft.com/office/powerpoint/2010/main" val="121746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13</a:t>
            </a:fld>
            <a:endParaRPr lang="en-US"/>
          </a:p>
        </p:txBody>
      </p:sp>
    </p:spTree>
    <p:extLst>
      <p:ext uri="{BB962C8B-B14F-4D97-AF65-F5344CB8AC3E}">
        <p14:creationId xmlns:p14="http://schemas.microsoft.com/office/powerpoint/2010/main" val="398747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14</a:t>
            </a:fld>
            <a:endParaRPr lang="en-US"/>
          </a:p>
        </p:txBody>
      </p:sp>
    </p:spTree>
    <p:extLst>
      <p:ext uri="{BB962C8B-B14F-4D97-AF65-F5344CB8AC3E}">
        <p14:creationId xmlns:p14="http://schemas.microsoft.com/office/powerpoint/2010/main" val="1815016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15</a:t>
            </a:fld>
            <a:endParaRPr lang="en-US"/>
          </a:p>
        </p:txBody>
      </p:sp>
    </p:spTree>
    <p:extLst>
      <p:ext uri="{BB962C8B-B14F-4D97-AF65-F5344CB8AC3E}">
        <p14:creationId xmlns:p14="http://schemas.microsoft.com/office/powerpoint/2010/main" val="1980902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16</a:t>
            </a:fld>
            <a:endParaRPr lang="en-US"/>
          </a:p>
        </p:txBody>
      </p:sp>
    </p:spTree>
    <p:extLst>
      <p:ext uri="{BB962C8B-B14F-4D97-AF65-F5344CB8AC3E}">
        <p14:creationId xmlns:p14="http://schemas.microsoft.com/office/powerpoint/2010/main" val="135954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17</a:t>
            </a:fld>
            <a:endParaRPr lang="en-US"/>
          </a:p>
        </p:txBody>
      </p:sp>
    </p:spTree>
    <p:extLst>
      <p:ext uri="{BB962C8B-B14F-4D97-AF65-F5344CB8AC3E}">
        <p14:creationId xmlns:p14="http://schemas.microsoft.com/office/powerpoint/2010/main" val="2568967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18</a:t>
            </a:fld>
            <a:endParaRPr lang="en-US"/>
          </a:p>
        </p:txBody>
      </p:sp>
    </p:spTree>
    <p:extLst>
      <p:ext uri="{BB962C8B-B14F-4D97-AF65-F5344CB8AC3E}">
        <p14:creationId xmlns:p14="http://schemas.microsoft.com/office/powerpoint/2010/main" val="402741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19</a:t>
            </a:fld>
            <a:endParaRPr lang="en-US"/>
          </a:p>
        </p:txBody>
      </p:sp>
    </p:spTree>
    <p:extLst>
      <p:ext uri="{BB962C8B-B14F-4D97-AF65-F5344CB8AC3E}">
        <p14:creationId xmlns:p14="http://schemas.microsoft.com/office/powerpoint/2010/main" val="361777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a:t>
            </a:fld>
            <a:endParaRPr lang="en-US"/>
          </a:p>
        </p:txBody>
      </p:sp>
    </p:spTree>
    <p:extLst>
      <p:ext uri="{BB962C8B-B14F-4D97-AF65-F5344CB8AC3E}">
        <p14:creationId xmlns:p14="http://schemas.microsoft.com/office/powerpoint/2010/main" val="93036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20</a:t>
            </a:fld>
            <a:endParaRPr lang="en-US"/>
          </a:p>
        </p:txBody>
      </p:sp>
    </p:spTree>
    <p:extLst>
      <p:ext uri="{BB962C8B-B14F-4D97-AF65-F5344CB8AC3E}">
        <p14:creationId xmlns:p14="http://schemas.microsoft.com/office/powerpoint/2010/main" val="1044165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21</a:t>
            </a:fld>
            <a:endParaRPr lang="en-US"/>
          </a:p>
        </p:txBody>
      </p:sp>
    </p:spTree>
    <p:extLst>
      <p:ext uri="{BB962C8B-B14F-4D97-AF65-F5344CB8AC3E}">
        <p14:creationId xmlns:p14="http://schemas.microsoft.com/office/powerpoint/2010/main" val="3768534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22</a:t>
            </a:fld>
            <a:endParaRPr lang="en-US"/>
          </a:p>
        </p:txBody>
      </p:sp>
    </p:spTree>
    <p:extLst>
      <p:ext uri="{BB962C8B-B14F-4D97-AF65-F5344CB8AC3E}">
        <p14:creationId xmlns:p14="http://schemas.microsoft.com/office/powerpoint/2010/main" val="4101427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23</a:t>
            </a:fld>
            <a:endParaRPr lang="en-US"/>
          </a:p>
        </p:txBody>
      </p:sp>
    </p:spTree>
    <p:extLst>
      <p:ext uri="{BB962C8B-B14F-4D97-AF65-F5344CB8AC3E}">
        <p14:creationId xmlns:p14="http://schemas.microsoft.com/office/powerpoint/2010/main" val="3368717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24</a:t>
            </a:fld>
            <a:endParaRPr lang="en-US"/>
          </a:p>
        </p:txBody>
      </p:sp>
    </p:spTree>
    <p:extLst>
      <p:ext uri="{BB962C8B-B14F-4D97-AF65-F5344CB8AC3E}">
        <p14:creationId xmlns:p14="http://schemas.microsoft.com/office/powerpoint/2010/main" val="1847214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25</a:t>
            </a:fld>
            <a:endParaRPr lang="en-US"/>
          </a:p>
        </p:txBody>
      </p:sp>
    </p:spTree>
    <p:extLst>
      <p:ext uri="{BB962C8B-B14F-4D97-AF65-F5344CB8AC3E}">
        <p14:creationId xmlns:p14="http://schemas.microsoft.com/office/powerpoint/2010/main" val="2232580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26</a:t>
            </a:fld>
            <a:endParaRPr lang="en-US"/>
          </a:p>
        </p:txBody>
      </p:sp>
    </p:spTree>
    <p:extLst>
      <p:ext uri="{BB962C8B-B14F-4D97-AF65-F5344CB8AC3E}">
        <p14:creationId xmlns:p14="http://schemas.microsoft.com/office/powerpoint/2010/main" val="321060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27</a:t>
            </a:fld>
            <a:endParaRPr lang="en-US"/>
          </a:p>
        </p:txBody>
      </p:sp>
    </p:spTree>
    <p:extLst>
      <p:ext uri="{BB962C8B-B14F-4D97-AF65-F5344CB8AC3E}">
        <p14:creationId xmlns:p14="http://schemas.microsoft.com/office/powerpoint/2010/main" val="1172702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28</a:t>
            </a:fld>
            <a:endParaRPr lang="en-US"/>
          </a:p>
        </p:txBody>
      </p:sp>
    </p:spTree>
    <p:extLst>
      <p:ext uri="{BB962C8B-B14F-4D97-AF65-F5344CB8AC3E}">
        <p14:creationId xmlns:p14="http://schemas.microsoft.com/office/powerpoint/2010/main" val="127645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29</a:t>
            </a:fld>
            <a:endParaRPr lang="en-US"/>
          </a:p>
        </p:txBody>
      </p:sp>
    </p:spTree>
    <p:extLst>
      <p:ext uri="{BB962C8B-B14F-4D97-AF65-F5344CB8AC3E}">
        <p14:creationId xmlns:p14="http://schemas.microsoft.com/office/powerpoint/2010/main" val="280251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3</a:t>
            </a:fld>
            <a:endParaRPr lang="en-US"/>
          </a:p>
        </p:txBody>
      </p:sp>
    </p:spTree>
    <p:extLst>
      <p:ext uri="{BB962C8B-B14F-4D97-AF65-F5344CB8AC3E}">
        <p14:creationId xmlns:p14="http://schemas.microsoft.com/office/powerpoint/2010/main" val="1638064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30</a:t>
            </a:fld>
            <a:endParaRPr lang="en-US"/>
          </a:p>
        </p:txBody>
      </p:sp>
    </p:spTree>
    <p:extLst>
      <p:ext uri="{BB962C8B-B14F-4D97-AF65-F5344CB8AC3E}">
        <p14:creationId xmlns:p14="http://schemas.microsoft.com/office/powerpoint/2010/main" val="3701447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31</a:t>
            </a:fld>
            <a:endParaRPr lang="en-US"/>
          </a:p>
        </p:txBody>
      </p:sp>
    </p:spTree>
    <p:extLst>
      <p:ext uri="{BB962C8B-B14F-4D97-AF65-F5344CB8AC3E}">
        <p14:creationId xmlns:p14="http://schemas.microsoft.com/office/powerpoint/2010/main" val="3701447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32</a:t>
            </a:fld>
            <a:endParaRPr lang="en-US"/>
          </a:p>
        </p:txBody>
      </p:sp>
    </p:spTree>
    <p:extLst>
      <p:ext uri="{BB962C8B-B14F-4D97-AF65-F5344CB8AC3E}">
        <p14:creationId xmlns:p14="http://schemas.microsoft.com/office/powerpoint/2010/main" val="152832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4</a:t>
            </a:fld>
            <a:endParaRPr lang="en-US"/>
          </a:p>
        </p:txBody>
      </p:sp>
    </p:spTree>
    <p:extLst>
      <p:ext uri="{BB962C8B-B14F-4D97-AF65-F5344CB8AC3E}">
        <p14:creationId xmlns:p14="http://schemas.microsoft.com/office/powerpoint/2010/main" val="2550696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5</a:t>
            </a:fld>
            <a:endParaRPr lang="en-US"/>
          </a:p>
        </p:txBody>
      </p:sp>
    </p:spTree>
    <p:extLst>
      <p:ext uri="{BB962C8B-B14F-4D97-AF65-F5344CB8AC3E}">
        <p14:creationId xmlns:p14="http://schemas.microsoft.com/office/powerpoint/2010/main" val="171382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6</a:t>
            </a:fld>
            <a:endParaRPr lang="en-US"/>
          </a:p>
        </p:txBody>
      </p:sp>
    </p:spTree>
    <p:extLst>
      <p:ext uri="{BB962C8B-B14F-4D97-AF65-F5344CB8AC3E}">
        <p14:creationId xmlns:p14="http://schemas.microsoft.com/office/powerpoint/2010/main" val="13350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7</a:t>
            </a:fld>
            <a:endParaRPr lang="en-US"/>
          </a:p>
        </p:txBody>
      </p:sp>
    </p:spTree>
    <p:extLst>
      <p:ext uri="{BB962C8B-B14F-4D97-AF65-F5344CB8AC3E}">
        <p14:creationId xmlns:p14="http://schemas.microsoft.com/office/powerpoint/2010/main" val="156237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27893-5996-B144-ACF0-2E897158FEEB}" type="slidenum">
              <a:rPr lang="en-US" smtClean="0"/>
              <a:t>8</a:t>
            </a:fld>
            <a:endParaRPr lang="en-US"/>
          </a:p>
        </p:txBody>
      </p:sp>
    </p:spTree>
    <p:extLst>
      <p:ext uri="{BB962C8B-B14F-4D97-AF65-F5344CB8AC3E}">
        <p14:creationId xmlns:p14="http://schemas.microsoft.com/office/powerpoint/2010/main" val="1426287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27893-5996-B144-ACF0-2E897158FEEB}" type="slidenum">
              <a:rPr lang="en-US" smtClean="0"/>
              <a:t>9</a:t>
            </a:fld>
            <a:endParaRPr lang="en-US"/>
          </a:p>
        </p:txBody>
      </p:sp>
    </p:spTree>
    <p:extLst>
      <p:ext uri="{BB962C8B-B14F-4D97-AF65-F5344CB8AC3E}">
        <p14:creationId xmlns:p14="http://schemas.microsoft.com/office/powerpoint/2010/main" val="142235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567D57D3-ACF9-1A45-96BB-FCC21FA003D8}" type="datetimeFigureOut">
              <a:rPr lang="en-US" smtClean="0"/>
              <a:t>10/5/16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F097C8C9-410A-2842-B7B5-D053A10DD9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567D57D3-ACF9-1A45-96BB-FCC21FA003D8}" type="datetimeFigureOut">
              <a:rPr lang="en-US" smtClean="0"/>
              <a:t>10/5/16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F097C8C9-410A-2842-B7B5-D053A10DD99B}"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567D57D3-ACF9-1A45-96BB-FCC21FA003D8}" type="datetimeFigureOut">
              <a:rPr lang="en-US" smtClean="0"/>
              <a:t>10/5/16</a:t>
            </a:fld>
            <a:endParaRPr lang="en-US"/>
          </a:p>
        </p:txBody>
      </p:sp>
      <p:sp>
        <p:nvSpPr>
          <p:cNvPr id="6" name="Slide Number Placeholder 9"/>
          <p:cNvSpPr>
            <a:spLocks noGrp="1"/>
          </p:cNvSpPr>
          <p:nvPr>
            <p:ph type="sldNum" sz="quarter" idx="11"/>
          </p:nvPr>
        </p:nvSpPr>
        <p:spPr/>
        <p:txBody>
          <a:bodyPr rtlCol="0"/>
          <a:lstStyle>
            <a:lvl1pPr>
              <a:defRPr/>
            </a:lvl1pPr>
          </a:lstStyle>
          <a:p>
            <a:fld id="{F097C8C9-410A-2842-B7B5-D053A10DD99B}"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567D57D3-ACF9-1A45-96BB-FCC21FA003D8}" type="datetimeFigureOut">
              <a:rPr lang="en-US" smtClean="0"/>
              <a:t>10/5/16</a:t>
            </a:fld>
            <a:endParaRPr lang="en-US"/>
          </a:p>
        </p:txBody>
      </p:sp>
      <p:sp>
        <p:nvSpPr>
          <p:cNvPr id="8" name="Slide Number Placeholder 11"/>
          <p:cNvSpPr>
            <a:spLocks noGrp="1"/>
          </p:cNvSpPr>
          <p:nvPr>
            <p:ph type="sldNum" sz="quarter" idx="11"/>
          </p:nvPr>
        </p:nvSpPr>
        <p:spPr/>
        <p:txBody>
          <a:bodyPr rtlCol="0"/>
          <a:lstStyle>
            <a:lvl1pPr>
              <a:defRPr/>
            </a:lvl1pPr>
          </a:lstStyle>
          <a:p>
            <a:fld id="{F097C8C9-410A-2842-B7B5-D053A10DD99B}"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F097C8C9-410A-2842-B7B5-D053A10DD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567D57D3-ACF9-1A45-96BB-FCC21FA003D8}" type="datetimeFigureOut">
              <a:rPr lang="en-US" smtClean="0"/>
              <a:t>10/5/16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F097C8C9-410A-2842-B7B5-D053A10DD9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567D57D3-ACF9-1A45-96BB-FCC21FA003D8}" type="datetimeFigureOut">
              <a:rPr lang="en-US" smtClean="0"/>
              <a:t>10/5/16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F097C8C9-410A-2842-B7B5-D053A10DD99B}"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567D57D3-ACF9-1A45-96BB-FCC21FA003D8}" type="datetimeFigureOut">
              <a:rPr lang="en-US" smtClean="0"/>
              <a:t>10/5/16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F097C8C9-410A-2842-B7B5-D053A10DD9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a:t>
            </a:r>
            <a:br>
              <a:rPr lang="en-US" dirty="0" smtClean="0"/>
            </a:br>
            <a:r>
              <a:rPr lang="en-US" dirty="0" smtClean="0"/>
              <a:t>Quantitative data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0310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Data entry in widely-usable format</a:t>
            </a:r>
          </a:p>
          <a:p>
            <a:pPr lvl="1"/>
            <a:r>
              <a:rPr lang="en-US" dirty="0" smtClean="0"/>
              <a:t>Excel (.</a:t>
            </a:r>
            <a:r>
              <a:rPr lang="en-US" dirty="0" err="1" smtClean="0"/>
              <a:t>csv</a:t>
            </a:r>
            <a:r>
              <a:rPr lang="en-US" dirty="0" smtClean="0"/>
              <a:t>)</a:t>
            </a:r>
          </a:p>
          <a:p>
            <a:r>
              <a:rPr lang="en-US" dirty="0" smtClean="0"/>
              <a:t>Analysis software</a:t>
            </a:r>
          </a:p>
          <a:p>
            <a:pPr lvl="1"/>
            <a:r>
              <a:rPr lang="en-US" dirty="0" smtClean="0"/>
              <a:t>SPSS</a:t>
            </a:r>
          </a:p>
          <a:p>
            <a:pPr lvl="1"/>
            <a:r>
              <a:rPr lang="en-US" dirty="0" smtClean="0"/>
              <a:t>STATA</a:t>
            </a:r>
          </a:p>
          <a:p>
            <a:pPr lvl="1"/>
            <a:r>
              <a:rPr lang="en-US" dirty="0" smtClean="0"/>
              <a:t>R</a:t>
            </a:r>
          </a:p>
          <a:p>
            <a:endParaRPr lang="en-US" dirty="0"/>
          </a:p>
        </p:txBody>
      </p:sp>
    </p:spTree>
    <p:extLst>
      <p:ext uri="{BB962C8B-B14F-4D97-AF65-F5344CB8AC3E}">
        <p14:creationId xmlns:p14="http://schemas.microsoft.com/office/powerpoint/2010/main" val="1800837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err="1" smtClean="0"/>
              <a:t>Univariate</a:t>
            </a:r>
            <a:r>
              <a:rPr lang="en-US" dirty="0" smtClean="0"/>
              <a:t> Statistics</a:t>
            </a:r>
          </a:p>
          <a:p>
            <a:pPr lvl="1"/>
            <a:r>
              <a:rPr lang="en-US" dirty="0" smtClean="0"/>
              <a:t>The description of a single variable</a:t>
            </a:r>
          </a:p>
          <a:p>
            <a:pPr lvl="2"/>
            <a:r>
              <a:rPr lang="en-US" dirty="0" smtClean="0"/>
              <a:t>frequencies</a:t>
            </a:r>
          </a:p>
          <a:p>
            <a:pPr lvl="2"/>
            <a:r>
              <a:rPr lang="en-US" dirty="0" smtClean="0"/>
              <a:t>measures of central tendency</a:t>
            </a:r>
          </a:p>
          <a:p>
            <a:pPr lvl="2"/>
            <a:r>
              <a:rPr lang="en-US" dirty="0" smtClean="0"/>
              <a:t>measures of dispersion</a:t>
            </a:r>
          </a:p>
          <a:p>
            <a:endParaRPr lang="en-US" dirty="0"/>
          </a:p>
        </p:txBody>
      </p:sp>
    </p:spTree>
    <p:extLst>
      <p:ext uri="{BB962C8B-B14F-4D97-AF65-F5344CB8AC3E}">
        <p14:creationId xmlns:p14="http://schemas.microsoft.com/office/powerpoint/2010/main" val="503114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Frequency Distributions</a:t>
            </a:r>
          </a:p>
          <a:p>
            <a:pPr lvl="1"/>
            <a:r>
              <a:rPr lang="en-US" dirty="0" smtClean="0"/>
              <a:t>The number of times the various attributes of a variable are observed in a sample.</a:t>
            </a:r>
          </a:p>
          <a:p>
            <a:pPr lvl="1"/>
            <a:r>
              <a:rPr lang="en-US" dirty="0" smtClean="0"/>
              <a:t>Usually in percentage</a:t>
            </a:r>
          </a:p>
          <a:p>
            <a:endParaRPr lang="en-US" dirty="0"/>
          </a:p>
        </p:txBody>
      </p:sp>
    </p:spTree>
    <p:extLst>
      <p:ext uri="{BB962C8B-B14F-4D97-AF65-F5344CB8AC3E}">
        <p14:creationId xmlns:p14="http://schemas.microsoft.com/office/powerpoint/2010/main" val="1218150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Attendance at Religious Services, 2012</a:t>
            </a:r>
          </a:p>
          <a:p>
            <a:endParaRPr lang="en-US" dirty="0"/>
          </a:p>
        </p:txBody>
      </p:sp>
      <p:sp>
        <p:nvSpPr>
          <p:cNvPr id="2" name="Title 1"/>
          <p:cNvSpPr>
            <a:spLocks noGrp="1"/>
          </p:cNvSpPr>
          <p:nvPr>
            <p:ph type="title"/>
          </p:nvPr>
        </p:nvSpPr>
        <p:spPr/>
        <p:txBody>
          <a:bodyPr/>
          <a:lstStyle/>
          <a:p>
            <a:r>
              <a:rPr lang="en-US" dirty="0" smtClean="0"/>
              <a:t>Figure 14-3</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12604" r="-112604"/>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14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Bar Chart of GSS ATTEND, 2012</a:t>
            </a:r>
          </a:p>
          <a:p>
            <a:endParaRPr lang="en-US" dirty="0"/>
          </a:p>
        </p:txBody>
      </p:sp>
      <p:sp>
        <p:nvSpPr>
          <p:cNvPr id="2" name="Title 1"/>
          <p:cNvSpPr>
            <a:spLocks noGrp="1"/>
          </p:cNvSpPr>
          <p:nvPr>
            <p:ph type="title"/>
          </p:nvPr>
        </p:nvSpPr>
        <p:spPr/>
        <p:txBody>
          <a:bodyPr/>
          <a:lstStyle/>
          <a:p>
            <a:r>
              <a:rPr lang="en-US" dirty="0" smtClean="0"/>
              <a:t>Figure 14-4</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754" r="-6754"/>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195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Pie Chart showing Number and Percentage of Religious Institutions by Type</a:t>
            </a:r>
          </a:p>
          <a:p>
            <a:endParaRPr lang="en-US" dirty="0"/>
          </a:p>
        </p:txBody>
      </p:sp>
      <p:sp>
        <p:nvSpPr>
          <p:cNvPr id="2" name="Title 1"/>
          <p:cNvSpPr>
            <a:spLocks noGrp="1"/>
          </p:cNvSpPr>
          <p:nvPr>
            <p:ph type="title"/>
          </p:nvPr>
        </p:nvSpPr>
        <p:spPr/>
        <p:txBody>
          <a:bodyPr/>
          <a:lstStyle/>
          <a:p>
            <a:r>
              <a:rPr lang="en-US" dirty="0" smtClean="0"/>
              <a:t>Figure 14-5</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193" r="-619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Variable: </a:t>
            </a:r>
          </a:p>
          <a:p>
            <a:pPr lvl="1"/>
            <a:r>
              <a:rPr lang="en-US" dirty="0" smtClean="0"/>
              <a:t>Student Laptop Use</a:t>
            </a:r>
          </a:p>
          <a:p>
            <a:pPr lvl="1"/>
            <a:endParaRPr lang="en-US" dirty="0" smtClean="0"/>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smtClean="0"/>
          </a:p>
          <a:p>
            <a:r>
              <a:rPr lang="en-US" dirty="0" smtClean="0"/>
              <a:t>Variable Type?</a:t>
            </a:r>
          </a:p>
          <a:p>
            <a:r>
              <a:rPr lang="en-US" dirty="0" smtClean="0"/>
              <a:t>Frequency Distribution (in percentage)?</a:t>
            </a:r>
          </a:p>
          <a:p>
            <a:endParaRPr lang="en-US" dirty="0"/>
          </a:p>
        </p:txBody>
      </p:sp>
    </p:spTree>
    <p:extLst>
      <p:ext uri="{BB962C8B-B14F-4D97-AF65-F5344CB8AC3E}">
        <p14:creationId xmlns:p14="http://schemas.microsoft.com/office/powerpoint/2010/main" val="3210880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Measures of Central Tendency</a:t>
            </a:r>
          </a:p>
          <a:p>
            <a:pPr lvl="1"/>
            <a:r>
              <a:rPr lang="en-US" dirty="0" err="1" smtClean="0"/>
              <a:t>Univariate</a:t>
            </a:r>
            <a:r>
              <a:rPr lang="en-US" dirty="0" smtClean="0"/>
              <a:t> ways of describing the data</a:t>
            </a:r>
          </a:p>
          <a:p>
            <a:pPr lvl="2"/>
            <a:r>
              <a:rPr lang="en-US" dirty="0" smtClean="0"/>
              <a:t>Mean</a:t>
            </a:r>
          </a:p>
          <a:p>
            <a:pPr lvl="2"/>
            <a:r>
              <a:rPr lang="en-US" dirty="0" smtClean="0"/>
              <a:t>Median</a:t>
            </a:r>
          </a:p>
          <a:p>
            <a:pPr lvl="2"/>
            <a:r>
              <a:rPr lang="en-US" dirty="0" smtClean="0"/>
              <a:t>Mode</a:t>
            </a:r>
          </a:p>
          <a:p>
            <a:endParaRPr lang="en-US" dirty="0"/>
          </a:p>
        </p:txBody>
      </p:sp>
    </p:spTree>
    <p:extLst>
      <p:ext uri="{BB962C8B-B14F-4D97-AF65-F5344CB8AC3E}">
        <p14:creationId xmlns:p14="http://schemas.microsoft.com/office/powerpoint/2010/main" val="136364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Mode</a:t>
            </a:r>
          </a:p>
          <a:p>
            <a:pPr lvl="1"/>
            <a:r>
              <a:rPr lang="en-US" dirty="0" smtClean="0"/>
              <a:t>the most frequently observed value or attribute. Can be used for all variable types: nominal, ordinal, and interval.</a:t>
            </a:r>
          </a:p>
          <a:p>
            <a:endParaRPr lang="en-US" dirty="0" smtClean="0"/>
          </a:p>
          <a:p>
            <a:r>
              <a:rPr lang="en-US" dirty="0" smtClean="0"/>
              <a:t>Median</a:t>
            </a:r>
          </a:p>
          <a:p>
            <a:pPr lvl="1"/>
            <a:r>
              <a:rPr lang="en-US" dirty="0" smtClean="0"/>
              <a:t>the value of the “middle” case in a rank-ordered set of observations. Should only be used for two variable types: ordinal, and interval.</a:t>
            </a:r>
          </a:p>
          <a:p>
            <a:endParaRPr lang="en-US" dirty="0" smtClean="0"/>
          </a:p>
          <a:p>
            <a:r>
              <a:rPr lang="en-US" dirty="0" smtClean="0"/>
              <a:t>Mean</a:t>
            </a:r>
          </a:p>
          <a:p>
            <a:pPr lvl="1"/>
            <a:r>
              <a:rPr lang="en-US" dirty="0" smtClean="0"/>
              <a:t>computed by summing the values of several observations and dividing by the number of observations. Should only be used for interval variables</a:t>
            </a:r>
          </a:p>
          <a:p>
            <a:endParaRPr lang="en-US" dirty="0"/>
          </a:p>
        </p:txBody>
      </p:sp>
    </p:spTree>
    <p:extLst>
      <p:ext uri="{BB962C8B-B14F-4D97-AF65-F5344CB8AC3E}">
        <p14:creationId xmlns:p14="http://schemas.microsoft.com/office/powerpoint/2010/main" val="1139222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Three “Averages” or Measures of Central Tendency</a:t>
            </a:r>
          </a:p>
        </p:txBody>
      </p:sp>
      <p:sp>
        <p:nvSpPr>
          <p:cNvPr id="2" name="Title 1"/>
          <p:cNvSpPr>
            <a:spLocks noGrp="1"/>
          </p:cNvSpPr>
          <p:nvPr>
            <p:ph type="title"/>
          </p:nvPr>
        </p:nvSpPr>
        <p:spPr/>
        <p:txBody>
          <a:bodyPr/>
          <a:lstStyle/>
          <a:p>
            <a:r>
              <a:rPr lang="en-US" dirty="0" smtClean="0"/>
              <a:t>Figure 14-6</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0353" r="-60353"/>
          <a:stretch>
            <a:fillRect/>
          </a:stretch>
        </p:blipFill>
        <p:spPr bwMode="auto">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194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Quantification of Data</a:t>
            </a:r>
            <a:endParaRPr lang="en-US" dirty="0"/>
          </a:p>
        </p:txBody>
      </p:sp>
      <p:sp>
        <p:nvSpPr>
          <p:cNvPr id="3" name="Content Placeholder 2"/>
          <p:cNvSpPr>
            <a:spLocks noGrp="1"/>
          </p:cNvSpPr>
          <p:nvPr>
            <p:ph sz="quarter" idx="1"/>
          </p:nvPr>
        </p:nvSpPr>
        <p:spPr/>
        <p:txBody>
          <a:bodyPr/>
          <a:lstStyle/>
          <a:p>
            <a:r>
              <a:rPr lang="en-US" dirty="0" smtClean="0"/>
              <a:t>Quantitative Analysis</a:t>
            </a:r>
          </a:p>
          <a:p>
            <a:pPr lvl="1"/>
            <a:r>
              <a:rPr lang="en-US" dirty="0" smtClean="0"/>
              <a:t>The numerical representation of observations for the purpose of describing and explaining the phenomena that those observations reflect.</a:t>
            </a:r>
          </a:p>
          <a:p>
            <a:endParaRPr lang="en-US" dirty="0"/>
          </a:p>
        </p:txBody>
      </p:sp>
    </p:spTree>
    <p:extLst>
      <p:ext uri="{BB962C8B-B14F-4D97-AF65-F5344CB8AC3E}">
        <p14:creationId xmlns:p14="http://schemas.microsoft.com/office/powerpoint/2010/main" val="3222835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normAutofit/>
          </a:bodyPr>
          <a:lstStyle/>
          <a:p>
            <a:r>
              <a:rPr lang="en-US" dirty="0" smtClean="0"/>
              <a:t>Variable: </a:t>
            </a:r>
          </a:p>
          <a:p>
            <a:pPr lvl="1"/>
            <a:r>
              <a:rPr lang="en-US" dirty="0" smtClean="0"/>
              <a:t>Student Laptop Use</a:t>
            </a:r>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smtClean="0"/>
          </a:p>
          <a:p>
            <a:r>
              <a:rPr lang="en-US" dirty="0" smtClean="0"/>
              <a:t>Measure of Central Tendency?</a:t>
            </a:r>
          </a:p>
          <a:p>
            <a:endParaRPr lang="en-US" dirty="0"/>
          </a:p>
        </p:txBody>
      </p:sp>
    </p:spTree>
    <p:extLst>
      <p:ext uri="{BB962C8B-B14F-4D97-AF65-F5344CB8AC3E}">
        <p14:creationId xmlns:p14="http://schemas.microsoft.com/office/powerpoint/2010/main" val="4153427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lstStyle/>
          <a:p>
            <a:r>
              <a:rPr lang="en-US" dirty="0" smtClean="0"/>
              <a:t>Dispersion</a:t>
            </a:r>
          </a:p>
          <a:p>
            <a:pPr lvl="1"/>
            <a:r>
              <a:rPr lang="en-US" dirty="0" smtClean="0"/>
              <a:t>The distribution/spread of values around a measure of central tendency.</a:t>
            </a:r>
          </a:p>
          <a:p>
            <a:pPr lvl="1"/>
            <a:r>
              <a:rPr lang="en-US" dirty="0" smtClean="0"/>
              <a:t>Only used for interval level variables</a:t>
            </a:r>
          </a:p>
          <a:p>
            <a:pPr lvl="2"/>
            <a:r>
              <a:rPr lang="en-US" dirty="0" smtClean="0"/>
              <a:t>Range</a:t>
            </a:r>
          </a:p>
          <a:p>
            <a:pPr lvl="2"/>
            <a:r>
              <a:rPr lang="en-US" dirty="0" smtClean="0"/>
              <a:t>Standard Deviation</a:t>
            </a:r>
          </a:p>
          <a:p>
            <a:endParaRPr lang="en-US" dirty="0"/>
          </a:p>
        </p:txBody>
      </p:sp>
    </p:spTree>
    <p:extLst>
      <p:ext uri="{BB962C8B-B14F-4D97-AF65-F5344CB8AC3E}">
        <p14:creationId xmlns:p14="http://schemas.microsoft.com/office/powerpoint/2010/main" val="2581337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r>
              <a:rPr lang="en-US" dirty="0" err="1" smtClean="0"/>
              <a:t>Univariate</a:t>
            </a:r>
            <a:r>
              <a:rPr lang="en-US" dirty="0" smtClean="0"/>
              <a:t> Statistics</a:t>
            </a:r>
            <a:endParaRPr lang="en-US" dirty="0"/>
          </a:p>
        </p:txBody>
      </p:sp>
      <p:sp>
        <p:nvSpPr>
          <p:cNvPr id="3" name="Content Placeholder 2"/>
          <p:cNvSpPr>
            <a:spLocks noGrp="1"/>
          </p:cNvSpPr>
          <p:nvPr>
            <p:ph sz="quarter" idx="1"/>
          </p:nvPr>
        </p:nvSpPr>
        <p:spPr/>
        <p:txBody>
          <a:bodyPr>
            <a:normAutofit/>
          </a:bodyPr>
          <a:lstStyle/>
          <a:p>
            <a:r>
              <a:rPr lang="en-US" dirty="0" smtClean="0"/>
              <a:t>Range: </a:t>
            </a:r>
          </a:p>
          <a:p>
            <a:pPr lvl="1"/>
            <a:r>
              <a:rPr lang="en-US" dirty="0" smtClean="0"/>
              <a:t>distance between highest and lowest value</a:t>
            </a:r>
          </a:p>
          <a:p>
            <a:r>
              <a:rPr lang="en-US" dirty="0" smtClean="0"/>
              <a:t>Standard Deviation: </a:t>
            </a:r>
          </a:p>
          <a:p>
            <a:pPr lvl="1"/>
            <a:r>
              <a:rPr lang="en-US" dirty="0" smtClean="0"/>
              <a:t>A measure of dispersion around the mean, calculated so that approximately 68 percent of the cases will lie within plus or minus one standard deviation from the mean, 95 percent within two, and 99.9 percent within three standard deviations.</a:t>
            </a:r>
          </a:p>
          <a:p>
            <a:endParaRPr lang="en-US" dirty="0"/>
          </a:p>
        </p:txBody>
      </p:sp>
    </p:spTree>
    <p:extLst>
      <p:ext uri="{BB962C8B-B14F-4D97-AF65-F5344CB8AC3E}">
        <p14:creationId xmlns:p14="http://schemas.microsoft.com/office/powerpoint/2010/main" val="3941257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High and Low Standard Deviations</a:t>
            </a:r>
          </a:p>
          <a:p>
            <a:endParaRPr lang="en-US" dirty="0"/>
          </a:p>
        </p:txBody>
      </p:sp>
      <p:sp>
        <p:nvSpPr>
          <p:cNvPr id="2" name="Title 1"/>
          <p:cNvSpPr>
            <a:spLocks noGrp="1"/>
          </p:cNvSpPr>
          <p:nvPr>
            <p:ph type="title"/>
          </p:nvPr>
        </p:nvSpPr>
        <p:spPr/>
        <p:txBody>
          <a:bodyPr/>
          <a:lstStyle/>
          <a:p>
            <a:r>
              <a:rPr lang="en-US" dirty="0" smtClean="0"/>
              <a:t>Figure 14-7</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65736" r="-6573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024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lstStyle/>
          <a:p>
            <a:r>
              <a:rPr lang="en-US" dirty="0" smtClean="0"/>
              <a:t>Bivariate Statistics</a:t>
            </a:r>
          </a:p>
          <a:p>
            <a:pPr lvl="1"/>
            <a:r>
              <a:rPr lang="en-US" dirty="0" smtClean="0"/>
              <a:t>The analysis of two variables simultaneously, for the purpose of determining an empirical relationship between them.</a:t>
            </a:r>
          </a:p>
          <a:p>
            <a:endParaRPr lang="en-US" dirty="0"/>
          </a:p>
        </p:txBody>
      </p:sp>
    </p:spTree>
    <p:extLst>
      <p:ext uri="{BB962C8B-B14F-4D97-AF65-F5344CB8AC3E}">
        <p14:creationId xmlns:p14="http://schemas.microsoft.com/office/powerpoint/2010/main" val="1396163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normAutofit/>
          </a:bodyPr>
          <a:lstStyle/>
          <a:p>
            <a:r>
              <a:rPr lang="en-US" dirty="0" smtClean="0"/>
              <a:t>Constructing a Bivariate Table</a:t>
            </a:r>
          </a:p>
          <a:p>
            <a:pPr lvl="1"/>
            <a:r>
              <a:rPr lang="en-US" dirty="0" smtClean="0"/>
              <a:t>Determine logical direction of relationship (independent variable and dependent variable).</a:t>
            </a:r>
          </a:p>
          <a:p>
            <a:pPr marL="0" indent="0">
              <a:buNone/>
            </a:pPr>
            <a:endParaRPr lang="en-US" dirty="0" smtClean="0"/>
          </a:p>
          <a:p>
            <a:endParaRPr lang="en-US" dirty="0"/>
          </a:p>
        </p:txBody>
      </p:sp>
    </p:spTree>
    <p:extLst>
      <p:ext uri="{BB962C8B-B14F-4D97-AF65-F5344CB8AC3E}">
        <p14:creationId xmlns:p14="http://schemas.microsoft.com/office/powerpoint/2010/main" val="3211221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58141405"/>
              </p:ext>
            </p:extLst>
          </p:nvPr>
        </p:nvGraphicFramePr>
        <p:xfrm>
          <a:off x="457200" y="2209800"/>
          <a:ext cx="8001000" cy="2895600"/>
        </p:xfrm>
        <a:graphic>
          <a:graphicData uri="http://schemas.openxmlformats.org/drawingml/2006/table">
            <a:tbl>
              <a:tblPr firstRow="1" bandRow="1">
                <a:tableStyleId>{5C22544A-7EE6-4342-B048-85BDC9FD1C3A}</a:tableStyleId>
              </a:tblPr>
              <a:tblGrid>
                <a:gridCol w="2667000"/>
                <a:gridCol w="2667000"/>
                <a:gridCol w="2667000"/>
              </a:tblGrid>
              <a:tr h="531103">
                <a:tc>
                  <a:txBody>
                    <a:bodyPr/>
                    <a:lstStyle/>
                    <a:p>
                      <a:endParaRPr lang="en-US" i="1" dirty="0">
                        <a:solidFill>
                          <a:schemeClr val="bg1"/>
                        </a:solidFill>
                      </a:endParaRPr>
                    </a:p>
                  </a:txBody>
                  <a:tcPr>
                    <a:solidFill>
                      <a:schemeClr val="accent2"/>
                    </a:solidFill>
                  </a:tcPr>
                </a:tc>
                <a:tc gridSpan="2">
                  <a:txBody>
                    <a:bodyPr/>
                    <a:lstStyle/>
                    <a:p>
                      <a:pPr algn="ctr"/>
                      <a:r>
                        <a:rPr lang="en-US" u="none" dirty="0" smtClean="0"/>
                        <a:t>Dependent</a:t>
                      </a:r>
                      <a:r>
                        <a:rPr lang="en-US" u="none" baseline="0" dirty="0" smtClean="0"/>
                        <a:t> Variable</a:t>
                      </a:r>
                      <a:endParaRPr lang="en-US" u="none" dirty="0"/>
                    </a:p>
                  </a:txBody>
                  <a:tcPr/>
                </a:tc>
                <a:tc hMerge="1">
                  <a:txBody>
                    <a:bodyPr/>
                    <a:lstStyle/>
                    <a:p>
                      <a:endParaRPr lang="en-US" dirty="0"/>
                    </a:p>
                  </a:txBody>
                  <a:tcPr/>
                </a:tc>
              </a:tr>
              <a:tr h="9166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Independent Variable</a:t>
                      </a:r>
                    </a:p>
                  </a:txBody>
                  <a:tcPr>
                    <a:solidFill>
                      <a:srgbClr val="60B5CC"/>
                    </a:solidFill>
                  </a:tcPr>
                </a:tc>
                <a:tc>
                  <a:txBody>
                    <a:bodyPr/>
                    <a:lstStyle/>
                    <a:p>
                      <a:pPr algn="ctr"/>
                      <a:r>
                        <a:rPr lang="en-US" b="1" u="none" dirty="0" smtClean="0">
                          <a:solidFill>
                            <a:schemeClr val="tx1"/>
                          </a:solidFill>
                        </a:rPr>
                        <a:t>Discrete/Categorical</a:t>
                      </a:r>
                      <a:endParaRPr lang="en-US" b="1" u="none" dirty="0">
                        <a:solidFill>
                          <a:schemeClr val="tx1"/>
                        </a:solidFill>
                      </a:endParaRPr>
                    </a:p>
                  </a:txBody>
                  <a:tcPr>
                    <a:solidFill>
                      <a:srgbClr val="F0AD00"/>
                    </a:solidFill>
                  </a:tcPr>
                </a:tc>
                <a:tc>
                  <a:txBody>
                    <a:bodyPr/>
                    <a:lstStyle/>
                    <a:p>
                      <a:pPr algn="ctr"/>
                      <a:r>
                        <a:rPr lang="en-US" b="1" u="none" dirty="0" smtClean="0">
                          <a:solidFill>
                            <a:schemeClr val="tx1"/>
                          </a:solidFill>
                        </a:rPr>
                        <a:t>Continuous</a:t>
                      </a:r>
                      <a:endParaRPr lang="en-US" b="1" u="none" dirty="0">
                        <a:solidFill>
                          <a:schemeClr val="tx1"/>
                        </a:solidFill>
                      </a:endParaRPr>
                    </a:p>
                  </a:txBody>
                  <a:tcPr>
                    <a:solidFill>
                      <a:srgbClr val="F0AD00"/>
                    </a:solidFill>
                  </a:tcPr>
                </a:tc>
              </a:tr>
              <a:tr h="916697">
                <a:tc>
                  <a:txBody>
                    <a:bodyPr/>
                    <a:lstStyle/>
                    <a:p>
                      <a:r>
                        <a:rPr lang="en-US" b="1" dirty="0" smtClean="0"/>
                        <a:t>Discrete/Categorical</a:t>
                      </a:r>
                      <a:endParaRPr lang="en-US" b="1" dirty="0"/>
                    </a:p>
                  </a:txBody>
                  <a:tcPr>
                    <a:solidFill>
                      <a:srgbClr val="60B5CC"/>
                    </a:solidFill>
                  </a:tcPr>
                </a:tc>
                <a:tc>
                  <a:txBody>
                    <a:bodyPr/>
                    <a:lstStyle/>
                    <a:p>
                      <a:pPr algn="ctr"/>
                      <a:r>
                        <a:rPr lang="en-US" dirty="0" smtClean="0"/>
                        <a:t>Chi-Square</a:t>
                      </a:r>
                      <a:endParaRPr lang="en-US" dirty="0"/>
                    </a:p>
                  </a:txBody>
                  <a:tcPr/>
                </a:tc>
                <a:tc>
                  <a:txBody>
                    <a:bodyPr/>
                    <a:lstStyle/>
                    <a:p>
                      <a:pPr algn="ctr"/>
                      <a:r>
                        <a:rPr lang="en-US" dirty="0" smtClean="0"/>
                        <a:t>T-Test</a:t>
                      </a:r>
                      <a:r>
                        <a:rPr lang="en-US" baseline="0" dirty="0" smtClean="0"/>
                        <a:t> or ANOVA</a:t>
                      </a:r>
                      <a:endParaRPr lang="en-US" dirty="0"/>
                    </a:p>
                  </a:txBody>
                  <a:tcPr/>
                </a:tc>
              </a:tr>
              <a:tr h="531103">
                <a:tc>
                  <a:txBody>
                    <a:bodyPr/>
                    <a:lstStyle/>
                    <a:p>
                      <a:r>
                        <a:rPr lang="en-US" b="1" dirty="0" smtClean="0"/>
                        <a:t>Continuous</a:t>
                      </a:r>
                      <a:endParaRPr lang="en-US" b="1" dirty="0"/>
                    </a:p>
                  </a:txBody>
                  <a:tcPr>
                    <a:solidFill>
                      <a:srgbClr val="60B5CC"/>
                    </a:solidFill>
                  </a:tcPr>
                </a:tc>
                <a:tc>
                  <a:txBody>
                    <a:bodyPr/>
                    <a:lstStyle/>
                    <a:p>
                      <a:pPr algn="ctr"/>
                      <a:r>
                        <a:rPr lang="en-US" dirty="0" smtClean="0"/>
                        <a:t>N/A</a:t>
                      </a:r>
                      <a:endParaRPr lang="en-US" dirty="0"/>
                    </a:p>
                  </a:txBody>
                  <a:tcPr/>
                </a:tc>
                <a:tc>
                  <a:txBody>
                    <a:bodyPr/>
                    <a:lstStyle/>
                    <a:p>
                      <a:pPr algn="ctr"/>
                      <a:r>
                        <a:rPr lang="en-US" dirty="0" smtClean="0"/>
                        <a:t>Correlation</a:t>
                      </a:r>
                      <a:endParaRPr lang="en-US" dirty="0"/>
                    </a:p>
                  </a:txBody>
                  <a:tcPr/>
                </a:tc>
              </a:tr>
            </a:tbl>
          </a:graphicData>
        </a:graphic>
      </p:graphicFrame>
    </p:spTree>
    <p:extLst>
      <p:ext uri="{BB962C8B-B14F-4D97-AF65-F5344CB8AC3E}">
        <p14:creationId xmlns:p14="http://schemas.microsoft.com/office/powerpoint/2010/main" val="1705578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Statistics</a:t>
            </a:r>
            <a:endParaRPr lang="en-US" dirty="0"/>
          </a:p>
        </p:txBody>
      </p:sp>
      <p:sp>
        <p:nvSpPr>
          <p:cNvPr id="3" name="Content Placeholder 2"/>
          <p:cNvSpPr>
            <a:spLocks noGrp="1"/>
          </p:cNvSpPr>
          <p:nvPr>
            <p:ph sz="quarter" idx="1"/>
          </p:nvPr>
        </p:nvSpPr>
        <p:spPr/>
        <p:txBody>
          <a:bodyPr>
            <a:normAutofit/>
          </a:bodyPr>
          <a:lstStyle/>
          <a:p>
            <a:r>
              <a:rPr lang="en-US" dirty="0" smtClean="0"/>
              <a:t>Example: Gender and Attitude toward Sexual Equality</a:t>
            </a:r>
          </a:p>
          <a:p>
            <a:pPr lvl="1"/>
            <a:r>
              <a:rPr lang="en-US" dirty="0" smtClean="0"/>
              <a:t>The cases are divided into men and women.</a:t>
            </a:r>
          </a:p>
          <a:p>
            <a:pPr lvl="1"/>
            <a:r>
              <a:rPr lang="en-US" dirty="0" smtClean="0"/>
              <a:t>Each gender subgrouping is described in terms of approval or disapproval of sexual equality.</a:t>
            </a:r>
          </a:p>
          <a:p>
            <a:pPr lvl="1"/>
            <a:r>
              <a:rPr lang="en-US" dirty="0" smtClean="0"/>
              <a:t>Men and women are compared in terms of the percentages approving of sexual equality.</a:t>
            </a:r>
          </a:p>
          <a:p>
            <a:endParaRPr lang="en-US" dirty="0" smtClean="0"/>
          </a:p>
          <a:p>
            <a:endParaRPr lang="en-US" dirty="0"/>
          </a:p>
        </p:txBody>
      </p:sp>
    </p:spTree>
    <p:extLst>
      <p:ext uri="{BB962C8B-B14F-4D97-AF65-F5344CB8AC3E}">
        <p14:creationId xmlns:p14="http://schemas.microsoft.com/office/powerpoint/2010/main" val="3731728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err="1" smtClean="0"/>
              <a:t>Percentaging</a:t>
            </a:r>
            <a:r>
              <a:rPr lang="en-US" dirty="0" smtClean="0"/>
              <a:t> a Table</a:t>
            </a:r>
          </a:p>
          <a:p>
            <a:endParaRPr lang="en-US" dirty="0"/>
          </a:p>
        </p:txBody>
      </p:sp>
      <p:sp>
        <p:nvSpPr>
          <p:cNvPr id="2" name="Title 1"/>
          <p:cNvSpPr>
            <a:spLocks noGrp="1"/>
          </p:cNvSpPr>
          <p:nvPr>
            <p:ph type="title"/>
          </p:nvPr>
        </p:nvSpPr>
        <p:spPr/>
        <p:txBody>
          <a:bodyPr/>
          <a:lstStyle/>
          <a:p>
            <a:r>
              <a:rPr lang="en-US" dirty="0" smtClean="0"/>
              <a:t>Figure 14-8</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5722" r="-557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01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Tables</a:t>
            </a:r>
            <a:endParaRPr lang="en-US" dirty="0"/>
          </a:p>
        </p:txBody>
      </p:sp>
      <p:sp>
        <p:nvSpPr>
          <p:cNvPr id="3" name="Content Placeholder 2"/>
          <p:cNvSpPr>
            <a:spLocks noGrp="1"/>
          </p:cNvSpPr>
          <p:nvPr>
            <p:ph sz="quarter" idx="1"/>
          </p:nvPr>
        </p:nvSpPr>
        <p:spPr/>
        <p:txBody>
          <a:bodyPr>
            <a:normAutofit/>
          </a:bodyPr>
          <a:lstStyle/>
          <a:p>
            <a:r>
              <a:rPr lang="en-US" dirty="0" smtClean="0"/>
              <a:t>Guidelines for Presentation of Tables</a:t>
            </a:r>
          </a:p>
          <a:p>
            <a:pPr lvl="1"/>
            <a:r>
              <a:rPr lang="en-US" dirty="0" smtClean="0"/>
              <a:t>A table should have a heading or title that describes what is contained in the table.</a:t>
            </a:r>
          </a:p>
          <a:p>
            <a:pPr lvl="1"/>
            <a:r>
              <a:rPr lang="en-US" dirty="0" smtClean="0"/>
              <a:t>Original content should be clearly presented.</a:t>
            </a:r>
          </a:p>
          <a:p>
            <a:pPr lvl="1"/>
            <a:r>
              <a:rPr lang="en-US" dirty="0" smtClean="0"/>
              <a:t>The attributes of each variable should be clearly indicated.</a:t>
            </a:r>
          </a:p>
          <a:p>
            <a:pPr lvl="1"/>
            <a:r>
              <a:rPr lang="en-US" dirty="0" smtClean="0"/>
              <a:t>The base on which percentage are computed should be indicated.</a:t>
            </a:r>
          </a:p>
          <a:p>
            <a:pPr lvl="1"/>
            <a:r>
              <a:rPr lang="en-US" dirty="0" smtClean="0"/>
              <a:t>Missing data should be indicated in the table.</a:t>
            </a:r>
          </a:p>
          <a:p>
            <a:endParaRPr lang="en-US" dirty="0"/>
          </a:p>
        </p:txBody>
      </p:sp>
    </p:spTree>
    <p:extLst>
      <p:ext uri="{BB962C8B-B14F-4D97-AF65-F5344CB8AC3E}">
        <p14:creationId xmlns:p14="http://schemas.microsoft.com/office/powerpoint/2010/main" val="27219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normAutofit lnSpcReduction="10000"/>
          </a:bodyPr>
          <a:lstStyle/>
          <a:p>
            <a:r>
              <a:rPr lang="is-IS" dirty="0" smtClean="0"/>
              <a:t>Age</a:t>
            </a:r>
          </a:p>
          <a:p>
            <a:pPr lvl="1"/>
            <a:r>
              <a:rPr lang="is-IS" dirty="0" smtClean="0"/>
              <a:t>1 = 1</a:t>
            </a:r>
          </a:p>
          <a:p>
            <a:pPr lvl="1"/>
            <a:r>
              <a:rPr lang="is-IS" dirty="0" smtClean="0"/>
              <a:t>2 = 2</a:t>
            </a:r>
          </a:p>
          <a:p>
            <a:pPr lvl="1"/>
            <a:r>
              <a:rPr lang="is-IS" dirty="0" smtClean="0"/>
              <a:t>3 = 3</a:t>
            </a:r>
          </a:p>
          <a:p>
            <a:pPr lvl="1"/>
            <a:r>
              <a:rPr lang="is-IS" dirty="0" smtClean="0"/>
              <a:t>4 = 4</a:t>
            </a:r>
          </a:p>
          <a:p>
            <a:pPr lvl="1"/>
            <a:r>
              <a:rPr lang="is-IS" dirty="0" smtClean="0"/>
              <a:t>5 = 5</a:t>
            </a:r>
          </a:p>
          <a:p>
            <a:endParaRPr lang="is-IS" dirty="0" smtClean="0"/>
          </a:p>
          <a:p>
            <a:r>
              <a:rPr lang="is-IS" dirty="0" smtClean="0"/>
              <a:t>Sex</a:t>
            </a:r>
          </a:p>
          <a:p>
            <a:pPr lvl="1"/>
            <a:r>
              <a:rPr lang="is-IS" dirty="0" smtClean="0"/>
              <a:t>Male = 1</a:t>
            </a:r>
          </a:p>
          <a:p>
            <a:pPr lvl="1"/>
            <a:r>
              <a:rPr lang="is-IS" dirty="0" smtClean="0"/>
              <a:t>Female = 2</a:t>
            </a:r>
          </a:p>
          <a:p>
            <a:endParaRPr lang="en-US" dirty="0"/>
          </a:p>
        </p:txBody>
      </p:sp>
      <p:sp>
        <p:nvSpPr>
          <p:cNvPr id="4" name="Content Placeholder 3"/>
          <p:cNvSpPr>
            <a:spLocks noGrp="1"/>
          </p:cNvSpPr>
          <p:nvPr>
            <p:ph sz="quarter" idx="2"/>
          </p:nvPr>
        </p:nvSpPr>
        <p:spPr/>
        <p:txBody>
          <a:bodyPr>
            <a:normAutofit lnSpcReduction="10000"/>
          </a:bodyPr>
          <a:lstStyle/>
          <a:p>
            <a:r>
              <a:rPr lang="en-US" dirty="0" smtClean="0"/>
              <a:t>Political Affiliation</a:t>
            </a:r>
          </a:p>
          <a:p>
            <a:pPr lvl="1"/>
            <a:r>
              <a:rPr lang="en-US" dirty="0" smtClean="0"/>
              <a:t>Democrat = 1</a:t>
            </a:r>
          </a:p>
          <a:p>
            <a:pPr lvl="1"/>
            <a:r>
              <a:rPr lang="en-US" dirty="0" smtClean="0"/>
              <a:t>Republican = 2</a:t>
            </a:r>
          </a:p>
          <a:p>
            <a:pPr lvl="1"/>
            <a:r>
              <a:rPr lang="en-US" dirty="0" smtClean="0"/>
              <a:t>Independent = 3</a:t>
            </a:r>
          </a:p>
          <a:p>
            <a:endParaRPr lang="en-US" dirty="0" smtClean="0"/>
          </a:p>
          <a:p>
            <a:r>
              <a:rPr lang="en-US" dirty="0" smtClean="0"/>
              <a:t>Region of Country</a:t>
            </a:r>
          </a:p>
          <a:p>
            <a:pPr lvl="1"/>
            <a:r>
              <a:rPr lang="en-US" dirty="0" smtClean="0"/>
              <a:t>West = 1</a:t>
            </a:r>
          </a:p>
          <a:p>
            <a:pPr lvl="1"/>
            <a:r>
              <a:rPr lang="en-US" dirty="0" smtClean="0"/>
              <a:t>Midwest = 2</a:t>
            </a:r>
          </a:p>
          <a:p>
            <a:pPr lvl="1"/>
            <a:r>
              <a:rPr lang="en-US" dirty="0" smtClean="0"/>
              <a:t>South = 3</a:t>
            </a:r>
          </a:p>
          <a:p>
            <a:pPr lvl="1"/>
            <a:r>
              <a:rPr lang="en-US" dirty="0" smtClean="0"/>
              <a:t>Northeast = 4</a:t>
            </a:r>
          </a:p>
          <a:p>
            <a:endParaRPr lang="en-US" dirty="0"/>
          </a:p>
        </p:txBody>
      </p:sp>
    </p:spTree>
    <p:extLst>
      <p:ext uri="{BB962C8B-B14F-4D97-AF65-F5344CB8AC3E}">
        <p14:creationId xmlns:p14="http://schemas.microsoft.com/office/powerpoint/2010/main" val="3047697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Statistics</a:t>
            </a:r>
            <a:endParaRPr lang="en-US" dirty="0"/>
          </a:p>
        </p:txBody>
      </p:sp>
      <p:sp>
        <p:nvSpPr>
          <p:cNvPr id="3" name="Content Placeholder 2"/>
          <p:cNvSpPr>
            <a:spLocks noGrp="1"/>
          </p:cNvSpPr>
          <p:nvPr>
            <p:ph sz="quarter" idx="1"/>
          </p:nvPr>
        </p:nvSpPr>
        <p:spPr/>
        <p:txBody>
          <a:bodyPr/>
          <a:lstStyle/>
          <a:p>
            <a:r>
              <a:rPr lang="en-US" dirty="0" smtClean="0"/>
              <a:t>Multivariate Statistics</a:t>
            </a:r>
          </a:p>
          <a:p>
            <a:pPr lvl="1"/>
            <a:r>
              <a:rPr lang="en-US" dirty="0" smtClean="0"/>
              <a:t>The analysis of the simultaneous relationships among several variables.</a:t>
            </a:r>
          </a:p>
          <a:p>
            <a:pPr lvl="2"/>
            <a:r>
              <a:rPr lang="en-US" dirty="0" smtClean="0"/>
              <a:t>Regressions (Multiple/Linear/OLS, Binomial Logistic, Multinomial Logistic, Poisson, Negative Binomial, Event History/Survival Analysis, Time-Series)</a:t>
            </a:r>
          </a:p>
          <a:p>
            <a:endParaRPr lang="en-US" dirty="0"/>
          </a:p>
        </p:txBody>
      </p:sp>
    </p:spTree>
    <p:extLst>
      <p:ext uri="{BB962C8B-B14F-4D97-AF65-F5344CB8AC3E}">
        <p14:creationId xmlns:p14="http://schemas.microsoft.com/office/powerpoint/2010/main" val="3305046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Statistics</a:t>
            </a:r>
            <a:endParaRPr lang="en-US" dirty="0"/>
          </a:p>
        </p:txBody>
      </p:sp>
      <p:sp>
        <p:nvSpPr>
          <p:cNvPr id="3" name="Content Placeholder 2"/>
          <p:cNvSpPr>
            <a:spLocks noGrp="1"/>
          </p:cNvSpPr>
          <p:nvPr>
            <p:ph sz="quarter" idx="1"/>
          </p:nvPr>
        </p:nvSpPr>
        <p:spPr/>
        <p:txBody>
          <a:bodyPr/>
          <a:lstStyle/>
          <a:p>
            <a:r>
              <a:rPr lang="en-US" dirty="0" smtClean="0"/>
              <a:t>Multivariate techniques allow the researcher to measure multiple variables at the same time</a:t>
            </a:r>
          </a:p>
          <a:p>
            <a:pPr lvl="1"/>
            <a:r>
              <a:rPr lang="en-US" dirty="0" smtClean="0"/>
              <a:t>Can be used to better explain why women make less than men in the job market</a:t>
            </a:r>
          </a:p>
          <a:p>
            <a:endParaRPr lang="en-US" dirty="0"/>
          </a:p>
        </p:txBody>
      </p:sp>
    </p:spTree>
    <p:extLst>
      <p:ext uri="{BB962C8B-B14F-4D97-AF65-F5344CB8AC3E}">
        <p14:creationId xmlns:p14="http://schemas.microsoft.com/office/powerpoint/2010/main" val="2417403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Provide an example illustrating the quantification of data.</a:t>
            </a:r>
          </a:p>
          <a:p>
            <a:r>
              <a:rPr lang="en-US" dirty="0" smtClean="0"/>
              <a:t>Identify and discuss the several aspects of </a:t>
            </a:r>
            <a:r>
              <a:rPr lang="en-US" dirty="0" err="1" smtClean="0"/>
              <a:t>univariate</a:t>
            </a:r>
            <a:r>
              <a:rPr lang="en-US" dirty="0" smtClean="0"/>
              <a:t> analysis.</a:t>
            </a:r>
          </a:p>
          <a:p>
            <a:r>
              <a:rPr lang="en-US" dirty="0" smtClean="0"/>
              <a:t>Explain what is gained when subgroup comparisons are used instead of </a:t>
            </a:r>
            <a:r>
              <a:rPr lang="en-US" dirty="0" err="1" smtClean="0"/>
              <a:t>univariate</a:t>
            </a:r>
            <a:r>
              <a:rPr lang="en-US" dirty="0" smtClean="0"/>
              <a:t> analyses.</a:t>
            </a:r>
          </a:p>
          <a:p>
            <a:r>
              <a:rPr lang="en-US" dirty="0" smtClean="0"/>
              <a:t>Describe and illustrate the difference between subgroup comparisons and bivariate analyses.</a:t>
            </a:r>
          </a:p>
          <a:p>
            <a:r>
              <a:rPr lang="en-US" dirty="0" smtClean="0"/>
              <a:t>List and explain the added advantages of multivariate analysis over bivariate analysis.</a:t>
            </a:r>
          </a:p>
          <a:p>
            <a:r>
              <a:rPr lang="en-US" dirty="0" smtClean="0"/>
              <a:t>Outline an example of sociological diagnostics and how it might be used in relation to social causes.</a:t>
            </a:r>
          </a:p>
          <a:p>
            <a:r>
              <a:rPr lang="en-US" dirty="0" smtClean="0"/>
              <a:t>Define ways in which ethical issues may arise in connection with quantitative analyses.</a:t>
            </a:r>
          </a:p>
          <a:p>
            <a:endParaRPr lang="en-US" dirty="0"/>
          </a:p>
        </p:txBody>
      </p:sp>
    </p:spTree>
    <p:extLst>
      <p:ext uri="{BB962C8B-B14F-4D97-AF65-F5344CB8AC3E}">
        <p14:creationId xmlns:p14="http://schemas.microsoft.com/office/powerpoint/2010/main" val="4015870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Develop Code Categories</a:t>
            </a:r>
          </a:p>
          <a:p>
            <a:pPr lvl="1"/>
            <a:r>
              <a:rPr lang="en-US" dirty="0" smtClean="0"/>
              <a:t>Use well-developed coding scheme.</a:t>
            </a:r>
          </a:p>
          <a:p>
            <a:pPr lvl="1"/>
            <a:r>
              <a:rPr lang="en-US" dirty="0" smtClean="0"/>
              <a:t>Generate codes from your data.</a:t>
            </a:r>
          </a:p>
          <a:p>
            <a:endParaRPr lang="en-US" dirty="0"/>
          </a:p>
        </p:txBody>
      </p:sp>
    </p:spTree>
    <p:extLst>
      <p:ext uri="{BB962C8B-B14F-4D97-AF65-F5344CB8AC3E}">
        <p14:creationId xmlns:p14="http://schemas.microsoft.com/office/powerpoint/2010/main" val="171621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Codebook</a:t>
            </a:r>
          </a:p>
          <a:p>
            <a:pPr lvl="1"/>
            <a:r>
              <a:rPr lang="en-US" dirty="0" smtClean="0"/>
              <a:t>A document that lists the assignments of codes to the attributes composing the variables (meanings of codes, and code labels).</a:t>
            </a:r>
          </a:p>
          <a:p>
            <a:endParaRPr lang="en-US" dirty="0" smtClean="0"/>
          </a:p>
          <a:p>
            <a:r>
              <a:rPr lang="en-US" dirty="0" smtClean="0"/>
              <a:t>Purpose of the Codebook</a:t>
            </a:r>
          </a:p>
          <a:p>
            <a:pPr lvl="1"/>
            <a:r>
              <a:rPr lang="en-US" dirty="0" smtClean="0"/>
              <a:t>Primary guide in the coding processes</a:t>
            </a:r>
          </a:p>
          <a:p>
            <a:endParaRPr lang="en-US" dirty="0"/>
          </a:p>
        </p:txBody>
      </p:sp>
    </p:spTree>
    <p:extLst>
      <p:ext uri="{BB962C8B-B14F-4D97-AF65-F5344CB8AC3E}">
        <p14:creationId xmlns:p14="http://schemas.microsoft.com/office/powerpoint/2010/main" val="2056155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Partial Codebook</a:t>
            </a:r>
          </a:p>
          <a:p>
            <a:endParaRPr lang="en-US" dirty="0"/>
          </a:p>
        </p:txBody>
      </p:sp>
      <p:sp>
        <p:nvSpPr>
          <p:cNvPr id="2" name="Title 1"/>
          <p:cNvSpPr>
            <a:spLocks noGrp="1"/>
          </p:cNvSpPr>
          <p:nvPr>
            <p:ph type="title"/>
          </p:nvPr>
        </p:nvSpPr>
        <p:spPr/>
        <p:txBody>
          <a:bodyPr/>
          <a:lstStyle/>
          <a:p>
            <a:r>
              <a:rPr lang="en-US" dirty="0" smtClean="0"/>
              <a:t>Figure 14-1</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3977" b="-1397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961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600200" y="914400"/>
            <a:ext cx="7543800" cy="5181600"/>
          </a:xfrm>
        </p:spPr>
        <p:txBody>
          <a:bodyPr>
            <a:normAutofit fontScale="85000" lnSpcReduction="20000"/>
          </a:bodyPr>
          <a:lstStyle/>
          <a:p>
            <a:pPr marL="320040" indent="-320040" fontAlgn="auto">
              <a:spcAft>
                <a:spcPts val="0"/>
              </a:spcAft>
              <a:buFont typeface="Wingdings 3" pitchFamily="18" charset="2"/>
              <a:buNone/>
              <a:defRPr/>
            </a:pPr>
            <a:r>
              <a:rPr lang="en-US" u="sng" dirty="0" smtClean="0"/>
              <a:t>ATTEND</a:t>
            </a:r>
          </a:p>
          <a:p>
            <a:pPr marL="320040" indent="-320040" fontAlgn="auto">
              <a:spcAft>
                <a:spcPts val="0"/>
              </a:spcAft>
              <a:buFont typeface="Wingdings 3" pitchFamily="18" charset="2"/>
              <a:buNone/>
              <a:defRPr/>
            </a:pPr>
            <a:endParaRPr lang="en-US" dirty="0" smtClean="0"/>
          </a:p>
          <a:p>
            <a:pPr marL="320040" indent="-320040" fontAlgn="auto">
              <a:spcAft>
                <a:spcPts val="0"/>
              </a:spcAft>
              <a:buFont typeface="Wingdings 3" pitchFamily="18" charset="2"/>
              <a:buNone/>
              <a:defRPr/>
            </a:pPr>
            <a:r>
              <a:rPr lang="en-US" dirty="0" smtClean="0"/>
              <a:t>How often do you attend religious services?</a:t>
            </a:r>
          </a:p>
          <a:p>
            <a:pPr marL="788988" lvl="1" indent="-514350" fontAlgn="auto">
              <a:spcAft>
                <a:spcPts val="0"/>
              </a:spcAft>
              <a:buFont typeface="Wingdings 3" pitchFamily="18" charset="2"/>
              <a:buNone/>
              <a:defRPr/>
            </a:pPr>
            <a:endParaRPr lang="en-US" dirty="0" smtClean="0"/>
          </a:p>
          <a:p>
            <a:pPr marL="788988" lvl="1" indent="-514350" fontAlgn="auto">
              <a:spcAft>
                <a:spcPts val="0"/>
              </a:spcAft>
              <a:buFont typeface="Wingdings 3" pitchFamily="18" charset="2"/>
              <a:buNone/>
              <a:defRPr/>
            </a:pPr>
            <a:r>
              <a:rPr lang="en-US" dirty="0" smtClean="0"/>
              <a:t>0. Never</a:t>
            </a:r>
          </a:p>
          <a:p>
            <a:pPr marL="788988" lvl="1" indent="-514350" fontAlgn="auto">
              <a:spcAft>
                <a:spcPts val="0"/>
              </a:spcAft>
              <a:buFont typeface="Wingdings 3" pitchFamily="18" charset="2"/>
              <a:buNone/>
              <a:defRPr/>
            </a:pPr>
            <a:r>
              <a:rPr lang="en-US" dirty="0" smtClean="0"/>
              <a:t>1. Less than once a year</a:t>
            </a:r>
          </a:p>
          <a:p>
            <a:pPr marL="788988" lvl="1" indent="-514350" fontAlgn="auto">
              <a:spcAft>
                <a:spcPts val="0"/>
              </a:spcAft>
              <a:buFont typeface="Wingdings 3" pitchFamily="18" charset="2"/>
              <a:buNone/>
              <a:defRPr/>
            </a:pPr>
            <a:r>
              <a:rPr lang="en-US" dirty="0" smtClean="0"/>
              <a:t>2. About once or twice a year</a:t>
            </a:r>
          </a:p>
          <a:p>
            <a:pPr marL="788988" lvl="1" indent="-514350" fontAlgn="auto">
              <a:spcAft>
                <a:spcPts val="0"/>
              </a:spcAft>
              <a:buFont typeface="Wingdings 3" pitchFamily="18" charset="2"/>
              <a:buNone/>
              <a:defRPr/>
            </a:pPr>
            <a:r>
              <a:rPr lang="en-US" dirty="0" smtClean="0"/>
              <a:t>3. Several times a year</a:t>
            </a:r>
          </a:p>
          <a:p>
            <a:pPr marL="788988" lvl="1" indent="-514350" fontAlgn="auto">
              <a:spcAft>
                <a:spcPts val="0"/>
              </a:spcAft>
              <a:buFont typeface="Wingdings 3" pitchFamily="18" charset="2"/>
              <a:buNone/>
              <a:defRPr/>
            </a:pPr>
            <a:r>
              <a:rPr lang="en-US" dirty="0" smtClean="0"/>
              <a:t>4. About once a month</a:t>
            </a:r>
          </a:p>
          <a:p>
            <a:pPr marL="788988" lvl="1" indent="-514350" fontAlgn="auto">
              <a:spcAft>
                <a:spcPts val="0"/>
              </a:spcAft>
              <a:buFont typeface="Wingdings 3" pitchFamily="18" charset="2"/>
              <a:buNone/>
              <a:defRPr/>
            </a:pPr>
            <a:r>
              <a:rPr lang="en-US" dirty="0" smtClean="0"/>
              <a:t>5. 2-3 times a month</a:t>
            </a:r>
          </a:p>
          <a:p>
            <a:pPr marL="788988" lvl="1" indent="-514350" fontAlgn="auto">
              <a:spcAft>
                <a:spcPts val="0"/>
              </a:spcAft>
              <a:buFont typeface="Wingdings 3" pitchFamily="18" charset="2"/>
              <a:buNone/>
              <a:defRPr/>
            </a:pPr>
            <a:r>
              <a:rPr lang="en-US" dirty="0" smtClean="0"/>
              <a:t>6. Nearly every week</a:t>
            </a:r>
          </a:p>
          <a:p>
            <a:pPr marL="788988" lvl="1" indent="-514350" fontAlgn="auto">
              <a:spcAft>
                <a:spcPts val="0"/>
              </a:spcAft>
              <a:buFont typeface="Wingdings 3" pitchFamily="18" charset="2"/>
              <a:buNone/>
              <a:defRPr/>
            </a:pPr>
            <a:r>
              <a:rPr lang="en-US" dirty="0" smtClean="0"/>
              <a:t>7. Every week</a:t>
            </a:r>
          </a:p>
          <a:p>
            <a:pPr marL="788988" lvl="1" indent="-514350" fontAlgn="auto">
              <a:spcAft>
                <a:spcPts val="0"/>
              </a:spcAft>
              <a:buFont typeface="Wingdings 3" pitchFamily="18" charset="2"/>
              <a:buNone/>
              <a:defRPr/>
            </a:pPr>
            <a:r>
              <a:rPr lang="en-US" dirty="0" smtClean="0"/>
              <a:t>8. Several times a week</a:t>
            </a:r>
          </a:p>
          <a:p>
            <a:pPr marL="788988" lvl="1" indent="-514350" fontAlgn="auto">
              <a:spcAft>
                <a:spcPts val="0"/>
              </a:spcAft>
              <a:buFont typeface="Wingdings 3" pitchFamily="18" charset="2"/>
              <a:buNone/>
              <a:defRPr/>
            </a:pPr>
            <a:r>
              <a:rPr lang="en-US" dirty="0" smtClean="0"/>
              <a:t>9. Don’t know, No answer</a:t>
            </a:r>
          </a:p>
        </p:txBody>
      </p:sp>
      <p:sp>
        <p:nvSpPr>
          <p:cNvPr id="4" name="Rectangle 3"/>
          <p:cNvSpPr/>
          <p:nvPr/>
        </p:nvSpPr>
        <p:spPr>
          <a:xfrm>
            <a:off x="990600" y="838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1371600" y="2438400"/>
            <a:ext cx="381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Line Callout 1 5"/>
          <p:cNvSpPr/>
          <p:nvPr/>
        </p:nvSpPr>
        <p:spPr>
          <a:xfrm>
            <a:off x="3657600" y="457200"/>
            <a:ext cx="3124200" cy="533400"/>
          </a:xfrm>
          <a:prstGeom prst="borderCallout1">
            <a:avLst>
              <a:gd name="adj1" fmla="val 18750"/>
              <a:gd name="adj2" fmla="val -8333"/>
              <a:gd name="adj3" fmla="val 107610"/>
              <a:gd name="adj4" fmla="val -2923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Abbreviated Variable Name</a:t>
            </a:r>
          </a:p>
        </p:txBody>
      </p:sp>
      <p:sp>
        <p:nvSpPr>
          <p:cNvPr id="7" name="Line Callout 1 6"/>
          <p:cNvSpPr/>
          <p:nvPr/>
        </p:nvSpPr>
        <p:spPr>
          <a:xfrm rot="16200000">
            <a:off x="-533400" y="3962400"/>
            <a:ext cx="2362200" cy="533400"/>
          </a:xfrm>
          <a:prstGeom prst="borderCallout1">
            <a:avLst>
              <a:gd name="adj1" fmla="val 116820"/>
              <a:gd name="adj2" fmla="val 53531"/>
              <a:gd name="adj3" fmla="val 177880"/>
              <a:gd name="adj4" fmla="val 5999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Numerical Label</a:t>
            </a:r>
          </a:p>
        </p:txBody>
      </p:sp>
      <p:sp>
        <p:nvSpPr>
          <p:cNvPr id="8" name="Line Callout 1 7"/>
          <p:cNvSpPr/>
          <p:nvPr/>
        </p:nvSpPr>
        <p:spPr>
          <a:xfrm>
            <a:off x="5791200" y="2667000"/>
            <a:ext cx="3124200" cy="533400"/>
          </a:xfrm>
          <a:prstGeom prst="borderCallout1">
            <a:avLst>
              <a:gd name="adj1" fmla="val -4416"/>
              <a:gd name="adj2" fmla="val 50995"/>
              <a:gd name="adj3" fmla="val -77204"/>
              <a:gd name="adj4" fmla="val 19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Definition of the Variable</a:t>
            </a:r>
          </a:p>
        </p:txBody>
      </p:sp>
      <p:sp>
        <p:nvSpPr>
          <p:cNvPr id="9" name="Rectangle 8"/>
          <p:cNvSpPr/>
          <p:nvPr/>
        </p:nvSpPr>
        <p:spPr>
          <a:xfrm>
            <a:off x="1066800" y="1600200"/>
            <a:ext cx="7010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066800" y="2362200"/>
            <a:ext cx="4572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Line Callout 1 10"/>
          <p:cNvSpPr/>
          <p:nvPr/>
        </p:nvSpPr>
        <p:spPr>
          <a:xfrm>
            <a:off x="6248400" y="4267200"/>
            <a:ext cx="2438400" cy="533400"/>
          </a:xfrm>
          <a:prstGeom prst="borderCallout1">
            <a:avLst>
              <a:gd name="adj1" fmla="val 18750"/>
              <a:gd name="adj2" fmla="val -8333"/>
              <a:gd name="adj3" fmla="val -34476"/>
              <a:gd name="adj4" fmla="val -2369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Variable Attributes</a:t>
            </a:r>
          </a:p>
        </p:txBody>
      </p:sp>
    </p:spTree>
    <p:extLst>
      <p:ext uri="{BB962C8B-B14F-4D97-AF65-F5344CB8AC3E}">
        <p14:creationId xmlns:p14="http://schemas.microsoft.com/office/powerpoint/2010/main" val="125980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Continuous Variable</a:t>
            </a:r>
          </a:p>
          <a:p>
            <a:pPr lvl="1"/>
            <a:r>
              <a:rPr lang="en-US" dirty="0" smtClean="0"/>
              <a:t>A variable whose attributes form a steady progression</a:t>
            </a:r>
          </a:p>
          <a:p>
            <a:pPr lvl="2"/>
            <a:r>
              <a:rPr lang="en-US" dirty="0" smtClean="0"/>
              <a:t>Interval variables: age, income</a:t>
            </a:r>
          </a:p>
          <a:p>
            <a:endParaRPr lang="en-US" dirty="0" smtClean="0"/>
          </a:p>
          <a:p>
            <a:r>
              <a:rPr lang="en-US" dirty="0" smtClean="0"/>
              <a:t>Discrete/Categorical Variable</a:t>
            </a:r>
          </a:p>
          <a:p>
            <a:pPr lvl="1"/>
            <a:r>
              <a:rPr lang="en-US" dirty="0" smtClean="0"/>
              <a:t>A variable whose attributes are separate from one another</a:t>
            </a:r>
          </a:p>
          <a:p>
            <a:pPr lvl="2"/>
            <a:r>
              <a:rPr lang="en-US" dirty="0" smtClean="0"/>
              <a:t>Nominal or ordinal variables: gender, political affiliation, socio-economic status.</a:t>
            </a:r>
          </a:p>
          <a:p>
            <a:endParaRPr lang="en-US" dirty="0"/>
          </a:p>
        </p:txBody>
      </p:sp>
    </p:spTree>
    <p:extLst>
      <p:ext uri="{BB962C8B-B14F-4D97-AF65-F5344CB8AC3E}">
        <p14:creationId xmlns:p14="http://schemas.microsoft.com/office/powerpoint/2010/main" val="1567895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Quantitative Data</a:t>
            </a:r>
            <a:endParaRPr lang="en-US" dirty="0"/>
          </a:p>
        </p:txBody>
      </p:sp>
      <p:sp>
        <p:nvSpPr>
          <p:cNvPr id="3" name="Content Placeholder 2"/>
          <p:cNvSpPr>
            <a:spLocks noGrp="1"/>
          </p:cNvSpPr>
          <p:nvPr>
            <p:ph sz="quarter" idx="1"/>
          </p:nvPr>
        </p:nvSpPr>
        <p:spPr/>
        <p:txBody>
          <a:bodyPr/>
          <a:lstStyle/>
          <a:p>
            <a:r>
              <a:rPr lang="en-US" dirty="0" smtClean="0"/>
              <a:t>Considerations</a:t>
            </a:r>
          </a:p>
          <a:p>
            <a:pPr lvl="1"/>
            <a:r>
              <a:rPr lang="en-US" dirty="0" smtClean="0"/>
              <a:t>“Collapsing” Response Categories</a:t>
            </a:r>
          </a:p>
          <a:p>
            <a:pPr lvl="1"/>
            <a:r>
              <a:rPr lang="en-US" dirty="0" smtClean="0"/>
              <a:t>Handling “Don’t Knows”</a:t>
            </a:r>
          </a:p>
          <a:p>
            <a:endParaRPr lang="en-US" dirty="0"/>
          </a:p>
        </p:txBody>
      </p:sp>
    </p:spTree>
    <p:extLst>
      <p:ext uri="{BB962C8B-B14F-4D97-AF65-F5344CB8AC3E}">
        <p14:creationId xmlns:p14="http://schemas.microsoft.com/office/powerpoint/2010/main" val="78482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33</TotalTime>
  <Words>1038</Words>
  <Application>Microsoft Macintosh PowerPoint</Application>
  <PresentationFormat>On-screen Show (4:3)</PresentationFormat>
  <Paragraphs>218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Methods Theme</vt:lpstr>
      <vt:lpstr>CHAPTER 14  Quantitative data analysis</vt:lpstr>
      <vt:lpstr>Quantification of Data</vt:lpstr>
      <vt:lpstr>Coding Quantitative Data</vt:lpstr>
      <vt:lpstr>Coding Quantitative Data</vt:lpstr>
      <vt:lpstr>Coding Quantitative Data</vt:lpstr>
      <vt:lpstr>Figure 14-1</vt:lpstr>
      <vt:lpstr>PowerPoint Presentation</vt:lpstr>
      <vt:lpstr>Coding Quantitative Data</vt:lpstr>
      <vt:lpstr>Coding Quantitative Data</vt:lpstr>
      <vt:lpstr>Coding Quantitative Data</vt:lpstr>
      <vt:lpstr>_x0016_Univariate Statistics</vt:lpstr>
      <vt:lpstr>_x0016_Univariate Statistics</vt:lpstr>
      <vt:lpstr>Figure 14-3</vt:lpstr>
      <vt:lpstr>Figure 14-4</vt:lpstr>
      <vt:lpstr>Figure 14-5</vt:lpstr>
      <vt:lpstr>Example: Number of Students in Class using Laptops/Tablets</vt:lpstr>
      <vt:lpstr>_x0016_Univariate Statistics</vt:lpstr>
      <vt:lpstr>_x0016_Univariate Statistics</vt:lpstr>
      <vt:lpstr>Figure 14-6</vt:lpstr>
      <vt:lpstr>Example: Number of Students in Class using Laptops/Tablets</vt:lpstr>
      <vt:lpstr>_x0016_Univariate Statistics</vt:lpstr>
      <vt:lpstr>_x0016_Univariate Statistics</vt:lpstr>
      <vt:lpstr>Figure 14-7</vt:lpstr>
      <vt:lpstr>Bivariate Statistics</vt:lpstr>
      <vt:lpstr>Bivariate Statistics</vt:lpstr>
      <vt:lpstr>Bivariate Statistics</vt:lpstr>
      <vt:lpstr>Bivariate Statistics</vt:lpstr>
      <vt:lpstr>Figure 14-8</vt:lpstr>
      <vt:lpstr>Bivariate Tables</vt:lpstr>
      <vt:lpstr>Multivariate Statistics</vt:lpstr>
      <vt:lpstr>Multivariate Statistics</vt:lpstr>
      <vt:lpstr>Chapter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33</cp:revision>
  <dcterms:created xsi:type="dcterms:W3CDTF">2016-10-05T14:39:44Z</dcterms:created>
  <dcterms:modified xsi:type="dcterms:W3CDTF">2016-10-05T15:12:50Z</dcterms:modified>
</cp:coreProperties>
</file>