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79"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7" d="100"/>
          <a:sy n="67" d="100"/>
        </p:scale>
        <p:origin x="-70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7D76C8-BE9D-5D42-AB01-D3290447A6FE}" type="datetimeFigureOut">
              <a:rPr lang="en-US" smtClean="0"/>
              <a:t>9/26/16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6A181C-82DA-2B45-A60B-8A8D023E9EA4}" type="slidenum">
              <a:rPr lang="en-US" smtClean="0"/>
              <a:t>‹#›</a:t>
            </a:fld>
            <a:endParaRPr lang="en-US"/>
          </a:p>
        </p:txBody>
      </p:sp>
    </p:spTree>
    <p:extLst>
      <p:ext uri="{BB962C8B-B14F-4D97-AF65-F5344CB8AC3E}">
        <p14:creationId xmlns:p14="http://schemas.microsoft.com/office/powerpoint/2010/main" val="42357061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Qualitative</a:t>
            </a:r>
            <a:r>
              <a:rPr lang="en-US" baseline="0" dirty="0" smtClean="0"/>
              <a:t> analysis involves an interplay between data collection, analysis, and theory. All intertwine. </a:t>
            </a:r>
          </a:p>
          <a:p>
            <a:endParaRPr lang="en-US" baseline="0" dirty="0" smtClean="0"/>
          </a:p>
          <a:p>
            <a:r>
              <a:rPr lang="en-US" baseline="0" dirty="0" smtClean="0"/>
              <a:t>While some qualitative work is descriptive, qualitative analysis aims to explain patterns.</a:t>
            </a:r>
            <a:endParaRPr lang="en-US" dirty="0" smtClean="0"/>
          </a:p>
          <a:p>
            <a:endParaRPr lang="en-US" dirty="0"/>
          </a:p>
        </p:txBody>
      </p:sp>
      <p:sp>
        <p:nvSpPr>
          <p:cNvPr id="4" name="Slide Number Placeholder 3"/>
          <p:cNvSpPr>
            <a:spLocks noGrp="1"/>
          </p:cNvSpPr>
          <p:nvPr>
            <p:ph type="sldNum" sz="quarter" idx="10"/>
          </p:nvPr>
        </p:nvSpPr>
        <p:spPr/>
        <p:txBody>
          <a:bodyPr/>
          <a:lstStyle/>
          <a:p>
            <a:fld id="{D16A181C-82DA-2B45-A60B-8A8D023E9EA4}" type="slidenum">
              <a:rPr lang="en-US" smtClean="0"/>
              <a:t>3</a:t>
            </a:fld>
            <a:endParaRPr lang="en-US"/>
          </a:p>
        </p:txBody>
      </p:sp>
    </p:spTree>
    <p:extLst>
      <p:ext uri="{BB962C8B-B14F-4D97-AF65-F5344CB8AC3E}">
        <p14:creationId xmlns:p14="http://schemas.microsoft.com/office/powerpoint/2010/main" val="1052418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Concept mapping is an important theoretical exercise: helps you think out relationships among concepts in a graphical format.</a:t>
            </a:r>
          </a:p>
          <a:p>
            <a:endParaRPr lang="en-US" dirty="0"/>
          </a:p>
        </p:txBody>
      </p:sp>
      <p:sp>
        <p:nvSpPr>
          <p:cNvPr id="4" name="Slide Number Placeholder 3"/>
          <p:cNvSpPr>
            <a:spLocks noGrp="1"/>
          </p:cNvSpPr>
          <p:nvPr>
            <p:ph type="sldNum" sz="quarter" idx="10"/>
          </p:nvPr>
        </p:nvSpPr>
        <p:spPr/>
        <p:txBody>
          <a:bodyPr/>
          <a:lstStyle/>
          <a:p>
            <a:fld id="{D16A181C-82DA-2B45-A60B-8A8D023E9EA4}" type="slidenum">
              <a:rPr lang="en-US" smtClean="0"/>
              <a:t>13</a:t>
            </a:fld>
            <a:endParaRPr lang="en-US"/>
          </a:p>
        </p:txBody>
      </p:sp>
    </p:spTree>
    <p:extLst>
      <p:ext uri="{BB962C8B-B14F-4D97-AF65-F5344CB8AC3E}">
        <p14:creationId xmlns:p14="http://schemas.microsoft.com/office/powerpoint/2010/main" val="2187064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Just programs to help</a:t>
            </a:r>
            <a:r>
              <a:rPr lang="en-US" baseline="0" dirty="0" smtClean="0"/>
              <a:t> you organize and analyze your data. You can use something as simple as a spreadsheet or something more.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16A181C-82DA-2B45-A60B-8A8D023E9EA4}" type="slidenum">
              <a:rPr lang="en-US" smtClean="0"/>
              <a:t>15</a:t>
            </a:fld>
            <a:endParaRPr lang="en-US"/>
          </a:p>
        </p:txBody>
      </p:sp>
    </p:spTree>
    <p:extLst>
      <p:ext uri="{BB962C8B-B14F-4D97-AF65-F5344CB8AC3E}">
        <p14:creationId xmlns:p14="http://schemas.microsoft.com/office/powerpoint/2010/main" val="2947137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6A181C-82DA-2B45-A60B-8A8D023E9EA4}" type="slidenum">
              <a:rPr lang="en-US" smtClean="0"/>
              <a:t>20</a:t>
            </a:fld>
            <a:endParaRPr lang="en-US"/>
          </a:p>
        </p:txBody>
      </p:sp>
    </p:spTree>
    <p:extLst>
      <p:ext uri="{BB962C8B-B14F-4D97-AF65-F5344CB8AC3E}">
        <p14:creationId xmlns:p14="http://schemas.microsoft.com/office/powerpoint/2010/main" val="3898348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fontAlgn="auto">
              <a:lnSpc>
                <a:spcPct val="90000"/>
              </a:lnSpc>
              <a:spcAft>
                <a:spcPts val="0"/>
              </a:spcAft>
              <a:buFont typeface="Wingdings 3" pitchFamily="18" charset="2"/>
              <a:buNone/>
              <a:defRPr/>
            </a:pPr>
            <a:r>
              <a:rPr lang="en-US" sz="1200" b="1" dirty="0" smtClean="0">
                <a:latin typeface="Arial" panose="020B0604020202020204" pitchFamily="34" charset="0"/>
                <a:cs typeface="Arial" panose="020B0604020202020204" pitchFamily="34" charset="0"/>
              </a:rPr>
              <a:t>ANSWER: B.</a:t>
            </a:r>
          </a:p>
          <a:p>
            <a:pPr marL="0" indent="0" fontAlgn="auto">
              <a:lnSpc>
                <a:spcPct val="90000"/>
              </a:lnSpc>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Grounded Theory Method is an inductive approach to research in which theories are generated solely from an examination of data rather than being derived deductively.</a:t>
            </a:r>
          </a:p>
        </p:txBody>
      </p:sp>
      <p:sp>
        <p:nvSpPr>
          <p:cNvPr id="4" name="Slide Number Placeholder 3"/>
          <p:cNvSpPr>
            <a:spLocks noGrp="1"/>
          </p:cNvSpPr>
          <p:nvPr>
            <p:ph type="sldNum" sz="quarter" idx="10"/>
          </p:nvPr>
        </p:nvSpPr>
        <p:spPr/>
        <p:txBody>
          <a:bodyPr/>
          <a:lstStyle/>
          <a:p>
            <a:fld id="{D16A181C-82DA-2B45-A60B-8A8D023E9EA4}" type="slidenum">
              <a:rPr lang="en-US" smtClean="0"/>
              <a:t>24</a:t>
            </a:fld>
            <a:endParaRPr lang="en-US"/>
          </a:p>
        </p:txBody>
      </p:sp>
    </p:spTree>
    <p:extLst>
      <p:ext uri="{BB962C8B-B14F-4D97-AF65-F5344CB8AC3E}">
        <p14:creationId xmlns:p14="http://schemas.microsoft.com/office/powerpoint/2010/main" val="591384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fontAlgn="auto">
              <a:spcAft>
                <a:spcPts val="0"/>
              </a:spcAft>
              <a:buNone/>
              <a:defRPr/>
            </a:pPr>
            <a:r>
              <a:rPr lang="en-US" sz="1200" b="1" dirty="0" smtClean="0">
                <a:latin typeface="Arial" panose="020B0604020202020204" pitchFamily="34" charset="0"/>
                <a:cs typeface="Arial" panose="020B0604020202020204" pitchFamily="34" charset="0"/>
              </a:rPr>
              <a:t>ANSWER: A.</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Variable-oriented analysis is an analysis that describes and/or explains a particular variable.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16A181C-82DA-2B45-A60B-8A8D023E9EA4}" type="slidenum">
              <a:rPr lang="en-US" smtClean="0"/>
              <a:t>25</a:t>
            </a:fld>
            <a:endParaRPr lang="en-US"/>
          </a:p>
        </p:txBody>
      </p:sp>
    </p:spTree>
    <p:extLst>
      <p:ext uri="{BB962C8B-B14F-4D97-AF65-F5344CB8AC3E}">
        <p14:creationId xmlns:p14="http://schemas.microsoft.com/office/powerpoint/2010/main" val="2532938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how often does child abuse occur</a:t>
            </a:r>
            <a:r>
              <a:rPr lang="en-US" baseline="0" dirty="0" smtClean="0"/>
              <a:t> in families in neighborhood under study?</a:t>
            </a:r>
          </a:p>
          <a:p>
            <a:r>
              <a:rPr lang="en-US" baseline="0" dirty="0" smtClean="0"/>
              <a:t>2: what are levels/brutality of abuse?</a:t>
            </a:r>
          </a:p>
          <a:p>
            <a:r>
              <a:rPr lang="en-US" baseline="0" dirty="0" smtClean="0"/>
              <a:t>3: what are the different types/categories (mental, physical, sexual)?</a:t>
            </a:r>
          </a:p>
          <a:p>
            <a:r>
              <a:rPr lang="en-US" baseline="0" dirty="0" smtClean="0"/>
              <a:t>4: what is the process by which abuse occurs? Doe abusers begin with mental then move on to other types?</a:t>
            </a:r>
          </a:p>
          <a:p>
            <a:r>
              <a:rPr lang="en-US" baseline="0" dirty="0" smtClean="0"/>
              <a:t>5: is abuse more common amongst certain groups (SES? Racial groups? Religious groups?)?</a:t>
            </a:r>
          </a:p>
          <a:p>
            <a:r>
              <a:rPr lang="en-US" baseline="0" dirty="0" smtClean="0"/>
              <a:t>6: how does abuse affect victims?</a:t>
            </a:r>
            <a:endParaRPr lang="en-US" dirty="0" smtClean="0"/>
          </a:p>
          <a:p>
            <a:endParaRPr lang="en-US" dirty="0"/>
          </a:p>
        </p:txBody>
      </p:sp>
      <p:sp>
        <p:nvSpPr>
          <p:cNvPr id="4" name="Slide Number Placeholder 3"/>
          <p:cNvSpPr>
            <a:spLocks noGrp="1"/>
          </p:cNvSpPr>
          <p:nvPr>
            <p:ph type="sldNum" sz="quarter" idx="10"/>
          </p:nvPr>
        </p:nvSpPr>
        <p:spPr/>
        <p:txBody>
          <a:bodyPr/>
          <a:lstStyle/>
          <a:p>
            <a:fld id="{D16A181C-82DA-2B45-A60B-8A8D023E9EA4}" type="slidenum">
              <a:rPr lang="en-US" smtClean="0"/>
              <a:t>4</a:t>
            </a:fld>
            <a:endParaRPr lang="en-US"/>
          </a:p>
        </p:txBody>
      </p:sp>
    </p:spTree>
    <p:extLst>
      <p:ext uri="{BB962C8B-B14F-4D97-AF65-F5344CB8AC3E}">
        <p14:creationId xmlns:p14="http://schemas.microsoft.com/office/powerpoint/2010/main" val="878321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Variable: looks at</a:t>
            </a:r>
            <a:r>
              <a:rPr lang="en-US" baseline="0" dirty="0" smtClean="0"/>
              <a:t> common variables that cuts across: gender, age, SES, parental expectations. Aims at a nomothetic explanation to develop a partial explanation (with a few variables) that cuts across cases to explain the outcome.</a:t>
            </a:r>
          </a:p>
          <a:p>
            <a:endParaRPr lang="en-US" baseline="0" dirty="0" smtClean="0"/>
          </a:p>
          <a:p>
            <a:r>
              <a:rPr lang="en-US" baseline="0" dirty="0" smtClean="0"/>
              <a:t>Case: idiographic, learn everything we can about one or a couple of cases, closely looking at all the factors that come into play for explaining the outcome (so understanding how a person votes… we say they are low income, liberal, </a:t>
            </a:r>
            <a:r>
              <a:rPr lang="en-US" baseline="0" dirty="0" err="1" smtClean="0"/>
              <a:t>etc</a:t>
            </a:r>
            <a:r>
              <a:rPr lang="en-US" baseline="0" dirty="0" smtClean="0"/>
              <a:t>)… tries to get a full explanation of a few cases... Doesn’t tell us why people generally vote how they do.</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16A181C-82DA-2B45-A60B-8A8D023E9EA4}" type="slidenum">
              <a:rPr lang="en-US" smtClean="0"/>
              <a:t>5</a:t>
            </a:fld>
            <a:endParaRPr lang="en-US"/>
          </a:p>
        </p:txBody>
      </p:sp>
    </p:spTree>
    <p:extLst>
      <p:ext uri="{BB962C8B-B14F-4D97-AF65-F5344CB8AC3E}">
        <p14:creationId xmlns:p14="http://schemas.microsoft.com/office/powerpoint/2010/main" val="3068858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Built off grounded theory (theories generated from examination of data, inductively, rather than deductively)</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1:</a:t>
            </a:r>
            <a:r>
              <a:rPr lang="en-US" baseline="0" dirty="0" smtClean="0"/>
              <a:t> once a concept arises in one case, you look for evidence of the same concept in other cases</a:t>
            </a:r>
          </a:p>
          <a:p>
            <a:r>
              <a:rPr lang="en-US" baseline="0" dirty="0" smtClean="0"/>
              <a:t>2: notes relationships between concepts/phenomena (</a:t>
            </a:r>
            <a:r>
              <a:rPr lang="en-US" baseline="0" dirty="0" err="1" smtClean="0"/>
              <a:t>e.g</a:t>
            </a:r>
            <a:r>
              <a:rPr lang="en-US" baseline="0" dirty="0" smtClean="0"/>
              <a:t> depression, researchers record age, gender, education, to see how they all relate to depression)</a:t>
            </a:r>
          </a:p>
          <a:p>
            <a:r>
              <a:rPr lang="en-US" baseline="0" dirty="0" smtClean="0"/>
              <a:t>3: patterns become clearer over time, so you can ignore some of the concepts in favor of others (more important) ones</a:t>
            </a:r>
          </a:p>
          <a:p>
            <a:r>
              <a:rPr lang="en-US" baseline="0" dirty="0" smtClean="0"/>
              <a:t>4: writing it up.</a:t>
            </a:r>
            <a:endParaRPr lang="en-US" dirty="0" smtClean="0"/>
          </a:p>
          <a:p>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16A181C-82DA-2B45-A60B-8A8D023E9EA4}" type="slidenum">
              <a:rPr lang="en-US" smtClean="0"/>
              <a:t>6</a:t>
            </a:fld>
            <a:endParaRPr lang="en-US"/>
          </a:p>
        </p:txBody>
      </p:sp>
    </p:spTree>
    <p:extLst>
      <p:ext uri="{BB962C8B-B14F-4D97-AF65-F5344CB8AC3E}">
        <p14:creationId xmlns:p14="http://schemas.microsoft.com/office/powerpoint/2010/main" val="716415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a:t>
            </a:r>
            <a:r>
              <a:rPr lang="en-US" baseline="0" dirty="0" smtClean="0"/>
              <a:t> include logos, animals, people, and consumer products… think about people who study paintings… one critic might interpret the “latent message” associated with a painting in one way, and other may have a completely different interpretation… thus, the study of semiotics can be extremely subjective.</a:t>
            </a:r>
          </a:p>
          <a:p>
            <a:endParaRPr lang="en-US" baseline="0" dirty="0" smtClean="0"/>
          </a:p>
          <a:p>
            <a:r>
              <a:rPr lang="en-US" baseline="0" dirty="0" smtClean="0"/>
              <a:t>But no one really does semiotics anymore.</a:t>
            </a:r>
            <a:endParaRPr lang="en-US" dirty="0" smtClean="0"/>
          </a:p>
          <a:p>
            <a:endParaRPr lang="en-US" dirty="0"/>
          </a:p>
        </p:txBody>
      </p:sp>
      <p:sp>
        <p:nvSpPr>
          <p:cNvPr id="4" name="Slide Number Placeholder 3"/>
          <p:cNvSpPr>
            <a:spLocks noGrp="1"/>
          </p:cNvSpPr>
          <p:nvPr>
            <p:ph type="sldNum" sz="quarter" idx="10"/>
          </p:nvPr>
        </p:nvSpPr>
        <p:spPr/>
        <p:txBody>
          <a:bodyPr/>
          <a:lstStyle/>
          <a:p>
            <a:fld id="{D16A181C-82DA-2B45-A60B-8A8D023E9EA4}" type="slidenum">
              <a:rPr lang="en-US" smtClean="0"/>
              <a:t>7</a:t>
            </a:fld>
            <a:endParaRPr lang="en-US"/>
          </a:p>
        </p:txBody>
      </p:sp>
    </p:spTree>
    <p:extLst>
      <p:ext uri="{BB962C8B-B14F-4D97-AF65-F5344CB8AC3E}">
        <p14:creationId xmlns:p14="http://schemas.microsoft.com/office/powerpoint/2010/main" val="658953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Like ethnomethodology,</a:t>
            </a:r>
            <a:r>
              <a:rPr lang="en-US" baseline="0" dirty="0" smtClean="0"/>
              <a:t> which aims to understand the structure of social life by uncovering the taken-for-granted, implicit assumptions we have… conversation analysis tries to do that by looking closely at transcripts of conversations.</a:t>
            </a:r>
            <a:endParaRPr lang="en-US" dirty="0" smtClean="0"/>
          </a:p>
          <a:p>
            <a:endParaRPr lang="en-US" dirty="0"/>
          </a:p>
        </p:txBody>
      </p:sp>
      <p:sp>
        <p:nvSpPr>
          <p:cNvPr id="4" name="Slide Number Placeholder 3"/>
          <p:cNvSpPr>
            <a:spLocks noGrp="1"/>
          </p:cNvSpPr>
          <p:nvPr>
            <p:ph type="sldNum" sz="quarter" idx="10"/>
          </p:nvPr>
        </p:nvSpPr>
        <p:spPr/>
        <p:txBody>
          <a:bodyPr/>
          <a:lstStyle/>
          <a:p>
            <a:fld id="{D16A181C-82DA-2B45-A60B-8A8D023E9EA4}" type="slidenum">
              <a:rPr lang="en-US" smtClean="0"/>
              <a:t>9</a:t>
            </a:fld>
            <a:endParaRPr lang="en-US"/>
          </a:p>
        </p:txBody>
      </p:sp>
    </p:spTree>
    <p:extLst>
      <p:ext uri="{BB962C8B-B14F-4D97-AF65-F5344CB8AC3E}">
        <p14:creationId xmlns:p14="http://schemas.microsoft.com/office/powerpoint/2010/main" val="545830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 these will be large amounts of text notes that you’ve taken and maybe put into electronic</a:t>
            </a:r>
            <a:r>
              <a:rPr lang="en-US" baseline="0" dirty="0" smtClean="0"/>
              <a:t> format. Makes it easier to retrieve your data.</a:t>
            </a:r>
          </a:p>
          <a:p>
            <a:endParaRPr lang="en-US" baseline="0" dirty="0" smtClean="0"/>
          </a:p>
          <a:p>
            <a:r>
              <a:rPr lang="en-US" baseline="0" dirty="0" smtClean="0"/>
              <a:t>Coding units vary in size within units of analysis (from concept to concept) and between units of analysis (from cases to case if not just studying one unit)… if you’re studying political organizations: variables for mission will vary in size per organization, size of membership could be just a few words/numbers, ideology could all be about two lines.</a:t>
            </a:r>
            <a:endParaRPr lang="en-US" dirty="0" smtClean="0"/>
          </a:p>
          <a:p>
            <a:endParaRPr lang="en-US" dirty="0"/>
          </a:p>
        </p:txBody>
      </p:sp>
      <p:sp>
        <p:nvSpPr>
          <p:cNvPr id="4" name="Slide Number Placeholder 3"/>
          <p:cNvSpPr>
            <a:spLocks noGrp="1"/>
          </p:cNvSpPr>
          <p:nvPr>
            <p:ph type="sldNum" sz="quarter" idx="10"/>
          </p:nvPr>
        </p:nvSpPr>
        <p:spPr/>
        <p:txBody>
          <a:bodyPr/>
          <a:lstStyle/>
          <a:p>
            <a:fld id="{D16A181C-82DA-2B45-A60B-8A8D023E9EA4}" type="slidenum">
              <a:rPr lang="en-US" smtClean="0"/>
              <a:t>10</a:t>
            </a:fld>
            <a:endParaRPr lang="en-US"/>
          </a:p>
        </p:txBody>
      </p:sp>
    </p:spTree>
    <p:extLst>
      <p:ext uri="{BB962C8B-B14F-4D97-AF65-F5344CB8AC3E}">
        <p14:creationId xmlns:p14="http://schemas.microsoft.com/office/powerpoint/2010/main" val="1684080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want to</a:t>
            </a:r>
            <a:r>
              <a:rPr lang="en-US" baseline="0" dirty="0" smtClean="0"/>
              <a:t> create codes in such a way that you can “try to” test hypotheses from previous work.</a:t>
            </a:r>
          </a:p>
          <a:p>
            <a:endParaRPr lang="en-US" baseline="0" dirty="0" smtClean="0"/>
          </a:p>
          <a:p>
            <a:r>
              <a:rPr lang="en-US" baseline="0" dirty="0" smtClean="0"/>
              <a:t>You begin by reading a body of text (part of interview or whole), and reread it, and try to identify concepts contained within it… might be a good time for a concept map</a:t>
            </a:r>
          </a:p>
          <a:p>
            <a:endParaRPr lang="en-US" baseline="0" dirty="0" smtClean="0"/>
          </a:p>
          <a:p>
            <a:r>
              <a:rPr lang="en-US" baseline="0" dirty="0" smtClean="0"/>
              <a:t>“ I though the professor should have given me at least partial credit for the homework I turned in” contains: professor, homework, grading, student-faculty relations… </a:t>
            </a:r>
          </a:p>
          <a:p>
            <a:endParaRPr lang="en-US" baseline="0" dirty="0" smtClean="0"/>
          </a:p>
          <a:p>
            <a:r>
              <a:rPr lang="en-US" baseline="0" dirty="0" smtClean="0"/>
              <a:t>Read pages 424-426 for a good example of HOW coding goes on (under the term selective coding).</a:t>
            </a:r>
            <a:endParaRPr lang="en-US" dirty="0" smtClean="0"/>
          </a:p>
          <a:p>
            <a:endParaRPr lang="en-US" dirty="0"/>
          </a:p>
        </p:txBody>
      </p:sp>
      <p:sp>
        <p:nvSpPr>
          <p:cNvPr id="4" name="Slide Number Placeholder 3"/>
          <p:cNvSpPr>
            <a:spLocks noGrp="1"/>
          </p:cNvSpPr>
          <p:nvPr>
            <p:ph type="sldNum" sz="quarter" idx="10"/>
          </p:nvPr>
        </p:nvSpPr>
        <p:spPr/>
        <p:txBody>
          <a:bodyPr/>
          <a:lstStyle/>
          <a:p>
            <a:fld id="{D16A181C-82DA-2B45-A60B-8A8D023E9EA4}" type="slidenum">
              <a:rPr lang="en-US" smtClean="0"/>
              <a:t>11</a:t>
            </a:fld>
            <a:endParaRPr lang="en-US"/>
          </a:p>
        </p:txBody>
      </p:sp>
    </p:spTree>
    <p:extLst>
      <p:ext uri="{BB962C8B-B14F-4D97-AF65-F5344CB8AC3E}">
        <p14:creationId xmlns:p14="http://schemas.microsoft.com/office/powerpoint/2010/main" val="3423918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Memos</a:t>
            </a:r>
            <a:r>
              <a:rPr lang="en-US" baseline="0" dirty="0" smtClean="0"/>
              <a:t> are notes for you and others… they help you to think through your ideas, and stimulate the writing process.</a:t>
            </a:r>
          </a:p>
          <a:p>
            <a:endParaRPr lang="en-US" baseline="0" dirty="0" smtClean="0"/>
          </a:p>
          <a:p>
            <a:r>
              <a:rPr lang="en-US" baseline="0" dirty="0" smtClean="0"/>
              <a:t>Code notes: give a code label and meaning of the label (e.g. “abomination” and what it means)</a:t>
            </a:r>
          </a:p>
          <a:p>
            <a:r>
              <a:rPr lang="en-US" baseline="0" dirty="0" smtClean="0"/>
              <a:t>Theoretical notes: reflections on deeper meanings of concepts, relationships between (e.g. injunctions all talk about male behavior)</a:t>
            </a:r>
          </a:p>
          <a:p>
            <a:r>
              <a:rPr lang="en-US" baseline="0" dirty="0" smtClean="0"/>
              <a:t>Operational notes: notes on data collection circumstances… like where it was collected from/pseudonym, etc.</a:t>
            </a:r>
          </a:p>
        </p:txBody>
      </p:sp>
      <p:sp>
        <p:nvSpPr>
          <p:cNvPr id="4" name="Slide Number Placeholder 3"/>
          <p:cNvSpPr>
            <a:spLocks noGrp="1"/>
          </p:cNvSpPr>
          <p:nvPr>
            <p:ph type="sldNum" sz="quarter" idx="10"/>
          </p:nvPr>
        </p:nvSpPr>
        <p:spPr/>
        <p:txBody>
          <a:bodyPr/>
          <a:lstStyle/>
          <a:p>
            <a:fld id="{D16A181C-82DA-2B45-A60B-8A8D023E9EA4}" type="slidenum">
              <a:rPr lang="en-US" smtClean="0"/>
              <a:t>12</a:t>
            </a:fld>
            <a:endParaRPr lang="en-US"/>
          </a:p>
        </p:txBody>
      </p:sp>
    </p:spTree>
    <p:extLst>
      <p:ext uri="{BB962C8B-B14F-4D97-AF65-F5344CB8AC3E}">
        <p14:creationId xmlns:p14="http://schemas.microsoft.com/office/powerpoint/2010/main" val="2187064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latin typeface="Myriad Pro"/>
              <a:cs typeface="Myriad Pro"/>
            </a:endParaRPr>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fld id="{CC44E91A-4540-7740-B7E1-447329AD3043}" type="datetimeFigureOut">
              <a:rPr lang="en-US" smtClean="0"/>
              <a:t>9/26/16</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fld id="{BB4D73D7-4837-0C49-B893-5F8E0F59822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CC44E91A-4540-7740-B7E1-447329AD3043}" type="datetimeFigureOut">
              <a:rPr lang="en-US" smtClean="0"/>
              <a:t>9/26/16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BB4D73D7-4837-0C49-B893-5F8E0F59822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CC44E91A-4540-7740-B7E1-447329AD3043}" type="datetimeFigureOut">
              <a:rPr lang="en-US" smtClean="0"/>
              <a:t>9/26/16</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BB4D73D7-4837-0C49-B893-5F8E0F59822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Myriad Pro"/>
                <a:cs typeface="Myriad Pro"/>
              </a:defRPr>
            </a:lvl1pPr>
          </a:lstStyle>
          <a:p>
            <a:r>
              <a:rPr lang="en-US"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13"/>
          <p:cNvSpPr>
            <a:spLocks noGrp="1"/>
          </p:cNvSpPr>
          <p:nvPr>
            <p:ph type="dt" sz="half" idx="10"/>
          </p:nvPr>
        </p:nvSpPr>
        <p:spPr/>
        <p:txBody>
          <a:bodyPr/>
          <a:lstStyle>
            <a:lvl1pPr>
              <a:defRPr/>
            </a:lvl1pPr>
          </a:lstStyle>
          <a:p>
            <a:fld id="{CC44E91A-4540-7740-B7E1-447329AD3043}" type="datetimeFigureOut">
              <a:rPr lang="en-US" smtClean="0"/>
              <a:t>9/26/16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BB4D73D7-4837-0C49-B893-5F8E0F59822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lstStyle>
          <a:p>
            <a:fld id="{CC44E91A-4540-7740-B7E1-447329AD3043}" type="datetimeFigureOut">
              <a:rPr lang="en-US" smtClean="0"/>
              <a:t>9/26/16</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fld id="{BB4D73D7-4837-0C49-B893-5F8E0F598229}" type="slidenum">
              <a:rPr lang="en-US" smtClean="0"/>
              <a:t>‹#›</a:t>
            </a:fld>
            <a:endParaRPr lang="en-US"/>
          </a:p>
        </p:txBody>
      </p:sp>
      <p:sp>
        <p:nvSpPr>
          <p:cNvPr id="9" name="Footer Placeholder 13"/>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yriad Pro"/>
                <a:cs typeface="Myriad Pro"/>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609600"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0"/>
          </p:nvPr>
        </p:nvSpPr>
        <p:spPr/>
        <p:txBody>
          <a:bodyPr rtlCol="0"/>
          <a:lstStyle>
            <a:lvl1pPr>
              <a:defRPr/>
            </a:lvl1pPr>
          </a:lstStyle>
          <a:p>
            <a:fld id="{CC44E91A-4540-7740-B7E1-447329AD3043}" type="datetimeFigureOut">
              <a:rPr lang="en-US" smtClean="0"/>
              <a:t>9/26/16</a:t>
            </a:fld>
            <a:endParaRPr lang="en-US"/>
          </a:p>
        </p:txBody>
      </p:sp>
      <p:sp>
        <p:nvSpPr>
          <p:cNvPr id="6" name="Slide Number Placeholder 9"/>
          <p:cNvSpPr>
            <a:spLocks noGrp="1"/>
          </p:cNvSpPr>
          <p:nvPr>
            <p:ph type="sldNum" sz="quarter" idx="11"/>
          </p:nvPr>
        </p:nvSpPr>
        <p:spPr/>
        <p:txBody>
          <a:bodyPr rtlCol="0"/>
          <a:lstStyle>
            <a:lvl1pPr>
              <a:defRPr/>
            </a:lvl1pPr>
          </a:lstStyle>
          <a:p>
            <a:fld id="{BB4D73D7-4837-0C49-B893-5F8E0F598229}" type="slidenum">
              <a:rPr lang="en-US" smtClean="0"/>
              <a:t>‹#›</a:t>
            </a:fld>
            <a:endParaRPr lang="en-US"/>
          </a:p>
        </p:txBody>
      </p:sp>
      <p:sp>
        <p:nvSpPr>
          <p:cNvPr id="7" name="Footer Placeholder 11"/>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CC44E91A-4540-7740-B7E1-447329AD3043}" type="datetimeFigureOut">
              <a:rPr lang="en-US" smtClean="0"/>
              <a:t>9/26/16</a:t>
            </a:fld>
            <a:endParaRPr lang="en-US"/>
          </a:p>
        </p:txBody>
      </p:sp>
      <p:sp>
        <p:nvSpPr>
          <p:cNvPr id="8" name="Slide Number Placeholder 11"/>
          <p:cNvSpPr>
            <a:spLocks noGrp="1"/>
          </p:cNvSpPr>
          <p:nvPr>
            <p:ph type="sldNum" sz="quarter" idx="11"/>
          </p:nvPr>
        </p:nvSpPr>
        <p:spPr/>
        <p:txBody>
          <a:bodyPr rtlCol="0"/>
          <a:lstStyle>
            <a:lvl1pPr>
              <a:defRPr/>
            </a:lvl1pPr>
          </a:lstStyle>
          <a:p>
            <a:fld id="{BB4D73D7-4837-0C49-B893-5F8E0F598229}" type="slidenum">
              <a:rPr lang="en-US" smtClean="0"/>
              <a:t>‹#›</a:t>
            </a:fld>
            <a:endParaRPr lang="en-US"/>
          </a:p>
        </p:txBody>
      </p:sp>
      <p:sp>
        <p:nvSpPr>
          <p:cNvPr id="9" name="Footer Placeholder 13"/>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fld id="{CC44E91A-4540-7740-B7E1-447329AD3043}" type="datetimeFigureOut">
              <a:rPr lang="en-US" smtClean="0"/>
              <a:t>9/26/16</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
        <p:nvSpPr>
          <p:cNvPr id="5" name="Slide Number Placeholder 22"/>
          <p:cNvSpPr>
            <a:spLocks noGrp="1"/>
          </p:cNvSpPr>
          <p:nvPr>
            <p:ph type="sldNum" sz="quarter" idx="12"/>
          </p:nvPr>
        </p:nvSpPr>
        <p:spPr/>
        <p:txBody>
          <a:bodyPr/>
          <a:lstStyle>
            <a:lvl1pPr>
              <a:defRPr/>
            </a:lvl1pPr>
          </a:lstStyle>
          <a:p>
            <a:fld id="{BB4D73D7-4837-0C49-B893-5F8E0F59822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C44E91A-4540-7740-B7E1-447329AD3043}" type="datetimeFigureOut">
              <a:rPr lang="en-US" smtClean="0"/>
              <a:t>9/26/16</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fld id="{BB4D73D7-4837-0C49-B893-5F8E0F59822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CC44E91A-4540-7740-B7E1-447329AD3043}" type="datetimeFigureOut">
              <a:rPr lang="en-US" smtClean="0"/>
              <a:t>9/26/16</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BB4D73D7-4837-0C49-B893-5F8E0F59822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Drag picture to placeholder or click icon to add</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fld id="{CC44E91A-4540-7740-B7E1-447329AD3043}" type="datetimeFigureOut">
              <a:rPr lang="en-US" smtClean="0"/>
              <a:t>9/26/16</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fld id="{BB4D73D7-4837-0C49-B893-5F8E0F598229}" type="slidenum">
              <a:rPr lang="en-US" smtClean="0"/>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fld id="{CC44E91A-4540-7740-B7E1-447329AD3043}" type="datetimeFigureOut">
              <a:rPr lang="en-US" smtClean="0"/>
              <a:t>9/26/16</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fld id="{BB4D73D7-4837-0C49-B893-5F8E0F59822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400" kern="1200">
          <a:solidFill>
            <a:schemeClr val="tx2"/>
          </a:solidFill>
          <a:latin typeface="Myriad Pro"/>
          <a:ea typeface="+mj-ea"/>
          <a:cs typeface="Myriad Pro"/>
        </a:defRPr>
      </a:lvl1pPr>
      <a:lvl2pPr algn="l" rtl="0" eaLnBrk="1" fontAlgn="base" hangingPunct="1">
        <a:spcBef>
          <a:spcPct val="0"/>
        </a:spcBef>
        <a:spcAft>
          <a:spcPct val="0"/>
        </a:spcAft>
        <a:defRPr sz="4400">
          <a:solidFill>
            <a:schemeClr val="tx2"/>
          </a:solidFill>
          <a:latin typeface="Verdana" pitchFamily="34" charset="0"/>
        </a:defRPr>
      </a:lvl2pPr>
      <a:lvl3pPr algn="l" rtl="0" eaLnBrk="1" fontAlgn="base" hangingPunct="1">
        <a:spcBef>
          <a:spcPct val="0"/>
        </a:spcBef>
        <a:spcAft>
          <a:spcPct val="0"/>
        </a:spcAft>
        <a:defRPr sz="4400">
          <a:solidFill>
            <a:schemeClr val="tx2"/>
          </a:solidFill>
          <a:latin typeface="Verdana" pitchFamily="34" charset="0"/>
        </a:defRPr>
      </a:lvl3pPr>
      <a:lvl4pPr algn="l" rtl="0" eaLnBrk="1" fontAlgn="base" hangingPunct="1">
        <a:spcBef>
          <a:spcPct val="0"/>
        </a:spcBef>
        <a:spcAft>
          <a:spcPct val="0"/>
        </a:spcAft>
        <a:defRPr sz="4400">
          <a:solidFill>
            <a:schemeClr val="tx2"/>
          </a:solidFill>
          <a:latin typeface="Verdana" pitchFamily="34" charset="0"/>
        </a:defRPr>
      </a:lvl4pPr>
      <a:lvl5pPr algn="l" rtl="0" eaLnBrk="1" fontAlgn="base" hangingPunct="1">
        <a:spcBef>
          <a:spcPct val="0"/>
        </a:spcBef>
        <a:spcAft>
          <a:spcPct val="0"/>
        </a:spcAft>
        <a:defRPr sz="4400">
          <a:solidFill>
            <a:schemeClr val="tx2"/>
          </a:solidFill>
          <a:latin typeface="Verdana" pitchFamily="34" charset="0"/>
        </a:defRPr>
      </a:lvl5pPr>
      <a:lvl6pPr marL="457200" algn="l" rtl="0" eaLnBrk="1" fontAlgn="base" hangingPunct="1">
        <a:spcBef>
          <a:spcPct val="0"/>
        </a:spcBef>
        <a:spcAft>
          <a:spcPct val="0"/>
        </a:spcAft>
        <a:defRPr sz="4400">
          <a:solidFill>
            <a:schemeClr val="tx2"/>
          </a:solidFill>
          <a:latin typeface="Verdana" pitchFamily="34" charset="0"/>
        </a:defRPr>
      </a:lvl6pPr>
      <a:lvl7pPr marL="914400" algn="l" rtl="0" eaLnBrk="1" fontAlgn="base" hangingPunct="1">
        <a:spcBef>
          <a:spcPct val="0"/>
        </a:spcBef>
        <a:spcAft>
          <a:spcPct val="0"/>
        </a:spcAft>
        <a:defRPr sz="4400">
          <a:solidFill>
            <a:schemeClr val="tx2"/>
          </a:solidFill>
          <a:latin typeface="Verdana" pitchFamily="34" charset="0"/>
        </a:defRPr>
      </a:lvl7pPr>
      <a:lvl8pPr marL="1371600" algn="l" rtl="0" eaLnBrk="1" fontAlgn="base" hangingPunct="1">
        <a:spcBef>
          <a:spcPct val="0"/>
        </a:spcBef>
        <a:spcAft>
          <a:spcPct val="0"/>
        </a:spcAft>
        <a:defRPr sz="4400">
          <a:solidFill>
            <a:schemeClr val="tx2"/>
          </a:solidFill>
          <a:latin typeface="Verdana" pitchFamily="34" charset="0"/>
        </a:defRPr>
      </a:lvl8pPr>
      <a:lvl9pPr marL="1828800" algn="l" rtl="0" eaLnBrk="1" fontAlgn="base" hangingPunct="1">
        <a:spcBef>
          <a:spcPct val="0"/>
        </a:spcBef>
        <a:spcAft>
          <a:spcPct val="0"/>
        </a:spcAft>
        <a:defRPr sz="4400">
          <a:solidFill>
            <a:schemeClr val="tx2"/>
          </a:solidFill>
          <a:latin typeface="Verdana"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yriad Pro"/>
          <a:ea typeface="+mn-ea"/>
          <a:cs typeface="Myriad Pro"/>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yriad Pro"/>
          <a:ea typeface="+mn-ea"/>
          <a:cs typeface="Myriad Pro"/>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yriad Pro"/>
          <a:ea typeface="+mn-ea"/>
          <a:cs typeface="Myriad Pro"/>
        </a:defRPr>
      </a:lvl3pPr>
      <a:lvl4pPr marL="1371600" indent="-228600" algn="l" rtl="0" eaLnBrk="1" fontAlgn="base" hangingPunct="1">
        <a:spcBef>
          <a:spcPts val="400"/>
        </a:spcBef>
        <a:spcAft>
          <a:spcPct val="0"/>
        </a:spcAft>
        <a:buClr>
          <a:srgbClr val="E66C7D"/>
        </a:buClr>
        <a:buSzPct val="75000"/>
        <a:buFont typeface="Wingdings" pitchFamily="2" charset="2"/>
        <a:buChar char=""/>
        <a:defRPr sz="2000" kern="1200">
          <a:solidFill>
            <a:schemeClr val="tx1"/>
          </a:solidFill>
          <a:latin typeface="Myriad Pro"/>
          <a:ea typeface="+mn-ea"/>
          <a:cs typeface="Myriad Pro"/>
        </a:defRPr>
      </a:lvl4pPr>
      <a:lvl5pPr marL="1828800" indent="-228600" algn="l" rtl="0" eaLnBrk="1" fontAlgn="base" hangingPunct="1">
        <a:spcBef>
          <a:spcPts val="400"/>
        </a:spcBef>
        <a:spcAft>
          <a:spcPct val="0"/>
        </a:spcAft>
        <a:buClr>
          <a:srgbClr val="6BB76D"/>
        </a:buClr>
        <a:buSzPct val="65000"/>
        <a:buFont typeface="Wingdings" pitchFamily="2" charset="2"/>
        <a:buChar char=""/>
        <a:defRPr sz="2000" kern="1200">
          <a:solidFill>
            <a:schemeClr val="tx1"/>
          </a:solidFill>
          <a:latin typeface="Myriad Pro"/>
          <a:ea typeface="+mn-ea"/>
          <a:cs typeface="Myriad Pro"/>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hyperlink" Target="http://atlasti.com/" TargetMode="External"/><Relationship Id="rId4" Type="http://schemas.openxmlformats.org/officeDocument/2006/relationships/hyperlink" Target="http://www.dedoose.com/" TargetMode="External"/><Relationship Id="rId5" Type="http://schemas.openxmlformats.org/officeDocument/2006/relationships/hyperlink" Target="http://www.maxqda.com/"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13</a:t>
            </a:r>
            <a:br>
              <a:rPr lang="en-US" dirty="0" smtClean="0"/>
            </a:br>
            <a:r>
              <a:rPr lang="en-US" dirty="0" smtClean="0"/>
              <a:t>QUALITATIVE DATA ANALYSIS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489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Data Processing </a:t>
            </a:r>
          </a:p>
        </p:txBody>
      </p:sp>
      <p:sp>
        <p:nvSpPr>
          <p:cNvPr id="3" name="Content Placeholder 2"/>
          <p:cNvSpPr>
            <a:spLocks noGrp="1"/>
          </p:cNvSpPr>
          <p:nvPr>
            <p:ph sz="quarter" idx="1"/>
          </p:nvPr>
        </p:nvSpPr>
        <p:spPr/>
        <p:txBody>
          <a:bodyPr/>
          <a:lstStyle/>
          <a:p>
            <a:r>
              <a:rPr lang="en-US" dirty="0" smtClean="0"/>
              <a:t>Coding</a:t>
            </a:r>
          </a:p>
          <a:p>
            <a:pPr lvl="1"/>
            <a:r>
              <a:rPr lang="en-US" dirty="0" smtClean="0"/>
              <a:t>Classifying </a:t>
            </a:r>
            <a:r>
              <a:rPr lang="en-US" dirty="0"/>
              <a:t>or categorizing individual pieces of data, coupled with some kind of retrieval system.</a:t>
            </a:r>
          </a:p>
          <a:p>
            <a:endParaRPr lang="en-US" dirty="0"/>
          </a:p>
          <a:p>
            <a:r>
              <a:rPr lang="en-US" dirty="0"/>
              <a:t>Coding Units</a:t>
            </a:r>
          </a:p>
          <a:p>
            <a:endParaRPr lang="en-US" dirty="0"/>
          </a:p>
          <a:p>
            <a:endParaRPr lang="en-US" dirty="0"/>
          </a:p>
        </p:txBody>
      </p:sp>
    </p:spTree>
    <p:extLst>
      <p:ext uri="{BB962C8B-B14F-4D97-AF65-F5344CB8AC3E}">
        <p14:creationId xmlns:p14="http://schemas.microsoft.com/office/powerpoint/2010/main" val="1831562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Data Processing </a:t>
            </a:r>
          </a:p>
        </p:txBody>
      </p:sp>
      <p:sp>
        <p:nvSpPr>
          <p:cNvPr id="3" name="Content Placeholder 2"/>
          <p:cNvSpPr>
            <a:spLocks noGrp="1"/>
          </p:cNvSpPr>
          <p:nvPr>
            <p:ph sz="quarter" idx="1"/>
          </p:nvPr>
        </p:nvSpPr>
        <p:spPr/>
        <p:txBody>
          <a:bodyPr>
            <a:normAutofit/>
          </a:bodyPr>
          <a:lstStyle/>
          <a:p>
            <a:r>
              <a:rPr lang="en-US" dirty="0"/>
              <a:t>Creating Codes</a:t>
            </a:r>
          </a:p>
          <a:p>
            <a:endParaRPr lang="en-US" dirty="0"/>
          </a:p>
          <a:p>
            <a:pPr lvl="1"/>
            <a:r>
              <a:rPr lang="en-US" dirty="0"/>
              <a:t>Open Coding </a:t>
            </a:r>
          </a:p>
          <a:p>
            <a:pPr lvl="2"/>
            <a:r>
              <a:rPr lang="en-US" dirty="0"/>
              <a:t>the initial classification and labeling of concepts in qualitative data analysis.</a:t>
            </a:r>
          </a:p>
          <a:p>
            <a:pPr lvl="2"/>
            <a:r>
              <a:rPr lang="en-US" dirty="0"/>
              <a:t>a reanalysis of the results, aimed at identifying the important, general concepts.</a:t>
            </a:r>
          </a:p>
          <a:p>
            <a:pPr lvl="2"/>
            <a:r>
              <a:rPr lang="en-US" dirty="0"/>
              <a:t>Identify the central concept that organizes the other concepts.</a:t>
            </a:r>
          </a:p>
          <a:p>
            <a:endParaRPr lang="en-US" dirty="0"/>
          </a:p>
        </p:txBody>
      </p:sp>
    </p:spTree>
    <p:extLst>
      <p:ext uri="{BB962C8B-B14F-4D97-AF65-F5344CB8AC3E}">
        <p14:creationId xmlns:p14="http://schemas.microsoft.com/office/powerpoint/2010/main" val="301239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Data Processing </a:t>
            </a:r>
          </a:p>
        </p:txBody>
      </p:sp>
      <p:sp>
        <p:nvSpPr>
          <p:cNvPr id="3" name="Content Placeholder 2"/>
          <p:cNvSpPr>
            <a:spLocks noGrp="1"/>
          </p:cNvSpPr>
          <p:nvPr>
            <p:ph sz="quarter" idx="1"/>
          </p:nvPr>
        </p:nvSpPr>
        <p:spPr/>
        <p:txBody>
          <a:bodyPr>
            <a:normAutofit/>
          </a:bodyPr>
          <a:lstStyle/>
          <a:p>
            <a:r>
              <a:rPr lang="en-US" dirty="0" err="1" smtClean="0"/>
              <a:t>Memoing</a:t>
            </a:r>
            <a:endParaRPr lang="en-US" dirty="0" smtClean="0"/>
          </a:p>
          <a:p>
            <a:pPr lvl="1"/>
            <a:r>
              <a:rPr lang="en-US" dirty="0" smtClean="0"/>
              <a:t>Writing </a:t>
            </a:r>
            <a:r>
              <a:rPr lang="en-US" dirty="0"/>
              <a:t>memos that become part of the data for analysis. </a:t>
            </a:r>
            <a:endParaRPr lang="en-US" dirty="0" smtClean="0"/>
          </a:p>
          <a:p>
            <a:pPr lvl="1"/>
            <a:r>
              <a:rPr lang="en-US" dirty="0" smtClean="0"/>
              <a:t>Memos </a:t>
            </a:r>
            <a:r>
              <a:rPr lang="en-US" dirty="0"/>
              <a:t>can describe and define concepts, deal with methodologies issues, or offer initial theoretical formulations.</a:t>
            </a:r>
          </a:p>
          <a:p>
            <a:pPr lvl="2"/>
            <a:r>
              <a:rPr lang="en-US" dirty="0"/>
              <a:t>Code Notes</a:t>
            </a:r>
          </a:p>
          <a:p>
            <a:pPr lvl="2"/>
            <a:r>
              <a:rPr lang="en-US" dirty="0"/>
              <a:t>Theoretical Notes</a:t>
            </a:r>
          </a:p>
          <a:p>
            <a:pPr lvl="2"/>
            <a:r>
              <a:rPr lang="en-US" dirty="0"/>
              <a:t>Operational </a:t>
            </a:r>
            <a:r>
              <a:rPr lang="en-US" dirty="0" smtClean="0"/>
              <a:t>Notes</a:t>
            </a:r>
            <a:endParaRPr lang="en-US" dirty="0"/>
          </a:p>
        </p:txBody>
      </p:sp>
    </p:spTree>
    <p:extLst>
      <p:ext uri="{BB962C8B-B14F-4D97-AF65-F5344CB8AC3E}">
        <p14:creationId xmlns:p14="http://schemas.microsoft.com/office/powerpoint/2010/main" val="62437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Data Processing </a:t>
            </a:r>
          </a:p>
        </p:txBody>
      </p:sp>
      <p:sp>
        <p:nvSpPr>
          <p:cNvPr id="3" name="Content Placeholder 2"/>
          <p:cNvSpPr>
            <a:spLocks noGrp="1"/>
          </p:cNvSpPr>
          <p:nvPr>
            <p:ph sz="quarter" idx="1"/>
          </p:nvPr>
        </p:nvSpPr>
        <p:spPr/>
        <p:txBody>
          <a:bodyPr>
            <a:normAutofit/>
          </a:bodyPr>
          <a:lstStyle/>
          <a:p>
            <a:r>
              <a:rPr lang="en-US" dirty="0" smtClean="0"/>
              <a:t>Concept Mapping</a:t>
            </a:r>
          </a:p>
          <a:p>
            <a:pPr lvl="1"/>
            <a:r>
              <a:rPr lang="en-US" dirty="0" smtClean="0"/>
              <a:t>The </a:t>
            </a:r>
            <a:r>
              <a:rPr lang="en-US" dirty="0"/>
              <a:t>graphic display of concepts and their interrelations, useful in the formulation of theory.</a:t>
            </a:r>
          </a:p>
          <a:p>
            <a:endParaRPr lang="en-US" dirty="0"/>
          </a:p>
        </p:txBody>
      </p:sp>
    </p:spTree>
    <p:extLst>
      <p:ext uri="{BB962C8B-B14F-4D97-AF65-F5344CB8AC3E}">
        <p14:creationId xmlns:p14="http://schemas.microsoft.com/office/powerpoint/2010/main" val="348515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a:t>An Example of Concept Mapping</a:t>
            </a:r>
          </a:p>
          <a:p>
            <a:endParaRPr lang="en-US" dirty="0"/>
          </a:p>
        </p:txBody>
      </p:sp>
      <p:sp>
        <p:nvSpPr>
          <p:cNvPr id="2" name="Title 1"/>
          <p:cNvSpPr>
            <a:spLocks noGrp="1"/>
          </p:cNvSpPr>
          <p:nvPr>
            <p:ph type="title"/>
          </p:nvPr>
        </p:nvSpPr>
        <p:spPr/>
        <p:txBody>
          <a:bodyPr/>
          <a:lstStyle/>
          <a:p>
            <a:r>
              <a:rPr lang="en-US" dirty="0"/>
              <a:t>Figure 13-3</a:t>
            </a:r>
          </a:p>
        </p:txBody>
      </p:sp>
      <p:pic>
        <p:nvPicPr>
          <p:cNvPr id="5"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4450" r="-24450"/>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951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Computer Programs for Qualitative Data</a:t>
            </a:r>
          </a:p>
        </p:txBody>
      </p:sp>
      <p:sp>
        <p:nvSpPr>
          <p:cNvPr id="3" name="Content Placeholder 2"/>
          <p:cNvSpPr>
            <a:spLocks noGrp="1"/>
          </p:cNvSpPr>
          <p:nvPr>
            <p:ph sz="quarter" idx="1"/>
          </p:nvPr>
        </p:nvSpPr>
        <p:spPr/>
        <p:txBody>
          <a:bodyPr/>
          <a:lstStyle/>
          <a:p>
            <a:r>
              <a:rPr lang="en-US" dirty="0"/>
              <a:t>QDA Programs:</a:t>
            </a:r>
          </a:p>
          <a:p>
            <a:endParaRPr lang="en-US" dirty="0"/>
          </a:p>
          <a:p>
            <a:pPr lvl="1"/>
            <a:r>
              <a:rPr lang="en-US" dirty="0" err="1"/>
              <a:t>Atlas.ti</a:t>
            </a:r>
            <a:r>
              <a:rPr lang="en-US" dirty="0"/>
              <a:t> </a:t>
            </a:r>
            <a:r>
              <a:rPr lang="en-US" dirty="0">
                <a:hlinkClick r:id="rId3"/>
              </a:rPr>
              <a:t></a:t>
            </a:r>
            <a:endParaRPr lang="en-US" dirty="0"/>
          </a:p>
          <a:p>
            <a:pPr lvl="1"/>
            <a:r>
              <a:rPr lang="en-US" dirty="0" err="1"/>
              <a:t>Dedoose</a:t>
            </a:r>
            <a:r>
              <a:rPr lang="en-US" dirty="0"/>
              <a:t> </a:t>
            </a:r>
            <a:r>
              <a:rPr lang="en-US" dirty="0">
                <a:hlinkClick r:id="rId4"/>
              </a:rPr>
              <a:t></a:t>
            </a:r>
            <a:endParaRPr lang="en-US" dirty="0"/>
          </a:p>
          <a:p>
            <a:pPr lvl="1"/>
            <a:r>
              <a:rPr lang="en-US" dirty="0" smtClean="0"/>
              <a:t>MAXQDA </a:t>
            </a:r>
            <a:r>
              <a:rPr lang="en-US" dirty="0" smtClean="0">
                <a:hlinkClick r:id="rId5"/>
              </a:rPr>
              <a:t></a:t>
            </a:r>
            <a:endParaRPr lang="en-US" dirty="0"/>
          </a:p>
        </p:txBody>
      </p:sp>
    </p:spTree>
    <p:extLst>
      <p:ext uri="{BB962C8B-B14F-4D97-AF65-F5344CB8AC3E}">
        <p14:creationId xmlns:p14="http://schemas.microsoft.com/office/powerpoint/2010/main" val="24214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endParaRPr lang="en-US"/>
          </a:p>
        </p:txBody>
      </p:sp>
      <p:sp>
        <p:nvSpPr>
          <p:cNvPr id="2" name="Title 1"/>
          <p:cNvSpPr>
            <a:spLocks noGrp="1"/>
          </p:cNvSpPr>
          <p:nvPr>
            <p:ph type="title"/>
          </p:nvPr>
        </p:nvSpPr>
        <p:spPr/>
        <p:txBody>
          <a:bodyPr/>
          <a:lstStyle/>
          <a:p>
            <a:r>
              <a:rPr lang="en-US" dirty="0" err="1"/>
              <a:t>Atlas.ti</a:t>
            </a:r>
            <a:endParaRPr lang="en-US" dirty="0"/>
          </a:p>
        </p:txBody>
      </p:sp>
      <p:pic>
        <p:nvPicPr>
          <p:cNvPr id="5" name="Picture Placeholder 4" descr="Atlasti-interface-with-margin-area-Mac.png"/>
          <p:cNvPicPr>
            <a:picLocks noGrp="1" noChangeAspect="1"/>
          </p:cNvPicPr>
          <p:nvPr>
            <p:ph type="pic" idx="1"/>
          </p:nvPr>
        </p:nvPicPr>
        <p:blipFill>
          <a:blip r:embed="rId2">
            <a:extLst>
              <a:ext uri="{28A0092B-C50C-407E-A947-70E740481C1C}">
                <a14:useLocalDpi xmlns:a14="http://schemas.microsoft.com/office/drawing/2010/main" val="0"/>
              </a:ext>
            </a:extLst>
          </a:blip>
          <a:srcRect t="-3633" b="-3633"/>
          <a:stretch>
            <a:fillRect/>
          </a:stretch>
        </p:blipFill>
        <p:spPr>
          <a:prstGeom prst="rect">
            <a:avLst/>
          </a:prstGeom>
        </p:spPr>
      </p:pic>
    </p:spTree>
    <p:extLst>
      <p:ext uri="{BB962C8B-B14F-4D97-AF65-F5344CB8AC3E}">
        <p14:creationId xmlns:p14="http://schemas.microsoft.com/office/powerpoint/2010/main" val="12967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a:t>An Example of Concept Mapping in </a:t>
            </a:r>
            <a:r>
              <a:rPr lang="en-US" dirty="0" err="1"/>
              <a:t>Atlas.ti</a:t>
            </a:r>
            <a:endParaRPr lang="en-US" dirty="0"/>
          </a:p>
          <a:p>
            <a:endParaRPr lang="en-US" dirty="0"/>
          </a:p>
        </p:txBody>
      </p:sp>
      <p:sp>
        <p:nvSpPr>
          <p:cNvPr id="2" name="Title 1"/>
          <p:cNvSpPr>
            <a:spLocks noGrp="1"/>
          </p:cNvSpPr>
          <p:nvPr>
            <p:ph type="title"/>
          </p:nvPr>
        </p:nvSpPr>
        <p:spPr/>
        <p:txBody>
          <a:bodyPr/>
          <a:lstStyle/>
          <a:p>
            <a:r>
              <a:rPr lang="en-US" dirty="0" err="1"/>
              <a:t>Atlas.ti</a:t>
            </a:r>
            <a:endParaRPr lang="en-US" dirty="0"/>
          </a:p>
        </p:txBody>
      </p:sp>
      <p:pic>
        <p:nvPicPr>
          <p:cNvPr id="6" name="Picture Placeholder 5" descr="atlasti2.png"/>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77" r="-277"/>
          <a:stretch>
            <a:fillRect/>
          </a:stretch>
        </p:blipFill>
        <p:spPr>
          <a:prstGeom prst="rect">
            <a:avLst/>
          </a:prstGeom>
        </p:spPr>
      </p:pic>
    </p:spTree>
    <p:extLst>
      <p:ext uri="{BB962C8B-B14F-4D97-AF65-F5344CB8AC3E}">
        <p14:creationId xmlns:p14="http://schemas.microsoft.com/office/powerpoint/2010/main" val="44977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endParaRPr lang="en-US" dirty="0"/>
          </a:p>
        </p:txBody>
      </p:sp>
      <p:sp>
        <p:nvSpPr>
          <p:cNvPr id="2" name="Title 1"/>
          <p:cNvSpPr>
            <a:spLocks noGrp="1"/>
          </p:cNvSpPr>
          <p:nvPr>
            <p:ph type="title"/>
          </p:nvPr>
        </p:nvSpPr>
        <p:spPr/>
        <p:txBody>
          <a:bodyPr/>
          <a:lstStyle/>
          <a:p>
            <a:r>
              <a:rPr lang="en-US" dirty="0" err="1"/>
              <a:t>Dedoose</a:t>
            </a:r>
            <a:endParaRPr lang="en-US" dirty="0"/>
          </a:p>
        </p:txBody>
      </p:sp>
      <p:pic>
        <p:nvPicPr>
          <p:cNvPr id="5" name="Picture Placeholder 4" descr="dedoose_excerpts.jpg"/>
          <p:cNvPicPr>
            <a:picLocks noGrp="1" noChangeAspect="1"/>
          </p:cNvPicPr>
          <p:nvPr>
            <p:ph type="pic" idx="1"/>
          </p:nvPr>
        </p:nvPicPr>
        <p:blipFill>
          <a:blip r:embed="rId2">
            <a:extLst>
              <a:ext uri="{28A0092B-C50C-407E-A947-70E740481C1C}">
                <a14:useLocalDpi xmlns:a14="http://schemas.microsoft.com/office/drawing/2010/main" val="0"/>
              </a:ext>
            </a:extLst>
          </a:blip>
          <a:srcRect t="-3633" b="-3633"/>
          <a:stretch>
            <a:fillRect/>
          </a:stretch>
        </p:blipFill>
        <p:spPr>
          <a:prstGeom prst="rect">
            <a:avLst/>
          </a:prstGeom>
        </p:spPr>
      </p:pic>
    </p:spTree>
    <p:extLst>
      <p:ext uri="{BB962C8B-B14F-4D97-AF65-F5344CB8AC3E}">
        <p14:creationId xmlns:p14="http://schemas.microsoft.com/office/powerpoint/2010/main" val="210096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endParaRPr lang="en-US"/>
          </a:p>
        </p:txBody>
      </p:sp>
      <p:sp>
        <p:nvSpPr>
          <p:cNvPr id="2" name="Title 1"/>
          <p:cNvSpPr>
            <a:spLocks noGrp="1"/>
          </p:cNvSpPr>
          <p:nvPr>
            <p:ph type="title"/>
          </p:nvPr>
        </p:nvSpPr>
        <p:spPr/>
        <p:txBody>
          <a:bodyPr/>
          <a:lstStyle/>
          <a:p>
            <a:r>
              <a:rPr lang="en-US" dirty="0" err="1"/>
              <a:t>Dedoose</a:t>
            </a:r>
            <a:endParaRPr lang="en-US" dirty="0"/>
          </a:p>
        </p:txBody>
      </p:sp>
      <p:pic>
        <p:nvPicPr>
          <p:cNvPr id="5" name="Picture Placeholder 4" descr="dedoose_excerpts2.jpg"/>
          <p:cNvPicPr>
            <a:picLocks noGrp="1" noChangeAspect="1"/>
          </p:cNvPicPr>
          <p:nvPr>
            <p:ph type="pic" idx="1"/>
          </p:nvPr>
        </p:nvPicPr>
        <p:blipFill>
          <a:blip r:embed="rId2">
            <a:extLst>
              <a:ext uri="{28A0092B-C50C-407E-A947-70E740481C1C}">
                <a14:useLocalDpi xmlns:a14="http://schemas.microsoft.com/office/drawing/2010/main" val="0"/>
              </a:ext>
            </a:extLst>
          </a:blip>
          <a:srcRect t="-3788" b="-3788"/>
          <a:stretch>
            <a:fillRect/>
          </a:stretch>
        </p:blipFill>
        <p:spPr>
          <a:prstGeom prst="rect">
            <a:avLst/>
          </a:prstGeom>
        </p:spPr>
      </p:pic>
    </p:spTree>
    <p:extLst>
      <p:ext uri="{BB962C8B-B14F-4D97-AF65-F5344CB8AC3E}">
        <p14:creationId xmlns:p14="http://schemas.microsoft.com/office/powerpoint/2010/main" val="470240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Outline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Introduction</a:t>
            </a:r>
          </a:p>
          <a:p>
            <a:r>
              <a:rPr lang="en-US" dirty="0" smtClean="0"/>
              <a:t>Linking Theory and Analysis</a:t>
            </a:r>
          </a:p>
          <a:p>
            <a:r>
              <a:rPr lang="en-US" dirty="0" smtClean="0"/>
              <a:t>Qualitative Data Processing</a:t>
            </a:r>
          </a:p>
          <a:p>
            <a:r>
              <a:rPr lang="en-US" dirty="0" smtClean="0"/>
              <a:t>Computer Programs for Qualitative Data</a:t>
            </a:r>
          </a:p>
          <a:p>
            <a:r>
              <a:rPr lang="en-US" dirty="0" smtClean="0"/>
              <a:t>The Qualitative Analysis of Quantitative Data</a:t>
            </a:r>
          </a:p>
          <a:p>
            <a:r>
              <a:rPr lang="en-US" dirty="0" smtClean="0"/>
              <a:t>Evaluating the Quality of Qualitative Research</a:t>
            </a:r>
          </a:p>
          <a:p>
            <a:r>
              <a:rPr lang="en-US" dirty="0" smtClean="0"/>
              <a:t>Ethics and Qualitative Data Analysis</a:t>
            </a:r>
          </a:p>
          <a:p>
            <a:r>
              <a:rPr lang="en-US" dirty="0" smtClean="0"/>
              <a:t>Chapter Summary</a:t>
            </a:r>
          </a:p>
          <a:p>
            <a:r>
              <a:rPr lang="en-US" dirty="0" smtClean="0"/>
              <a:t>Questions</a:t>
            </a:r>
          </a:p>
          <a:p>
            <a:endParaRPr lang="en-US" dirty="0"/>
          </a:p>
        </p:txBody>
      </p:sp>
    </p:spTree>
    <p:extLst>
      <p:ext uri="{BB962C8B-B14F-4D97-AF65-F5344CB8AC3E}">
        <p14:creationId xmlns:p14="http://schemas.microsoft.com/office/powerpoint/2010/main" val="303027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Evaluating the Quality of Qualitative Research </a:t>
            </a:r>
          </a:p>
        </p:txBody>
      </p:sp>
      <p:sp>
        <p:nvSpPr>
          <p:cNvPr id="3" name="Content Placeholder 2"/>
          <p:cNvSpPr>
            <a:spLocks noGrp="1"/>
          </p:cNvSpPr>
          <p:nvPr>
            <p:ph sz="quarter" idx="1"/>
          </p:nvPr>
        </p:nvSpPr>
        <p:spPr/>
        <p:txBody>
          <a:bodyPr>
            <a:normAutofit fontScale="40000" lnSpcReduction="20000"/>
          </a:bodyPr>
          <a:lstStyle/>
          <a:p>
            <a:r>
              <a:rPr lang="en-US" dirty="0" smtClean="0"/>
              <a:t>How </a:t>
            </a:r>
            <a:r>
              <a:rPr lang="en-US" dirty="0"/>
              <a:t>credible are the findings?</a:t>
            </a:r>
          </a:p>
          <a:p>
            <a:r>
              <a:rPr lang="en-US" dirty="0"/>
              <a:t>How has knowledge or understanding been extended by the research?</a:t>
            </a:r>
          </a:p>
          <a:p>
            <a:r>
              <a:rPr lang="en-US" dirty="0"/>
              <a:t>How well does the evaluation address its original aims and purpose?</a:t>
            </a:r>
          </a:p>
          <a:p>
            <a:r>
              <a:rPr lang="en-US" dirty="0"/>
              <a:t>How well is the scope for drawing wider inferences explained?</a:t>
            </a:r>
          </a:p>
          <a:p>
            <a:r>
              <a:rPr lang="en-US" dirty="0"/>
              <a:t>How clear is the basis of evaluative appraisal?</a:t>
            </a:r>
          </a:p>
          <a:p>
            <a:r>
              <a:rPr lang="en-US" dirty="0"/>
              <a:t>How defensible is the research design?</a:t>
            </a:r>
          </a:p>
          <a:p>
            <a:r>
              <a:rPr lang="en-US" dirty="0"/>
              <a:t>How well defended are the same design/target selection of cases/documents</a:t>
            </a:r>
            <a:r>
              <a:rPr lang="en-US" dirty="0" smtClean="0"/>
              <a:t>?</a:t>
            </a:r>
          </a:p>
          <a:p>
            <a:r>
              <a:rPr lang="en-US" dirty="0"/>
              <a:t>How well is the eventual sample composition and coverage described?</a:t>
            </a:r>
          </a:p>
          <a:p>
            <a:r>
              <a:rPr lang="en-US" dirty="0"/>
              <a:t>How well was the data collection carried out?</a:t>
            </a:r>
          </a:p>
          <a:p>
            <a:r>
              <a:rPr lang="en-US" dirty="0"/>
              <a:t>How well has the approach to, and formulation of, analysis been conveyed?</a:t>
            </a:r>
          </a:p>
          <a:p>
            <a:r>
              <a:rPr lang="en-US" dirty="0"/>
              <a:t>How well are the contexts of data sources retained and portrayed?</a:t>
            </a:r>
          </a:p>
          <a:p>
            <a:r>
              <a:rPr lang="en-US" dirty="0"/>
              <a:t>How well has diversity of perspective and content been explored?</a:t>
            </a:r>
          </a:p>
          <a:p>
            <a:r>
              <a:rPr lang="en-US" dirty="0"/>
              <a:t>How well has detail, depth, and complexity of the data been conveyed</a:t>
            </a:r>
            <a:r>
              <a:rPr lang="en-US" dirty="0" smtClean="0"/>
              <a:t>?</a:t>
            </a:r>
          </a:p>
          <a:p>
            <a:r>
              <a:rPr lang="en-US" dirty="0"/>
              <a:t>How clear are the links between data, interpretation, and conclusions?</a:t>
            </a:r>
          </a:p>
          <a:p>
            <a:r>
              <a:rPr lang="en-US" dirty="0"/>
              <a:t>How clear and coherent is the reporting?</a:t>
            </a:r>
          </a:p>
          <a:p>
            <a:r>
              <a:rPr lang="en-US" dirty="0"/>
              <a:t>How clear are the assumptions/theoretical perspectives/values that have shaped the form and output of the evaluation?</a:t>
            </a:r>
          </a:p>
          <a:p>
            <a:r>
              <a:rPr lang="en-US" dirty="0"/>
              <a:t>What evidence is there of attention to ethical issues?</a:t>
            </a:r>
          </a:p>
          <a:p>
            <a:r>
              <a:rPr lang="en-US" dirty="0"/>
              <a:t>How adequately has the research process been documented</a:t>
            </a:r>
            <a:r>
              <a:rPr lang="en-US" dirty="0" smtClean="0"/>
              <a:t>?</a:t>
            </a:r>
            <a:endParaRPr lang="en-US" dirty="0"/>
          </a:p>
          <a:p>
            <a:endParaRPr lang="en-US" dirty="0"/>
          </a:p>
          <a:p>
            <a:endParaRPr lang="en-US" dirty="0"/>
          </a:p>
        </p:txBody>
      </p:sp>
    </p:spTree>
    <p:extLst>
      <p:ext uri="{BB962C8B-B14F-4D97-AF65-F5344CB8AC3E}">
        <p14:creationId xmlns:p14="http://schemas.microsoft.com/office/powerpoint/2010/main" val="415297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Ethics and Qualitative Data Analysis</a:t>
            </a:r>
          </a:p>
        </p:txBody>
      </p:sp>
      <p:sp>
        <p:nvSpPr>
          <p:cNvPr id="3" name="Content Placeholder 2"/>
          <p:cNvSpPr>
            <a:spLocks noGrp="1"/>
          </p:cNvSpPr>
          <p:nvPr>
            <p:ph sz="quarter" idx="1"/>
          </p:nvPr>
        </p:nvSpPr>
        <p:spPr/>
        <p:txBody>
          <a:bodyPr/>
          <a:lstStyle/>
          <a:p>
            <a:r>
              <a:rPr lang="en-US" dirty="0"/>
              <a:t>The subjective element in qualitative data analysis provides an added challenge to avoiding bias in data interpretation.</a:t>
            </a:r>
          </a:p>
          <a:p>
            <a:r>
              <a:rPr lang="en-US" dirty="0"/>
              <a:t>Taking special steps to protect the privacy and identity of subjects is crucial.</a:t>
            </a:r>
          </a:p>
          <a:p>
            <a:endParaRPr lang="en-US" dirty="0"/>
          </a:p>
        </p:txBody>
      </p:sp>
    </p:spTree>
    <p:extLst>
      <p:ext uri="{BB962C8B-B14F-4D97-AF65-F5344CB8AC3E}">
        <p14:creationId xmlns:p14="http://schemas.microsoft.com/office/powerpoint/2010/main" val="4377089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a:t>Identify and explain the three methods for linking theory and analysis.</a:t>
            </a:r>
          </a:p>
          <a:p>
            <a:r>
              <a:rPr lang="en-US" dirty="0"/>
              <a:t>Describe the use of coding in the analysis of qualitative data.</a:t>
            </a:r>
          </a:p>
          <a:p>
            <a:r>
              <a:rPr lang="en-US" dirty="0"/>
              <a:t>Recognize some computer programs that can be used for qualitative analysis and explain how they work.</a:t>
            </a:r>
          </a:p>
          <a:p>
            <a:r>
              <a:rPr lang="en-US" dirty="0"/>
              <a:t>Provide examples of how quantitative data can be analyzed qualitatively.</a:t>
            </a:r>
          </a:p>
          <a:p>
            <a:r>
              <a:rPr lang="en-US" dirty="0"/>
              <a:t>Explain some of the ways researchers can assess the quality of qualitative data.</a:t>
            </a:r>
          </a:p>
          <a:p>
            <a:r>
              <a:rPr lang="en-US" dirty="0"/>
              <a:t>Summarize some of the ethical issues that can occur in qualitative research.</a:t>
            </a:r>
          </a:p>
          <a:p>
            <a:endParaRPr lang="en-US" dirty="0"/>
          </a:p>
        </p:txBody>
      </p:sp>
    </p:spTree>
    <p:extLst>
      <p:ext uri="{BB962C8B-B14F-4D97-AF65-F5344CB8AC3E}">
        <p14:creationId xmlns:p14="http://schemas.microsoft.com/office/powerpoint/2010/main" val="36058904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p>
        </p:txBody>
      </p:sp>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055901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sz="quarter" idx="1"/>
          </p:nvPr>
        </p:nvSpPr>
        <p:spPr/>
        <p:txBody>
          <a:bodyPr/>
          <a:lstStyle/>
          <a:p>
            <a:pPr marL="0" indent="0">
              <a:buNone/>
            </a:pPr>
            <a:r>
              <a:rPr lang="en-US" dirty="0"/>
              <a:t>_____ is an inductive approach to research in which theories are generated solely from an examination of data rather than being derived deductively.</a:t>
            </a:r>
          </a:p>
          <a:p>
            <a:pPr marL="914400" lvl="1" indent="-514350">
              <a:buFont typeface="+mj-lt"/>
              <a:buAutoNum type="alphaUcPeriod"/>
            </a:pPr>
            <a:r>
              <a:rPr lang="en-US" dirty="0"/>
              <a:t>Cross-case analysis</a:t>
            </a:r>
          </a:p>
          <a:p>
            <a:pPr marL="914400" lvl="1" indent="-514350">
              <a:buFont typeface="+mj-lt"/>
              <a:buAutoNum type="alphaUcPeriod"/>
            </a:pPr>
            <a:r>
              <a:rPr lang="en-US" dirty="0"/>
              <a:t>Grounded Theory Method</a:t>
            </a:r>
          </a:p>
          <a:p>
            <a:pPr marL="914400" lvl="1" indent="-514350">
              <a:buFont typeface="+mj-lt"/>
              <a:buAutoNum type="alphaUcPeriod"/>
            </a:pPr>
            <a:r>
              <a:rPr lang="en-US" dirty="0"/>
              <a:t>Constant comparative method</a:t>
            </a:r>
          </a:p>
          <a:p>
            <a:pPr marL="914400" lvl="1" indent="-514350">
              <a:buFont typeface="+mj-lt"/>
              <a:buAutoNum type="alphaUcPeriod"/>
            </a:pPr>
            <a:r>
              <a:rPr lang="en-US" dirty="0"/>
              <a:t>Monitoring studies</a:t>
            </a:r>
          </a:p>
          <a:p>
            <a:endParaRPr lang="en-US" dirty="0"/>
          </a:p>
        </p:txBody>
      </p:sp>
    </p:spTree>
    <p:extLst>
      <p:ext uri="{BB962C8B-B14F-4D97-AF65-F5344CB8AC3E}">
        <p14:creationId xmlns:p14="http://schemas.microsoft.com/office/powerpoint/2010/main" val="30055419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sz="quarter" idx="1"/>
          </p:nvPr>
        </p:nvSpPr>
        <p:spPr/>
        <p:txBody>
          <a:bodyPr/>
          <a:lstStyle/>
          <a:p>
            <a:pPr marL="0" indent="0">
              <a:buNone/>
            </a:pPr>
            <a:r>
              <a:rPr lang="en-US" dirty="0"/>
              <a:t>_____ is an analysis that describes and/or explains a particular variable.</a:t>
            </a:r>
          </a:p>
          <a:p>
            <a:pPr marL="914400" lvl="1" indent="-514350">
              <a:buFont typeface="+mj-lt"/>
              <a:buAutoNum type="alphaUcPeriod"/>
            </a:pPr>
            <a:r>
              <a:rPr lang="en-US" dirty="0" smtClean="0"/>
              <a:t>Variable</a:t>
            </a:r>
            <a:r>
              <a:rPr lang="en-US" dirty="0"/>
              <a:t>-oriented analysis</a:t>
            </a:r>
          </a:p>
          <a:p>
            <a:pPr marL="914400" lvl="1" indent="-514350">
              <a:buFont typeface="+mj-lt"/>
              <a:buAutoNum type="alphaUcPeriod"/>
            </a:pPr>
            <a:r>
              <a:rPr lang="en-US" dirty="0" smtClean="0"/>
              <a:t>Case</a:t>
            </a:r>
            <a:r>
              <a:rPr lang="en-US" dirty="0"/>
              <a:t>-oriented analysis</a:t>
            </a:r>
          </a:p>
          <a:p>
            <a:pPr marL="914400" lvl="1" indent="-514350">
              <a:buFont typeface="+mj-lt"/>
              <a:buAutoNum type="alphaUcPeriod"/>
            </a:pPr>
            <a:r>
              <a:rPr lang="en-US" dirty="0" smtClean="0"/>
              <a:t>Experimentation</a:t>
            </a:r>
            <a:endParaRPr lang="en-US" dirty="0"/>
          </a:p>
          <a:p>
            <a:pPr marL="914400" lvl="1" indent="-514350">
              <a:buFont typeface="+mj-lt"/>
              <a:buAutoNum type="alphaUcPeriod"/>
            </a:pPr>
            <a:r>
              <a:rPr lang="en-US" dirty="0" smtClean="0"/>
              <a:t>Field research</a:t>
            </a:r>
            <a:endParaRPr lang="en-US" dirty="0"/>
          </a:p>
        </p:txBody>
      </p:sp>
    </p:spTree>
    <p:extLst>
      <p:ext uri="{BB962C8B-B14F-4D97-AF65-F5344CB8AC3E}">
        <p14:creationId xmlns:p14="http://schemas.microsoft.com/office/powerpoint/2010/main" val="12845754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Analysis</a:t>
            </a:r>
            <a:endParaRPr lang="en-US" dirty="0"/>
          </a:p>
        </p:txBody>
      </p:sp>
      <p:sp>
        <p:nvSpPr>
          <p:cNvPr id="3" name="Content Placeholder 2"/>
          <p:cNvSpPr>
            <a:spLocks noGrp="1"/>
          </p:cNvSpPr>
          <p:nvPr>
            <p:ph sz="quarter" idx="1"/>
          </p:nvPr>
        </p:nvSpPr>
        <p:spPr/>
        <p:txBody>
          <a:bodyPr/>
          <a:lstStyle/>
          <a:p>
            <a:r>
              <a:rPr lang="en-US" dirty="0" smtClean="0"/>
              <a:t>Qualitative analysis</a:t>
            </a:r>
          </a:p>
          <a:p>
            <a:pPr lvl="1"/>
            <a:r>
              <a:rPr lang="en-US" dirty="0" smtClean="0"/>
              <a:t>The non-numerical examination and interpretation of observations</a:t>
            </a:r>
          </a:p>
          <a:p>
            <a:pPr lvl="1"/>
            <a:r>
              <a:rPr lang="en-US" dirty="0" smtClean="0"/>
              <a:t>To discover underlying meanings and patterns</a:t>
            </a:r>
          </a:p>
          <a:p>
            <a:endParaRPr lang="en-US" dirty="0"/>
          </a:p>
        </p:txBody>
      </p:sp>
    </p:spTree>
    <p:extLst>
      <p:ext uri="{BB962C8B-B14F-4D97-AF65-F5344CB8AC3E}">
        <p14:creationId xmlns:p14="http://schemas.microsoft.com/office/powerpoint/2010/main" val="176098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Qualitative Analysis for?</a:t>
            </a:r>
            <a:endParaRPr lang="en-US" dirty="0"/>
          </a:p>
        </p:txBody>
      </p:sp>
      <p:sp>
        <p:nvSpPr>
          <p:cNvPr id="3" name="Content Placeholder 2"/>
          <p:cNvSpPr>
            <a:spLocks noGrp="1"/>
          </p:cNvSpPr>
          <p:nvPr>
            <p:ph sz="quarter" idx="1"/>
          </p:nvPr>
        </p:nvSpPr>
        <p:spPr/>
        <p:txBody>
          <a:bodyPr/>
          <a:lstStyle/>
          <a:p>
            <a:r>
              <a:rPr lang="en-US" dirty="0" smtClean="0"/>
              <a:t>Discovering Patterns </a:t>
            </a:r>
            <a:r>
              <a:rPr lang="en-US" dirty="0"/>
              <a:t>in Qualitative Data</a:t>
            </a:r>
          </a:p>
          <a:p>
            <a:pPr lvl="1"/>
            <a:r>
              <a:rPr lang="en-US" dirty="0"/>
              <a:t>Frequencies</a:t>
            </a:r>
          </a:p>
          <a:p>
            <a:pPr lvl="1"/>
            <a:r>
              <a:rPr lang="en-US" dirty="0"/>
              <a:t>Magnitudes</a:t>
            </a:r>
          </a:p>
          <a:p>
            <a:pPr lvl="1"/>
            <a:r>
              <a:rPr lang="en-US" dirty="0"/>
              <a:t>Structures</a:t>
            </a:r>
          </a:p>
          <a:p>
            <a:pPr lvl="1"/>
            <a:r>
              <a:rPr lang="en-US" dirty="0"/>
              <a:t>Processes</a:t>
            </a:r>
          </a:p>
          <a:p>
            <a:pPr lvl="1"/>
            <a:r>
              <a:rPr lang="en-US" dirty="0"/>
              <a:t>Causes</a:t>
            </a:r>
          </a:p>
          <a:p>
            <a:pPr lvl="1"/>
            <a:r>
              <a:rPr lang="en-US" dirty="0" smtClean="0"/>
              <a:t>Consequences</a:t>
            </a:r>
            <a:endParaRPr lang="en-US" dirty="0"/>
          </a:p>
        </p:txBody>
      </p:sp>
    </p:spTree>
    <p:extLst>
      <p:ext uri="{BB962C8B-B14F-4D97-AF65-F5344CB8AC3E}">
        <p14:creationId xmlns:p14="http://schemas.microsoft.com/office/powerpoint/2010/main" val="202580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Qualitative Analysis Involve?</a:t>
            </a:r>
            <a:endParaRPr lang="en-US" dirty="0"/>
          </a:p>
        </p:txBody>
      </p:sp>
      <p:sp>
        <p:nvSpPr>
          <p:cNvPr id="3" name="Content Placeholder 2"/>
          <p:cNvSpPr>
            <a:spLocks noGrp="1"/>
          </p:cNvSpPr>
          <p:nvPr>
            <p:ph sz="quarter" idx="1"/>
          </p:nvPr>
        </p:nvSpPr>
        <p:spPr/>
        <p:txBody>
          <a:bodyPr>
            <a:normAutofit/>
          </a:bodyPr>
          <a:lstStyle/>
          <a:p>
            <a:pPr marL="514350" indent="-514350">
              <a:buFont typeface="+mj-lt"/>
              <a:buAutoNum type="arabicPeriod"/>
            </a:pPr>
            <a:r>
              <a:rPr lang="en-US" dirty="0"/>
              <a:t>Cross-case </a:t>
            </a:r>
            <a:r>
              <a:rPr lang="en-US" dirty="0" smtClean="0"/>
              <a:t>analysis</a:t>
            </a:r>
          </a:p>
          <a:p>
            <a:pPr lvl="1"/>
            <a:r>
              <a:rPr lang="en-US" dirty="0" smtClean="0"/>
              <a:t>examination </a:t>
            </a:r>
            <a:r>
              <a:rPr lang="en-US" dirty="0"/>
              <a:t>of more than one case; looks for patterns occurring across several observations. </a:t>
            </a:r>
            <a:endParaRPr lang="en-US" dirty="0" smtClean="0"/>
          </a:p>
          <a:p>
            <a:pPr lvl="2"/>
            <a:r>
              <a:rPr lang="en-US" dirty="0" smtClean="0"/>
              <a:t>Variable</a:t>
            </a:r>
            <a:r>
              <a:rPr lang="en-US" dirty="0"/>
              <a:t>-oriented </a:t>
            </a:r>
            <a:r>
              <a:rPr lang="en-US" dirty="0" smtClean="0"/>
              <a:t>analysis</a:t>
            </a:r>
          </a:p>
          <a:p>
            <a:pPr lvl="3"/>
            <a:r>
              <a:rPr lang="en-US" dirty="0" smtClean="0"/>
              <a:t>describes </a:t>
            </a:r>
            <a:r>
              <a:rPr lang="en-US" dirty="0"/>
              <a:t>and/or explains a particular variable</a:t>
            </a:r>
            <a:r>
              <a:rPr lang="en-US" dirty="0" smtClean="0"/>
              <a:t>.</a:t>
            </a:r>
            <a:endParaRPr lang="en-US" dirty="0"/>
          </a:p>
          <a:p>
            <a:pPr lvl="2"/>
            <a:r>
              <a:rPr lang="en-US" dirty="0"/>
              <a:t>Case-oriented </a:t>
            </a:r>
            <a:r>
              <a:rPr lang="en-US" dirty="0" smtClean="0"/>
              <a:t>analysis</a:t>
            </a:r>
          </a:p>
          <a:p>
            <a:pPr lvl="3"/>
            <a:r>
              <a:rPr lang="en-US" dirty="0" smtClean="0"/>
              <a:t>aims </a:t>
            </a:r>
            <a:r>
              <a:rPr lang="en-US" dirty="0"/>
              <a:t>to understand a particular case or several cases by looking closely at the details of each.</a:t>
            </a:r>
          </a:p>
          <a:p>
            <a:endParaRPr lang="en-US" dirty="0"/>
          </a:p>
        </p:txBody>
      </p:sp>
    </p:spTree>
    <p:extLst>
      <p:ext uri="{BB962C8B-B14F-4D97-AF65-F5344CB8AC3E}">
        <p14:creationId xmlns:p14="http://schemas.microsoft.com/office/powerpoint/2010/main" val="1653883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does Qualitative Analysis Involve?</a:t>
            </a:r>
          </a:p>
        </p:txBody>
      </p:sp>
      <p:sp>
        <p:nvSpPr>
          <p:cNvPr id="3" name="Content Placeholder 2"/>
          <p:cNvSpPr>
            <a:spLocks noGrp="1"/>
          </p:cNvSpPr>
          <p:nvPr>
            <p:ph sz="quarter" idx="1"/>
          </p:nvPr>
        </p:nvSpPr>
        <p:spPr/>
        <p:txBody>
          <a:bodyPr>
            <a:normAutofit lnSpcReduction="10000"/>
          </a:bodyPr>
          <a:lstStyle/>
          <a:p>
            <a:pPr marL="514350" indent="-514350">
              <a:buFont typeface="+mj-lt"/>
              <a:buAutoNum type="arabicPeriod" startAt="2"/>
            </a:pPr>
            <a:r>
              <a:rPr lang="en-US" dirty="0" smtClean="0"/>
              <a:t>Constant </a:t>
            </a:r>
            <a:r>
              <a:rPr lang="en-US" dirty="0"/>
              <a:t>Comparative </a:t>
            </a:r>
            <a:r>
              <a:rPr lang="en-US" dirty="0" smtClean="0"/>
              <a:t>Method</a:t>
            </a:r>
          </a:p>
          <a:p>
            <a:pPr lvl="1"/>
            <a:r>
              <a:rPr lang="en-US" dirty="0" smtClean="0"/>
              <a:t>observations </a:t>
            </a:r>
            <a:r>
              <a:rPr lang="en-US" dirty="0"/>
              <a:t>are compared with one another and with the evolving inductive theory</a:t>
            </a:r>
            <a:r>
              <a:rPr lang="en-US" dirty="0" smtClean="0"/>
              <a:t>. </a:t>
            </a:r>
          </a:p>
          <a:p>
            <a:pPr lvl="1"/>
            <a:endParaRPr lang="en-US" dirty="0"/>
          </a:p>
          <a:p>
            <a:pPr lvl="1"/>
            <a:r>
              <a:rPr lang="en-US" dirty="0"/>
              <a:t>Four Stages of Constant Comparative Method (Glaser and Strauss):</a:t>
            </a:r>
          </a:p>
          <a:p>
            <a:pPr marL="1371600" lvl="2" indent="-514350">
              <a:buFont typeface="+mj-lt"/>
              <a:buAutoNum type="arabicPeriod"/>
            </a:pPr>
            <a:r>
              <a:rPr lang="en-US" dirty="0"/>
              <a:t>Looking for evidence of similar incidents across cases</a:t>
            </a:r>
          </a:p>
          <a:p>
            <a:pPr marL="1371600" lvl="2" indent="-514350">
              <a:buFont typeface="+mj-lt"/>
              <a:buAutoNum type="arabicPeriod"/>
            </a:pPr>
            <a:r>
              <a:rPr lang="en-US" dirty="0"/>
              <a:t>Notes relationships between concepts/phenomena, integrates details about cases and their properties</a:t>
            </a:r>
          </a:p>
          <a:p>
            <a:pPr marL="1371600" lvl="2" indent="-514350">
              <a:buFont typeface="+mj-lt"/>
              <a:buAutoNum type="arabicPeriod"/>
            </a:pPr>
            <a:r>
              <a:rPr lang="en-US" dirty="0"/>
              <a:t>Delimiting the theory</a:t>
            </a:r>
          </a:p>
          <a:p>
            <a:pPr marL="1371600" lvl="2" indent="-514350">
              <a:buFont typeface="+mj-lt"/>
              <a:buAutoNum type="arabicPeriod"/>
            </a:pPr>
            <a:r>
              <a:rPr lang="en-US" dirty="0"/>
              <a:t>Writing theory</a:t>
            </a:r>
          </a:p>
          <a:p>
            <a:pPr lvl="1"/>
            <a:endParaRPr lang="en-US" dirty="0"/>
          </a:p>
          <a:p>
            <a:endParaRPr lang="en-US" dirty="0"/>
          </a:p>
        </p:txBody>
      </p:sp>
    </p:spTree>
    <p:extLst>
      <p:ext uri="{BB962C8B-B14F-4D97-AF65-F5344CB8AC3E}">
        <p14:creationId xmlns:p14="http://schemas.microsoft.com/office/powerpoint/2010/main" val="363704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Counts as Qualitative Analysis?</a:t>
            </a:r>
            <a:endParaRPr lang="en-US" dirty="0"/>
          </a:p>
        </p:txBody>
      </p:sp>
      <p:sp>
        <p:nvSpPr>
          <p:cNvPr id="3" name="Content Placeholder 2"/>
          <p:cNvSpPr>
            <a:spLocks noGrp="1"/>
          </p:cNvSpPr>
          <p:nvPr>
            <p:ph sz="quarter" idx="1"/>
          </p:nvPr>
        </p:nvSpPr>
        <p:spPr/>
        <p:txBody>
          <a:bodyPr>
            <a:normAutofit/>
          </a:bodyPr>
          <a:lstStyle/>
          <a:p>
            <a:r>
              <a:rPr lang="en-US" dirty="0" smtClean="0"/>
              <a:t>Semiotics</a:t>
            </a:r>
          </a:p>
          <a:p>
            <a:pPr lvl="1"/>
            <a:r>
              <a:rPr lang="en-US" dirty="0" smtClean="0"/>
              <a:t>study </a:t>
            </a:r>
            <a:r>
              <a:rPr lang="en-US" dirty="0"/>
              <a:t>of signs and the meanings associated with them, “the science of signs.”</a:t>
            </a:r>
          </a:p>
          <a:p>
            <a:endParaRPr lang="en-US" dirty="0"/>
          </a:p>
          <a:p>
            <a:pPr lvl="1"/>
            <a:r>
              <a:rPr lang="en-US" dirty="0"/>
              <a:t>What is the meaning of:</a:t>
            </a:r>
          </a:p>
          <a:p>
            <a:pPr lvl="2"/>
            <a:r>
              <a:rPr lang="en-US" dirty="0"/>
              <a:t>…a blue ribbon?</a:t>
            </a:r>
          </a:p>
          <a:p>
            <a:pPr lvl="2"/>
            <a:r>
              <a:rPr lang="en-US" dirty="0"/>
              <a:t>…”say cheese”?</a:t>
            </a:r>
          </a:p>
          <a:p>
            <a:pPr lvl="2"/>
            <a:r>
              <a:rPr lang="en-US" dirty="0"/>
              <a:t>…a cross?</a:t>
            </a:r>
          </a:p>
          <a:p>
            <a:pPr lvl="2"/>
            <a:r>
              <a:rPr lang="en-US" dirty="0"/>
              <a:t>…a ghost </a:t>
            </a:r>
            <a:r>
              <a:rPr lang="en-US" dirty="0" err="1"/>
              <a:t>emoji</a:t>
            </a:r>
            <a:r>
              <a:rPr lang="en-US" dirty="0"/>
              <a:t> 👻👻👻</a:t>
            </a:r>
          </a:p>
          <a:p>
            <a:endParaRPr lang="en-US" dirty="0"/>
          </a:p>
        </p:txBody>
      </p:sp>
    </p:spTree>
    <p:extLst>
      <p:ext uri="{BB962C8B-B14F-4D97-AF65-F5344CB8AC3E}">
        <p14:creationId xmlns:p14="http://schemas.microsoft.com/office/powerpoint/2010/main" val="102532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a:latin typeface="Arial" charset="0"/>
                <a:cs typeface="Arial" charset="0"/>
              </a:rPr>
              <a:t>Matching Signs and Their </a:t>
            </a:r>
            <a:r>
              <a:rPr lang="en-US" dirty="0" smtClean="0">
                <a:latin typeface="Arial" charset="0"/>
                <a:cs typeface="Arial" charset="0"/>
              </a:rPr>
              <a:t>Meanings</a:t>
            </a:r>
            <a:endParaRPr lang="en-US" sz="1200" dirty="0">
              <a:latin typeface="Verdana" charset="0"/>
            </a:endParaRPr>
          </a:p>
        </p:txBody>
      </p:sp>
      <p:sp>
        <p:nvSpPr>
          <p:cNvPr id="2" name="Title 1"/>
          <p:cNvSpPr>
            <a:spLocks noGrp="1"/>
          </p:cNvSpPr>
          <p:nvPr>
            <p:ph type="title"/>
          </p:nvPr>
        </p:nvSpPr>
        <p:spPr/>
        <p:txBody>
          <a:bodyPr/>
          <a:lstStyle/>
          <a:p>
            <a:r>
              <a:rPr lang="en-US" dirty="0"/>
              <a:t>Figure 13-1</a:t>
            </a:r>
          </a:p>
        </p:txBody>
      </p:sp>
      <p:pic>
        <p:nvPicPr>
          <p:cNvPr id="5"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20217" b="-20217"/>
          <a:stretch>
            <a:fillRect/>
          </a:stretch>
        </p:blipFill>
        <p:spPr bwMode="auto">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662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t>
            </a:r>
            <a:r>
              <a:rPr lang="en-US" dirty="0" smtClean="0"/>
              <a:t>Counts </a:t>
            </a:r>
            <a:r>
              <a:rPr lang="en-US" dirty="0"/>
              <a:t>as Qualitative Analysis?</a:t>
            </a:r>
          </a:p>
        </p:txBody>
      </p:sp>
      <p:sp>
        <p:nvSpPr>
          <p:cNvPr id="3" name="Content Placeholder 2"/>
          <p:cNvSpPr>
            <a:spLocks noGrp="1"/>
          </p:cNvSpPr>
          <p:nvPr>
            <p:ph sz="quarter" idx="1"/>
          </p:nvPr>
        </p:nvSpPr>
        <p:spPr/>
        <p:txBody>
          <a:bodyPr>
            <a:normAutofit/>
          </a:bodyPr>
          <a:lstStyle/>
          <a:p>
            <a:r>
              <a:rPr lang="en-US" dirty="0"/>
              <a:t>Conversation </a:t>
            </a:r>
            <a:r>
              <a:rPr lang="en-US" dirty="0" smtClean="0"/>
              <a:t>Analysis</a:t>
            </a:r>
          </a:p>
          <a:p>
            <a:pPr lvl="1"/>
            <a:r>
              <a:rPr lang="en-US" dirty="0" smtClean="0"/>
              <a:t>meticulous </a:t>
            </a:r>
            <a:r>
              <a:rPr lang="en-US" dirty="0"/>
              <a:t>analysis of the details of conversation, based on a complete transcript that includes pauses, breaks, etc</a:t>
            </a:r>
            <a:r>
              <a:rPr lang="en-US" dirty="0" smtClean="0"/>
              <a:t>.</a:t>
            </a:r>
          </a:p>
          <a:p>
            <a:pPr lvl="1"/>
            <a:endParaRPr lang="en-US" dirty="0"/>
          </a:p>
          <a:p>
            <a:pPr lvl="1"/>
            <a:r>
              <a:rPr lang="en-US" dirty="0"/>
              <a:t>Fundamental Assumptions</a:t>
            </a:r>
          </a:p>
          <a:p>
            <a:pPr lvl="2"/>
            <a:r>
              <a:rPr lang="en-US" dirty="0"/>
              <a:t>Conversation is </a:t>
            </a:r>
            <a:r>
              <a:rPr lang="en-US" dirty="0" smtClean="0"/>
              <a:t>socially constructed</a:t>
            </a:r>
            <a:endParaRPr lang="en-US" dirty="0"/>
          </a:p>
          <a:p>
            <a:pPr lvl="2"/>
            <a:r>
              <a:rPr lang="en-US" dirty="0"/>
              <a:t>Conversations must be understood contextually.</a:t>
            </a:r>
          </a:p>
          <a:p>
            <a:pPr lvl="2"/>
            <a:r>
              <a:rPr lang="en-US" dirty="0" smtClean="0"/>
              <a:t>Need excruciatingly </a:t>
            </a:r>
            <a:r>
              <a:rPr lang="en-US" dirty="0"/>
              <a:t>accurate transcripts of </a:t>
            </a:r>
            <a:r>
              <a:rPr lang="en-US" dirty="0" smtClean="0"/>
              <a:t>conversations to understand the structure and meaning of conversation</a:t>
            </a:r>
            <a:endParaRPr lang="en-US" dirty="0"/>
          </a:p>
          <a:p>
            <a:pPr lvl="1"/>
            <a:endParaRPr lang="en-US" dirty="0"/>
          </a:p>
          <a:p>
            <a:endParaRPr lang="en-US" dirty="0"/>
          </a:p>
        </p:txBody>
      </p:sp>
    </p:spTree>
    <p:extLst>
      <p:ext uri="{BB962C8B-B14F-4D97-AF65-F5344CB8AC3E}">
        <p14:creationId xmlns:p14="http://schemas.microsoft.com/office/powerpoint/2010/main" val="293502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thods Them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Methods Theme.thmx</Template>
  <TotalTime>45</TotalTime>
  <Words>1719</Words>
  <Application>Microsoft Macintosh PowerPoint</Application>
  <PresentationFormat>On-screen Show (4:3)</PresentationFormat>
  <Paragraphs>193</Paragraphs>
  <Slides>25</Slides>
  <Notes>14</Notes>
  <HiddenSlides>6</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Methods Theme</vt:lpstr>
      <vt:lpstr>CHAPTER 13 QUALITATIVE DATA ANALYSIS</vt:lpstr>
      <vt:lpstr>Chapter Outline</vt:lpstr>
      <vt:lpstr>Qualitative Analysis</vt:lpstr>
      <vt:lpstr>What is Qualitative Analysis for?</vt:lpstr>
      <vt:lpstr>What does Qualitative Analysis Involve?</vt:lpstr>
      <vt:lpstr>What does Qualitative Analysis Involve?</vt:lpstr>
      <vt:lpstr>What Counts as Qualitative Analysis?</vt:lpstr>
      <vt:lpstr>Figure 13-1</vt:lpstr>
      <vt:lpstr>What Counts as Qualitative Analysis?</vt:lpstr>
      <vt:lpstr>Qualitative Data Processing </vt:lpstr>
      <vt:lpstr>Qualitative Data Processing </vt:lpstr>
      <vt:lpstr>Qualitative Data Processing </vt:lpstr>
      <vt:lpstr>Qualitative Data Processing </vt:lpstr>
      <vt:lpstr>Figure 13-3</vt:lpstr>
      <vt:lpstr>Computer Programs for Qualitative Data</vt:lpstr>
      <vt:lpstr>Atlas.ti</vt:lpstr>
      <vt:lpstr>Atlas.ti</vt:lpstr>
      <vt:lpstr>Dedoose</vt:lpstr>
      <vt:lpstr>Dedoose</vt:lpstr>
      <vt:lpstr>Evaluating the Quality of Qualitative Research </vt:lpstr>
      <vt:lpstr>Ethics and Qualitative Data Analysis</vt:lpstr>
      <vt:lpstr>Chapter Summary</vt:lpstr>
      <vt:lpstr>Questions</vt:lpstr>
      <vt:lpstr>Question 1</vt:lpstr>
      <vt:lpstr>Question 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Burrel Vann</dc:creator>
  <cp:lastModifiedBy>Burrel Vann</cp:lastModifiedBy>
  <cp:revision>49</cp:revision>
  <dcterms:created xsi:type="dcterms:W3CDTF">2016-09-26T00:19:57Z</dcterms:created>
  <dcterms:modified xsi:type="dcterms:W3CDTF">2016-09-26T15:18:58Z</dcterms:modified>
</cp:coreProperties>
</file>