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8" r:id="rId2"/>
    <p:sldId id="323" r:id="rId3"/>
    <p:sldId id="324" r:id="rId4"/>
    <p:sldId id="325" r:id="rId5"/>
    <p:sldId id="330" r:id="rId6"/>
    <p:sldId id="381" r:id="rId7"/>
    <p:sldId id="388" r:id="rId8"/>
    <p:sldId id="332" r:id="rId9"/>
    <p:sldId id="344" r:id="rId10"/>
    <p:sldId id="346" r:id="rId11"/>
    <p:sldId id="333" r:id="rId12"/>
    <p:sldId id="334" r:id="rId13"/>
    <p:sldId id="335" r:id="rId14"/>
    <p:sldId id="390" r:id="rId15"/>
    <p:sldId id="391" r:id="rId16"/>
    <p:sldId id="392" r:id="rId17"/>
    <p:sldId id="398" r:id="rId18"/>
    <p:sldId id="338" r:id="rId19"/>
    <p:sldId id="339" r:id="rId20"/>
    <p:sldId id="393" r:id="rId21"/>
    <p:sldId id="399" r:id="rId22"/>
    <p:sldId id="342" r:id="rId23"/>
    <p:sldId id="400" r:id="rId24"/>
    <p:sldId id="394" r:id="rId25"/>
    <p:sldId id="354" r:id="rId26"/>
    <p:sldId id="357" r:id="rId27"/>
    <p:sldId id="397" r:id="rId28"/>
    <p:sldId id="401" r:id="rId29"/>
    <p:sldId id="395" r:id="rId30"/>
    <p:sldId id="359" r:id="rId31"/>
    <p:sldId id="360" r:id="rId32"/>
    <p:sldId id="384" r:id="rId33"/>
    <p:sldId id="396" r:id="rId34"/>
    <p:sldId id="385" r:id="rId35"/>
    <p:sldId id="386" r:id="rId36"/>
    <p:sldId id="364" r:id="rId37"/>
    <p:sldId id="369" r:id="rId38"/>
    <p:sldId id="371" r:id="rId39"/>
    <p:sldId id="373" r:id="rId40"/>
    <p:sldId id="37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4" autoAdjust="0"/>
    <p:restoredTop sz="87556" autoAdjust="0"/>
  </p:normalViewPr>
  <p:slideViewPr>
    <p:cSldViewPr>
      <p:cViewPr varScale="1">
        <p:scale>
          <a:sx n="68" d="100"/>
          <a:sy n="68" d="100"/>
        </p:scale>
        <p:origin x="-1440" y="-11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2FF90F9D-AA08-4BE1-967E-DC79DA60407F}" type="datetimeFigureOut">
              <a:rPr lang="en-US"/>
              <a:pPr>
                <a:defRPr/>
              </a:pPr>
              <a:t>10/5/16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EDFF90A-DB43-4FB8-811A-5D67BB899406}" type="slidenum">
              <a:rPr lang="en-US"/>
              <a:pPr>
                <a:defRPr/>
              </a:pPr>
              <a:t>‹#›</a:t>
            </a:fld>
            <a:endParaRPr lang="en-US" dirty="0"/>
          </a:p>
        </p:txBody>
      </p:sp>
    </p:spTree>
    <p:extLst>
      <p:ext uri="{BB962C8B-B14F-4D97-AF65-F5344CB8AC3E}">
        <p14:creationId xmlns:p14="http://schemas.microsoft.com/office/powerpoint/2010/main" val="2971170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Quantification</a:t>
            </a:r>
            <a:r>
              <a:rPr lang="en-US" baseline="0" dirty="0" smtClean="0"/>
              <a:t> – converting your data into numbers, and making them usable for computers.</a:t>
            </a:r>
          </a:p>
          <a:p>
            <a:r>
              <a:rPr lang="en-US" dirty="0" err="1" smtClean="0"/>
              <a:t>Univariate</a:t>
            </a:r>
            <a:r>
              <a:rPr lang="en-US" dirty="0" smtClean="0"/>
              <a:t>: one variable</a:t>
            </a:r>
          </a:p>
          <a:p>
            <a:r>
              <a:rPr lang="en-US" dirty="0" smtClean="0"/>
              <a:t>Bivariate: two variables</a:t>
            </a:r>
          </a:p>
          <a:p>
            <a:r>
              <a:rPr lang="en-US" dirty="0" smtClean="0"/>
              <a:t>Multivariate: more than two variables, with</a:t>
            </a:r>
            <a:r>
              <a:rPr lang="en-US" baseline="0" dirty="0" smtClean="0"/>
              <a:t> a bunch of independent variables and one dependent variable.</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a:t>
            </a:fld>
            <a:endParaRPr lang="en-US" dirty="0"/>
          </a:p>
        </p:txBody>
      </p:sp>
    </p:spTree>
    <p:extLst>
      <p:ext uri="{BB962C8B-B14F-4D97-AF65-F5344CB8AC3E}">
        <p14:creationId xmlns:p14="http://schemas.microsoft.com/office/powerpoint/2010/main" val="345081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process of converting data to numerical format is called quantification.</a:t>
            </a:r>
          </a:p>
          <a:p>
            <a:pPr>
              <a:spcBef>
                <a:spcPct val="0"/>
              </a:spcBef>
            </a:pPr>
            <a:endParaRPr lang="en-US" dirty="0"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60B901-C264-4443-B0A3-B4C3A3151F5E}" type="slidenum">
              <a:rPr lang="en-US"/>
              <a:pPr fontAlgn="base">
                <a:spcBef>
                  <a:spcPct val="0"/>
                </a:spcBef>
                <a:spcAft>
                  <a:spcPct val="0"/>
                </a:spcAft>
              </a:pPr>
              <a:t>37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C.</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following are basic approaches to the coding process: you can begin with a well developing coding scheme and/or you can generate codes from your data.</a:t>
            </a:r>
          </a:p>
          <a:p>
            <a:pPr marL="533400" indent="-533400" fontAlgn="auto">
              <a:spcBef>
                <a:spcPts val="0"/>
              </a:spcBef>
              <a:spcAft>
                <a:spcPts val="0"/>
              </a:spcAft>
              <a:buFont typeface="Wingdings" pitchFamily="2" charset="2"/>
              <a:buNone/>
              <a:defRPr/>
            </a:pPr>
            <a:endParaRPr lang="en-US" dirty="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A3E8A6-70C2-4F47-BCA2-BE2C9E3F4285}" type="slidenum">
              <a:rPr lang="en-US"/>
              <a:pPr fontAlgn="base">
                <a:spcBef>
                  <a:spcPct val="0"/>
                </a:spcBef>
                <a:spcAft>
                  <a:spcPct val="0"/>
                </a:spcAft>
              </a:pPr>
              <a:t>38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A codebook is a document that describes the locations of variables and lists the assignments of codes to the attributes composing those variables.</a:t>
            </a:r>
          </a:p>
          <a:p>
            <a:pPr>
              <a:spcBef>
                <a:spcPct val="0"/>
              </a:spcBef>
            </a:pPr>
            <a:endParaRPr lang="en-US" dirty="0"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A5188B-8BB9-4F17-8DC4-94CC2C581AC3}" type="slidenum">
              <a:rPr lang="en-US"/>
              <a:pPr fontAlgn="base">
                <a:spcBef>
                  <a:spcPct val="0"/>
                </a:spcBef>
                <a:spcAft>
                  <a:spcPct val="0"/>
                </a:spcAft>
              </a:pPr>
              <a:t>39</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The mean is an average computed by summing the values of several observations and divided by the number of observations.</a:t>
            </a:r>
          </a:p>
          <a:p>
            <a:pPr>
              <a:spcBef>
                <a:spcPct val="0"/>
              </a:spcBef>
            </a:pPr>
            <a:endParaRPr lang="en-US" dirty="0"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43E90B-F80A-47CE-906B-4CF77B3A92F5}" type="slidenum">
              <a:rPr lang="en-US"/>
              <a:pPr fontAlgn="base">
                <a:spcBef>
                  <a:spcPct val="0"/>
                </a:spcBef>
                <a:spcAft>
                  <a:spcPct val="0"/>
                </a:spcAft>
              </a:pPr>
              <a:t>40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Developing categories is important,</a:t>
            </a:r>
            <a:r>
              <a:rPr lang="en-US" baseline="0" dirty="0" smtClean="0"/>
              <a:t> and using theoretically relevant coding schemes is important.</a:t>
            </a:r>
          </a:p>
          <a:p>
            <a:endParaRPr lang="en-US" baseline="0" dirty="0" smtClean="0"/>
          </a:p>
          <a:p>
            <a:r>
              <a:rPr lang="en-US" baseline="0" dirty="0" smtClean="0"/>
              <a:t>Say you want to code the variable occupation (you ask people what is your occupation). Of course you could list all occupations, but in order to do quantitative analysis, you will have to clump the answers into a bunch of categories (so you have multiple responses in each category), so using established coding schemes is important:</a:t>
            </a:r>
          </a:p>
          <a:p>
            <a:endParaRPr lang="en-US" baseline="0" dirty="0" smtClean="0"/>
          </a:p>
          <a:p>
            <a:r>
              <a:rPr lang="en-US" baseline="0" dirty="0" smtClean="0"/>
              <a:t>Like distinguishing occupations based on whether or not they are professional or managerial positions, clerical or semiskilled occupations… or you can base your coding scheme on sectors of the economy: manufacturing, education, commerce, etc. You need to cluster.</a:t>
            </a:r>
          </a:p>
          <a:p>
            <a:endParaRPr lang="en-US" baseline="0" dirty="0" smtClean="0"/>
          </a:p>
          <a:p>
            <a:r>
              <a:rPr lang="en-US" baseline="0" dirty="0" smtClean="0"/>
              <a:t>Also, it needs to be theoretically relevant because, maybe you’re interested in gender pay gaps, but how the pay gaps vary by industry: so maybe a simple white collar or blue collar distinction is enough… but if you want to know how the gap varies by sector of the economy, you’ll need a much more elaborate scheme, like the one used by the Census.</a:t>
            </a:r>
          </a:p>
          <a:p>
            <a:endParaRPr lang="en-US" baseline="0" dirty="0" smtClean="0"/>
          </a:p>
          <a:p>
            <a:endParaRPr lang="en-US" baseline="0" dirty="0" smtClean="0"/>
          </a:p>
          <a:p>
            <a:r>
              <a:rPr lang="en-US" baseline="0" dirty="0" err="1" smtClean="0"/>
              <a:t>Pg</a:t>
            </a:r>
            <a:r>
              <a:rPr lang="en-US" baseline="0" dirty="0" smtClean="0"/>
              <a:t> 445 - So you can begin with the coding scheme used by others, or you can generate one based on your data… say you ask students on a survey, in an open-ended question about problems facing current students, and they can respond with anything… again, it’s important to cluster their responses into categories like financial concerns, administrative concerns, concerns about the schools facilities… </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5</a:t>
            </a:fld>
            <a:endParaRPr lang="en-US" dirty="0"/>
          </a:p>
        </p:txBody>
      </p:sp>
    </p:spTree>
    <p:extLst>
      <p:ext uri="{BB962C8B-B14F-4D97-AF65-F5344CB8AC3E}">
        <p14:creationId xmlns:p14="http://schemas.microsoft.com/office/powerpoint/2010/main" val="256238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percentages</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14</a:t>
            </a:fld>
            <a:endParaRPr lang="en-US" dirty="0"/>
          </a:p>
        </p:txBody>
      </p:sp>
    </p:spTree>
    <p:extLst>
      <p:ext uri="{BB962C8B-B14F-4D97-AF65-F5344CB8AC3E}">
        <p14:creationId xmlns:p14="http://schemas.microsoft.com/office/powerpoint/2010/main" val="1107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19</a:t>
            </a:fld>
            <a:endParaRPr lang="en-US" dirty="0"/>
          </a:p>
        </p:txBody>
      </p:sp>
    </p:spTree>
    <p:extLst>
      <p:ext uri="{BB962C8B-B14F-4D97-AF65-F5344CB8AC3E}">
        <p14:creationId xmlns:p14="http://schemas.microsoft.com/office/powerpoint/2010/main" val="72797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measures of central</a:t>
            </a:r>
            <a:r>
              <a:rPr lang="en-US" baseline="0" dirty="0" smtClean="0"/>
              <a:t> tendency (mean) are more susceptible to error because of extreme values.. Which is why for some interval variables, we use median instead of mean.</a:t>
            </a:r>
          </a:p>
          <a:p>
            <a:endParaRPr lang="en-US" baseline="0" dirty="0" smtClean="0"/>
          </a:p>
          <a:p>
            <a:r>
              <a:rPr lang="en-US" baseline="0" dirty="0" smtClean="0"/>
              <a:t>You could get the mean income of orange county, and it could be $1 million.. That might not be the lived reality. But it may be affected because </a:t>
            </a:r>
            <a:r>
              <a:rPr lang="en-US" baseline="0" dirty="0" err="1" smtClean="0"/>
              <a:t>Elon</a:t>
            </a:r>
            <a:r>
              <a:rPr lang="en-US" baseline="0" dirty="0" smtClean="0"/>
              <a:t> Musk moved in, and he’s a billionaire… so his high value is </a:t>
            </a:r>
            <a:r>
              <a:rPr lang="en-US" baseline="0" dirty="0" err="1" smtClean="0"/>
              <a:t>gonna</a:t>
            </a:r>
            <a:r>
              <a:rPr lang="en-US" baseline="0" dirty="0" smtClean="0"/>
              <a:t> pull the mean up… even if 96% of the population makes less than $500,000.</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20</a:t>
            </a:fld>
            <a:endParaRPr lang="en-US" dirty="0"/>
          </a:p>
        </p:txBody>
      </p:sp>
    </p:spTree>
    <p:extLst>
      <p:ext uri="{BB962C8B-B14F-4D97-AF65-F5344CB8AC3E}">
        <p14:creationId xmlns:p14="http://schemas.microsoft.com/office/powerpoint/2010/main" val="360454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standard</a:t>
            </a:r>
            <a:r>
              <a:rPr lang="en-US" baseline="0" dirty="0" smtClean="0"/>
              <a:t> deviation means that the data are more dispersed; lower means they’re more clustered.</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22</a:t>
            </a:fld>
            <a:endParaRPr lang="en-US" dirty="0"/>
          </a:p>
        </p:txBody>
      </p:sp>
    </p:spTree>
    <p:extLst>
      <p:ext uri="{BB962C8B-B14F-4D97-AF65-F5344CB8AC3E}">
        <p14:creationId xmlns:p14="http://schemas.microsoft.com/office/powerpoint/2010/main" val="3748670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standard</a:t>
            </a:r>
            <a:r>
              <a:rPr lang="en-US" baseline="0" dirty="0" smtClean="0"/>
              <a:t> deviation means that the data are more dispersed; lower means they’re more clustered.</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23</a:t>
            </a:fld>
            <a:endParaRPr lang="en-US" dirty="0"/>
          </a:p>
        </p:txBody>
      </p:sp>
    </p:spTree>
    <p:extLst>
      <p:ext uri="{BB962C8B-B14F-4D97-AF65-F5344CB8AC3E}">
        <p14:creationId xmlns:p14="http://schemas.microsoft.com/office/powerpoint/2010/main" val="374867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bivariate table on 459, is </a:t>
            </a:r>
            <a:r>
              <a:rPr lang="en-US" dirty="0" err="1" smtClean="0"/>
              <a:t>percentaged</a:t>
            </a:r>
            <a:r>
              <a:rPr lang="en-US" baseline="0" dirty="0" smtClean="0"/>
              <a:t> down, then you make statements about the relationship across… women are more likely than men to attend church services weekly.</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25</a:t>
            </a:fld>
            <a:endParaRPr lang="en-US" dirty="0"/>
          </a:p>
        </p:txBody>
      </p:sp>
    </p:spTree>
    <p:extLst>
      <p:ext uri="{BB962C8B-B14F-4D97-AF65-F5344CB8AC3E}">
        <p14:creationId xmlns:p14="http://schemas.microsoft.com/office/powerpoint/2010/main" val="1947468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multiple independent variables</a:t>
            </a:r>
            <a:r>
              <a:rPr lang="en-US" baseline="0" dirty="0" smtClean="0"/>
              <a:t> to see their relationship with the one dependent variable. Gets you closer to causality because, while bivariate relationships can tell you if two variables are associated/correlated, multivariate analysis can address spuriousness in the relationship between variables.</a:t>
            </a:r>
            <a:endParaRPr lang="en-US" dirty="0"/>
          </a:p>
        </p:txBody>
      </p:sp>
      <p:sp>
        <p:nvSpPr>
          <p:cNvPr id="4" name="Slide Number Placeholder 3"/>
          <p:cNvSpPr>
            <a:spLocks noGrp="1"/>
          </p:cNvSpPr>
          <p:nvPr>
            <p:ph type="sldNum" sz="quarter" idx="10"/>
          </p:nvPr>
        </p:nvSpPr>
        <p:spPr/>
        <p:txBody>
          <a:bodyPr/>
          <a:lstStyle/>
          <a:p>
            <a:pPr>
              <a:defRPr/>
            </a:pPr>
            <a:fld id="{BEDFF90A-DB43-4FB8-811A-5D67BB899406}" type="slidenum">
              <a:rPr lang="en-US" smtClean="0"/>
              <a:pPr>
                <a:defRPr/>
              </a:pPr>
              <a:t>31</a:t>
            </a:fld>
            <a:endParaRPr lang="en-US" dirty="0"/>
          </a:p>
        </p:txBody>
      </p:sp>
    </p:spTree>
    <p:extLst>
      <p:ext uri="{BB962C8B-B14F-4D97-AF65-F5344CB8AC3E}">
        <p14:creationId xmlns:p14="http://schemas.microsoft.com/office/powerpoint/2010/main" val="257958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pPr>
              <a:defRPr/>
            </a:pPr>
            <a:fld id="{3575F9E2-699B-47F8-8FDD-33E43F822B4A}" type="datetimeFigureOut">
              <a:rPr lang="en-US"/>
              <a:pPr>
                <a:defRPr/>
              </a:pPr>
              <a:t>10/5/16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82E16CB6-B1D9-4987-9A95-11A5108B1A8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0815FF8-57FD-4278-B259-BA8EC365DFEB}" type="datetimeFigureOut">
              <a:rPr lang="en-US"/>
              <a:pPr>
                <a:defRPr/>
              </a:pPr>
              <a:t>10/5/16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C2001B2-43D6-42AA-8D96-883F727149C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CB97F9F-541C-4FB0-A959-B76ED2669EAE}" type="datetimeFigureOut">
              <a:rPr lang="en-US"/>
              <a:pPr>
                <a:defRPr/>
              </a:pPr>
              <a:t>10/5/16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4A74B2AE-D185-4C1B-95B7-1ECBB1C250D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C7CA048-15BC-4779-A578-845FA66B093A}" type="datetimeFigureOut">
              <a:rPr lang="en-US"/>
              <a:pPr>
                <a:defRPr/>
              </a:pPr>
              <a:t>10/5/16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DA4260F0-6670-46B3-A193-65DC7633B5F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3D3FCB6-DFBE-4CBF-B4C6-0172A6C22C4C}" type="datetimeFigureOut">
              <a:rPr lang="en-US"/>
              <a:pPr>
                <a:defRPr/>
              </a:pPr>
              <a:t>10/5/16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8630F303-5F75-419A-AD39-303AAD988C36}"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EB1380D2-7C00-4B65-B437-C6FDE3A4EBE6}" type="datetimeFigureOut">
              <a:rPr lang="en-US"/>
              <a:pPr>
                <a:defRPr/>
              </a:pPr>
              <a:t>10/5/16</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AD643C73-1E80-4F4A-887E-C2440F15F277}"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4A571084-5843-4D59-AAE4-539F04F25940}" type="datetimeFigureOut">
              <a:rPr lang="en-US"/>
              <a:pPr>
                <a:defRPr/>
              </a:pPr>
              <a:t>10/5/16</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F39A5DCC-0D3F-435D-B86D-9C6A4618BC55}"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992DA4DA-6989-4CFD-BF36-491703954E56}" type="datetimeFigureOut">
              <a:rPr lang="en-US"/>
              <a:pPr>
                <a:defRPr/>
              </a:pPr>
              <a:t>10/5/16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E43C694A-2198-4CB5-B8A9-D95918B1A34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9262D296-52A0-44AF-BFA6-CF9D2A18838F}" type="datetimeFigureOut">
              <a:rPr lang="en-US"/>
              <a:pPr>
                <a:defRPr/>
              </a:pPr>
              <a:t>10/5/16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0B0940EB-3BBF-431C-A2EA-00226302280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CAA6105-352F-494C-956C-C37A725D5A0D}" type="datetimeFigureOut">
              <a:rPr lang="en-US"/>
              <a:pPr>
                <a:defRPr/>
              </a:pPr>
              <a:t>10/5/16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E3DB7EC1-7D5A-43C8-BFAE-0BBEECC9884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DCA1530E-2841-43EE-9DFA-0DA3971C2756}" type="datetimeFigureOut">
              <a:rPr lang="en-US"/>
              <a:pPr>
                <a:defRPr/>
              </a:pPr>
              <a:t>10/5/16</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768376F3-ED20-4ECF-8634-EE68B3DE5BAE}"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pPr>
              <a:defRPr/>
            </a:pPr>
            <a:fld id="{DA61C7DE-55BC-4392-94AE-E7C54E5443BD}" type="datetimeFigureOut">
              <a:rPr lang="en-US"/>
              <a:pPr>
                <a:defRPr/>
              </a:pPr>
              <a:t>10/5/16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pPr>
              <a:defRPr/>
            </a:pPr>
            <a:fld id="{19CC1DD8-83F6-4FE8-9520-7FA28F233E8B}"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1" r:id="rId2"/>
    <p:sldLayoutId id="2147483673" r:id="rId3"/>
    <p:sldLayoutId id="2147483674" r:id="rId4"/>
    <p:sldLayoutId id="2147483675" r:id="rId5"/>
    <p:sldLayoutId id="2147483670" r:id="rId6"/>
    <p:sldLayoutId id="2147483676" r:id="rId7"/>
    <p:sldLayoutId id="2147483669" r:id="rId8"/>
    <p:sldLayoutId id="2147483677" r:id="rId9"/>
    <p:sldLayoutId id="2147483668" r:id="rId10"/>
    <p:sldLayoutId id="2147483678"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Verdana" pitchFamily="34" charset="0"/>
        </a:defRPr>
      </a:lvl2pPr>
      <a:lvl3pPr algn="l" rtl="0" fontAlgn="base">
        <a:spcBef>
          <a:spcPct val="0"/>
        </a:spcBef>
        <a:spcAft>
          <a:spcPct val="0"/>
        </a:spcAft>
        <a:defRPr sz="4400">
          <a:solidFill>
            <a:schemeClr val="tx2"/>
          </a:solidFill>
          <a:latin typeface="Verdana" pitchFamily="34" charset="0"/>
        </a:defRPr>
      </a:lvl3pPr>
      <a:lvl4pPr algn="l" rtl="0" fontAlgn="base">
        <a:spcBef>
          <a:spcPct val="0"/>
        </a:spcBef>
        <a:spcAft>
          <a:spcPct val="0"/>
        </a:spcAft>
        <a:defRPr sz="4400">
          <a:solidFill>
            <a:schemeClr val="tx2"/>
          </a:solidFill>
          <a:latin typeface="Verdana" pitchFamily="34" charset="0"/>
        </a:defRPr>
      </a:lvl4pPr>
      <a:lvl5pPr algn="l" rtl="0" fontAlgn="base">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66C7D"/>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6BB76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8.png"/><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emf"/><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CHAPTER 14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Quantitative data analysis</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Coding Quantitative Data</a:t>
            </a:r>
            <a:endParaRPr lang="en-US" sz="3600" dirty="0" smtClean="0">
              <a:latin typeface="Arial" panose="020B0604020202020204" pitchFamily="34" charset="0"/>
              <a:cs typeface="Arial" panose="020B0604020202020204" pitchFamily="34" charset="0"/>
            </a:endParaRPr>
          </a:p>
        </p:txBody>
      </p:sp>
      <p:sp>
        <p:nvSpPr>
          <p:cNvPr id="25603"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“Collapsing” Response Categories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Handling “Don’t Knows”</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Coding Quantitative Data</a:t>
            </a:r>
            <a:endParaRPr lang="en-US" sz="3600" dirty="0" smtClean="0"/>
          </a:p>
        </p:txBody>
      </p:sp>
      <p:sp>
        <p:nvSpPr>
          <p:cNvPr id="24578" name="Content Placeholder 2"/>
          <p:cNvSpPr>
            <a:spLocks noGrp="1"/>
          </p:cNvSpPr>
          <p:nvPr>
            <p:ph sz="quarter" idx="1"/>
          </p:nvPr>
        </p:nvSpPr>
        <p:spPr>
          <a:xfrm>
            <a:off x="612775" y="1600200"/>
            <a:ext cx="8153400" cy="4495800"/>
          </a:xfrm>
        </p:spPr>
        <p:txBody>
          <a:bodyPr/>
          <a:lstStyle/>
          <a:p>
            <a:pPr marL="514350" indent="-514350">
              <a:buFont typeface="+mj-lt"/>
              <a:buAutoNum type="arabicPeriod"/>
            </a:pPr>
            <a:r>
              <a:rPr lang="en-US" dirty="0" smtClean="0">
                <a:latin typeface="Arial" panose="020B0604020202020204" pitchFamily="34" charset="0"/>
                <a:cs typeface="Arial" panose="020B0604020202020204" pitchFamily="34" charset="0"/>
              </a:rPr>
              <a:t>Data entry in widely-usable format</a:t>
            </a:r>
          </a:p>
          <a:p>
            <a:pPr marL="835025" lvl="1" indent="-514350"/>
            <a:r>
              <a:rPr lang="en-US" dirty="0">
                <a:latin typeface="Arial" panose="020B0604020202020204" pitchFamily="34" charset="0"/>
                <a:cs typeface="Arial" panose="020B0604020202020204" pitchFamily="34" charset="0"/>
              </a:rPr>
              <a:t>Excel (.</a:t>
            </a:r>
            <a:r>
              <a:rPr lang="en-US" dirty="0" err="1">
                <a:latin typeface="Arial" panose="020B0604020202020204" pitchFamily="34" charset="0"/>
                <a:cs typeface="Arial" panose="020B0604020202020204" pitchFamily="34" charset="0"/>
              </a:rPr>
              <a:t>csv</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514350" indent="-514350">
              <a:buFont typeface="+mj-lt"/>
              <a:buAutoNum type="arabicPeriod"/>
            </a:pPr>
            <a:r>
              <a:rPr lang="en-US" dirty="0" smtClean="0">
                <a:latin typeface="Arial" panose="020B0604020202020204" pitchFamily="34" charset="0"/>
                <a:cs typeface="Arial" panose="020B0604020202020204" pitchFamily="34" charset="0"/>
              </a:rPr>
              <a:t>Analysis software</a:t>
            </a:r>
          </a:p>
          <a:p>
            <a:pPr marL="835025" lvl="1" indent="-514350"/>
            <a:r>
              <a:rPr lang="en-US" dirty="0" smtClean="0">
                <a:latin typeface="Arial" panose="020B0604020202020204" pitchFamily="34" charset="0"/>
                <a:cs typeface="Arial" panose="020B0604020202020204" pitchFamily="34" charset="0"/>
              </a:rPr>
              <a:t>SPSS</a:t>
            </a:r>
            <a:endParaRPr lang="en-US" dirty="0">
              <a:latin typeface="Arial" panose="020B0604020202020204" pitchFamily="34" charset="0"/>
              <a:cs typeface="Arial" panose="020B0604020202020204" pitchFamily="34" charset="0"/>
            </a:endParaRPr>
          </a:p>
          <a:p>
            <a:pPr marL="835025" lvl="1" indent="-514350"/>
            <a:r>
              <a:rPr lang="en-US" dirty="0" smtClean="0">
                <a:latin typeface="Arial" panose="020B0604020202020204" pitchFamily="34" charset="0"/>
                <a:cs typeface="Arial" panose="020B0604020202020204" pitchFamily="34" charset="0"/>
              </a:rPr>
              <a:t>STATA</a:t>
            </a:r>
            <a:endParaRPr lang="en-US" dirty="0">
              <a:latin typeface="Arial" panose="020B0604020202020204" pitchFamily="34" charset="0"/>
              <a:cs typeface="Arial" panose="020B0604020202020204" pitchFamily="34" charset="0"/>
            </a:endParaRPr>
          </a:p>
          <a:p>
            <a:pPr marL="835025" lvl="1" indent="-514350"/>
            <a:r>
              <a:rPr lang="en-US" dirty="0" smtClean="0">
                <a:latin typeface="Arial" panose="020B0604020202020204" pitchFamily="34" charset="0"/>
                <a:cs typeface="Arial" panose="020B0604020202020204" pitchFamily="34" charset="0"/>
              </a:rPr>
              <a:t>R</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12775" y="228600"/>
            <a:ext cx="8153400" cy="990600"/>
          </a:xfrm>
        </p:spPr>
        <p:txBody>
          <a:bodyPr/>
          <a:lstStyle/>
          <a:p>
            <a:r>
              <a:rPr lang="en-US" sz="3600" dirty="0" err="1" smtClean="0">
                <a:latin typeface="Arial" panose="020B0604020202020204" pitchFamily="34" charset="0"/>
                <a:cs typeface="Arial" panose="020B0604020202020204" pitchFamily="34" charset="0"/>
              </a:rPr>
              <a:t>Univariate</a:t>
            </a:r>
            <a:r>
              <a:rPr lang="en-US" sz="3600"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Statistics</a:t>
            </a:r>
            <a:endParaRPr lang="en-US" sz="3600" dirty="0" smtClean="0">
              <a:latin typeface="Arial" panose="020B0604020202020204" pitchFamily="34" charset="0"/>
              <a:cs typeface="Arial" panose="020B0604020202020204" pitchFamily="34" charset="0"/>
            </a:endParaRPr>
          </a:p>
        </p:txBody>
      </p:sp>
      <p:sp>
        <p:nvSpPr>
          <p:cNvPr id="25602" name="Content Placeholder 2"/>
          <p:cNvSpPr>
            <a:spLocks noGrp="1"/>
          </p:cNvSpPr>
          <p:nvPr>
            <p:ph sz="quarter" idx="1"/>
          </p:nvPr>
        </p:nvSpPr>
        <p:spPr>
          <a:xfrm>
            <a:off x="612775" y="1600200"/>
            <a:ext cx="8153400" cy="4495800"/>
          </a:xfrm>
        </p:spPr>
        <p:txBody>
          <a:bodyPr/>
          <a:lstStyle/>
          <a:p>
            <a:r>
              <a:rPr lang="en-US" sz="2600" dirty="0" err="1" smtClean="0">
                <a:latin typeface="Arial" panose="020B0604020202020204" pitchFamily="34" charset="0"/>
                <a:cs typeface="Arial" panose="020B0604020202020204" pitchFamily="34" charset="0"/>
              </a:rPr>
              <a:t>Univariate</a:t>
            </a:r>
            <a:r>
              <a:rPr lang="en-US" sz="26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Statistics</a:t>
            </a:r>
            <a:endParaRPr lang="en-US" sz="2600" dirty="0" smtClean="0">
              <a:latin typeface="Arial" panose="020B0604020202020204" pitchFamily="34" charset="0"/>
              <a:cs typeface="Arial" panose="020B0604020202020204" pitchFamily="34" charset="0"/>
            </a:endParaRPr>
          </a:p>
          <a:p>
            <a:pPr lvl="1"/>
            <a:r>
              <a:rPr lang="en-US" sz="2300" dirty="0" smtClean="0">
                <a:latin typeface="Arial" panose="020B0604020202020204" pitchFamily="34" charset="0"/>
                <a:cs typeface="Arial" panose="020B0604020202020204" pitchFamily="34" charset="0"/>
              </a:rPr>
              <a:t>The description of </a:t>
            </a:r>
            <a:r>
              <a:rPr lang="en-US" sz="2300" dirty="0" smtClean="0">
                <a:latin typeface="Arial" panose="020B0604020202020204" pitchFamily="34" charset="0"/>
                <a:cs typeface="Arial" panose="020B0604020202020204" pitchFamily="34" charset="0"/>
              </a:rPr>
              <a:t>a single </a:t>
            </a:r>
            <a:r>
              <a:rPr lang="en-US" sz="2300" dirty="0" smtClean="0">
                <a:latin typeface="Arial" panose="020B0604020202020204" pitchFamily="34" charset="0"/>
                <a:cs typeface="Arial" panose="020B0604020202020204" pitchFamily="34" charset="0"/>
              </a:rPr>
              <a:t>variable</a:t>
            </a:r>
          </a:p>
          <a:p>
            <a:pPr lvl="2"/>
            <a:r>
              <a:rPr lang="en-US" sz="1700" dirty="0" smtClean="0">
                <a:latin typeface="Arial" panose="020B0604020202020204" pitchFamily="34" charset="0"/>
                <a:cs typeface="Arial" panose="020B0604020202020204" pitchFamily="34" charset="0"/>
              </a:rPr>
              <a:t>frequencies</a:t>
            </a:r>
          </a:p>
          <a:p>
            <a:pPr lvl="2"/>
            <a:r>
              <a:rPr lang="en-US" sz="2000" dirty="0" smtClean="0">
                <a:latin typeface="Arial" panose="020B0604020202020204" pitchFamily="34" charset="0"/>
                <a:cs typeface="Arial" panose="020B0604020202020204" pitchFamily="34" charset="0"/>
              </a:rPr>
              <a:t>measures of central tendency</a:t>
            </a:r>
          </a:p>
          <a:p>
            <a:pPr lvl="2"/>
            <a:r>
              <a:rPr lang="en-US" sz="2000" dirty="0" smtClean="0">
                <a:latin typeface="Arial" panose="020B0604020202020204" pitchFamily="34" charset="0"/>
                <a:cs typeface="Arial" panose="020B0604020202020204" pitchFamily="34" charset="0"/>
              </a:rPr>
              <a:t>measures </a:t>
            </a:r>
            <a:r>
              <a:rPr lang="en-US" sz="2000" dirty="0" smtClean="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dispersion</a:t>
            </a:r>
            <a:endParaRPr lang="en-US" sz="2000" dirty="0" smtClean="0">
              <a:latin typeface="Arial" panose="020B0604020202020204" pitchFamily="34" charset="0"/>
              <a:cs typeface="Arial" panose="020B0604020202020204" pitchFamily="34" charset="0"/>
            </a:endParaRP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3"/>
          <p:cNvSpPr>
            <a:spLocks noGrp="1"/>
          </p:cNvSpPr>
          <p:nvPr>
            <p:ph type="title"/>
          </p:nvPr>
        </p:nvSpPr>
        <p:spPr>
          <a:xfrm>
            <a:off x="612775" y="228600"/>
            <a:ext cx="8153400" cy="990600"/>
          </a:xfrm>
        </p:spPr>
        <p:txBody>
          <a:bodyPr/>
          <a:lstStyle/>
          <a:p>
            <a:r>
              <a:rPr lang="en-US" sz="3600" dirty="0" err="1">
                <a:latin typeface="Arial" panose="020B0604020202020204" pitchFamily="34" charset="0"/>
                <a:cs typeface="Arial" panose="020B0604020202020204" pitchFamily="34" charset="0"/>
              </a:rPr>
              <a:t>Univariate</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Statistics</a:t>
            </a:r>
            <a:endParaRPr lang="en-US" sz="3600" dirty="0" smtClean="0"/>
          </a:p>
        </p:txBody>
      </p:sp>
      <p:sp>
        <p:nvSpPr>
          <p:cNvPr id="26626" name="Content Placeholder 2"/>
          <p:cNvSpPr>
            <a:spLocks noGrp="1"/>
          </p:cNvSpPr>
          <p:nvPr>
            <p:ph sz="quarter" idx="1"/>
          </p:nvPr>
        </p:nvSpPr>
        <p:spPr>
          <a:xfrm>
            <a:off x="612775" y="1600200"/>
            <a:ext cx="8153400" cy="4495800"/>
          </a:xfrm>
        </p:spPr>
        <p:txBody>
          <a:bodyPr/>
          <a:lstStyle/>
          <a:p>
            <a:r>
              <a:rPr lang="en-US" dirty="0" smtClean="0">
                <a:latin typeface="Arial" panose="020B0604020202020204" pitchFamily="34" charset="0"/>
                <a:cs typeface="Arial" panose="020B0604020202020204" pitchFamily="34" charset="0"/>
              </a:rPr>
              <a:t>Frequency Distributions</a:t>
            </a:r>
          </a:p>
          <a:p>
            <a:pPr lvl="1"/>
            <a:r>
              <a:rPr lang="en-US" dirty="0" smtClean="0">
                <a:latin typeface="Arial" panose="020B0604020202020204" pitchFamily="34" charset="0"/>
                <a:cs typeface="Arial" panose="020B0604020202020204" pitchFamily="34" charset="0"/>
              </a:rPr>
              <a:t>The number </a:t>
            </a:r>
            <a:r>
              <a:rPr lang="en-US" dirty="0" smtClean="0">
                <a:latin typeface="Arial" panose="020B0604020202020204" pitchFamily="34" charset="0"/>
                <a:cs typeface="Arial" panose="020B0604020202020204" pitchFamily="34" charset="0"/>
              </a:rPr>
              <a:t>of times the various attributes of a variable are observed in a sample</a:t>
            </a:r>
            <a:r>
              <a:rPr lang="en-US" dirty="0" smtClean="0">
                <a:latin typeface="Arial" panose="020B0604020202020204" pitchFamily="34" charset="0"/>
                <a:cs typeface="Arial" panose="020B0604020202020204" pitchFamily="34" charset="0"/>
              </a:rPr>
              <a:t>.</a:t>
            </a:r>
          </a:p>
          <a:p>
            <a:pPr lvl="1"/>
            <a:r>
              <a:rPr lang="en-US" dirty="0" smtClean="0">
                <a:latin typeface="Arial" panose="020B0604020202020204" pitchFamily="34" charset="0"/>
                <a:cs typeface="Arial" panose="020B0604020202020204" pitchFamily="34" charset="0"/>
              </a:rPr>
              <a:t>Usually in percentage</a:t>
            </a: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Attendance at Religious Services,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14-3</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657600" y="685800"/>
            <a:ext cx="3810000" cy="32766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52400"/>
            <a:ext cx="256677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3652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Bar Chart of GSS ATTEND, 2012</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14-4</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25012" y="1524000"/>
            <a:ext cx="7583487" cy="2362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0"/>
            <a:ext cx="736983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6406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Pie Chart showing Number and Percentage of Religious Institutions by Type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14-5</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560513" y="1600200"/>
            <a:ext cx="7583487" cy="2057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
            <a:ext cx="7288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09108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lstStyle/>
          <a:p>
            <a:r>
              <a:rPr lang="en-US" dirty="0" smtClean="0"/>
              <a:t>Variable: </a:t>
            </a:r>
          </a:p>
          <a:p>
            <a:pPr lvl="1"/>
            <a:r>
              <a:rPr lang="en-US" dirty="0" smtClean="0"/>
              <a:t>Student Laptop Use</a:t>
            </a:r>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a:p>
          <a:p>
            <a:r>
              <a:rPr lang="en-US" dirty="0" smtClean="0"/>
              <a:t>Variable Type?</a:t>
            </a:r>
          </a:p>
          <a:p>
            <a:r>
              <a:rPr lang="en-US" dirty="0" smtClean="0"/>
              <a:t>Frequency Distribution (in percentage)?</a:t>
            </a:r>
          </a:p>
          <a:p>
            <a:endParaRPr lang="en-US" dirty="0"/>
          </a:p>
        </p:txBody>
      </p:sp>
    </p:spTree>
    <p:extLst>
      <p:ext uri="{BB962C8B-B14F-4D97-AF65-F5344CB8AC3E}">
        <p14:creationId xmlns:p14="http://schemas.microsoft.com/office/powerpoint/2010/main" val="2390608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3"/>
          <p:cNvSpPr>
            <a:spLocks noGrp="1"/>
          </p:cNvSpPr>
          <p:nvPr>
            <p:ph type="title"/>
          </p:nvPr>
        </p:nvSpPr>
        <p:spPr>
          <a:xfrm>
            <a:off x="612775" y="228600"/>
            <a:ext cx="8153400" cy="990600"/>
          </a:xfrm>
        </p:spPr>
        <p:txBody>
          <a:bodyPr/>
          <a:lstStyle/>
          <a:p>
            <a:r>
              <a:rPr lang="en-US" sz="3600" dirty="0" err="1">
                <a:latin typeface="Arial" panose="020B0604020202020204" pitchFamily="34" charset="0"/>
                <a:cs typeface="Arial" panose="020B0604020202020204" pitchFamily="34" charset="0"/>
              </a:rPr>
              <a:t>Univariate</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Statistics</a:t>
            </a:r>
            <a:endParaRPr lang="en-US" sz="1200" dirty="0" smtClean="0"/>
          </a:p>
        </p:txBody>
      </p:sp>
      <p:sp>
        <p:nvSpPr>
          <p:cNvPr id="3072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Measures of Central Tendency</a:t>
            </a:r>
          </a:p>
          <a:p>
            <a:pPr lvl="1"/>
            <a:r>
              <a:rPr lang="en-US" dirty="0" err="1" smtClean="0">
                <a:latin typeface="Arial" panose="020B0604020202020204" pitchFamily="34" charset="0"/>
                <a:cs typeface="Arial" panose="020B0604020202020204" pitchFamily="34" charset="0"/>
              </a:rPr>
              <a:t>Univariate</a:t>
            </a:r>
            <a:r>
              <a:rPr lang="en-US" dirty="0" smtClean="0">
                <a:latin typeface="Arial" panose="020B0604020202020204" pitchFamily="34" charset="0"/>
                <a:cs typeface="Arial" panose="020B0604020202020204" pitchFamily="34" charset="0"/>
              </a:rPr>
              <a:t> ways of describing the data</a:t>
            </a:r>
          </a:p>
          <a:p>
            <a:pPr lvl="2"/>
            <a:r>
              <a:rPr lang="en-US" dirty="0" smtClean="0">
                <a:latin typeface="Arial" panose="020B0604020202020204" pitchFamily="34" charset="0"/>
                <a:cs typeface="Arial" panose="020B0604020202020204" pitchFamily="34" charset="0"/>
              </a:rPr>
              <a:t>Mean</a:t>
            </a:r>
          </a:p>
          <a:p>
            <a:pPr lvl="2"/>
            <a:r>
              <a:rPr lang="en-US" dirty="0" smtClean="0">
                <a:latin typeface="Arial" panose="020B0604020202020204" pitchFamily="34" charset="0"/>
                <a:cs typeface="Arial" panose="020B0604020202020204" pitchFamily="34" charset="0"/>
              </a:rPr>
              <a:t>Median</a:t>
            </a:r>
          </a:p>
          <a:p>
            <a:pPr lvl="2"/>
            <a:r>
              <a:rPr lang="en-US" dirty="0" smtClean="0">
                <a:latin typeface="Arial" panose="020B0604020202020204" pitchFamily="34" charset="0"/>
                <a:cs typeface="Arial" panose="020B0604020202020204" pitchFamily="34" charset="0"/>
              </a:rPr>
              <a:t>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612775" y="228600"/>
            <a:ext cx="8153400" cy="990600"/>
          </a:xfrm>
        </p:spPr>
        <p:txBody>
          <a:bodyPr/>
          <a:lstStyle/>
          <a:p>
            <a:r>
              <a:rPr lang="en-US" sz="3600" dirty="0" err="1">
                <a:latin typeface="Arial" panose="020B0604020202020204" pitchFamily="34" charset="0"/>
                <a:cs typeface="Arial" panose="020B0604020202020204" pitchFamily="34" charset="0"/>
              </a:rPr>
              <a:t>Univariate</a:t>
            </a:r>
            <a:r>
              <a:rPr lang="en-US" sz="3600" dirty="0">
                <a:latin typeface="Arial" panose="020B0604020202020204" pitchFamily="34" charset="0"/>
                <a:cs typeface="Arial" panose="020B0604020202020204" pitchFamily="34" charset="0"/>
              </a:rPr>
              <a:t> Statistics</a:t>
            </a:r>
            <a:endParaRPr lang="en-US" sz="1200" dirty="0" smtClean="0"/>
          </a:p>
        </p:txBody>
      </p:sp>
      <p:sp>
        <p:nvSpPr>
          <p:cNvPr id="20483" name="Content Placeholder 2"/>
          <p:cNvSpPr>
            <a:spLocks noGrp="1"/>
          </p:cNvSpPr>
          <p:nvPr>
            <p:ph sz="quarter" idx="1"/>
          </p:nvPr>
        </p:nvSpPr>
        <p:spPr>
          <a:xfrm>
            <a:off x="612775" y="1600200"/>
            <a:ext cx="8153400" cy="4495800"/>
          </a:xfrm>
        </p:spPr>
        <p:txBody>
          <a:bodyPr>
            <a:normAutofit fontScale="92500" lnSpcReduction="20000"/>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Mode</a:t>
            </a:r>
          </a:p>
          <a:p>
            <a:pPr marL="640715" lvl="1" indent="-320040" fontAlgn="auto">
              <a:spcAft>
                <a:spcPts val="0"/>
              </a:spcAft>
              <a:buFont typeface="Wingdings"/>
              <a:buChar char=""/>
              <a:defRPr/>
            </a:pPr>
            <a:r>
              <a:rPr lang="en-US" sz="2300" dirty="0" smtClean="0">
                <a:latin typeface="Arial" panose="020B0604020202020204" pitchFamily="34" charset="0"/>
                <a:cs typeface="Arial" panose="020B0604020202020204" pitchFamily="34" charset="0"/>
              </a:rPr>
              <a:t>the </a:t>
            </a:r>
            <a:r>
              <a:rPr lang="en-US" sz="2300" dirty="0" smtClean="0">
                <a:latin typeface="Arial" panose="020B0604020202020204" pitchFamily="34" charset="0"/>
                <a:cs typeface="Arial" panose="020B0604020202020204" pitchFamily="34" charset="0"/>
              </a:rPr>
              <a:t>most frequently observed value or attribute. </a:t>
            </a:r>
            <a:r>
              <a:rPr lang="en-US" sz="2300" i="1" u="sng" dirty="0" smtClean="0">
                <a:latin typeface="Arial" panose="020B0604020202020204" pitchFamily="34" charset="0"/>
                <a:cs typeface="Arial" panose="020B0604020202020204" pitchFamily="34" charset="0"/>
              </a:rPr>
              <a:t>Can be used for all variable types: nominal, ordinal, and interval</a:t>
            </a:r>
            <a:r>
              <a:rPr lang="en-US" sz="2300" i="1" dirty="0" smtClean="0">
                <a:latin typeface="Arial" panose="020B0604020202020204" pitchFamily="34" charset="0"/>
                <a:cs typeface="Arial" panose="020B0604020202020204" pitchFamily="34" charset="0"/>
              </a:rPr>
              <a:t>.</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Median</a:t>
            </a:r>
          </a:p>
          <a:p>
            <a:pPr marL="640715" lvl="1" indent="-320040" fontAlgn="auto">
              <a:spcAft>
                <a:spcPts val="0"/>
              </a:spcAft>
              <a:buFont typeface="Wingdings"/>
              <a:buChar char=""/>
              <a:defRPr/>
            </a:pPr>
            <a:r>
              <a:rPr lang="en-US" sz="2300" dirty="0" smtClean="0">
                <a:latin typeface="Arial" panose="020B0604020202020204" pitchFamily="34" charset="0"/>
                <a:cs typeface="Arial" panose="020B0604020202020204" pitchFamily="34" charset="0"/>
              </a:rPr>
              <a:t>the </a:t>
            </a:r>
            <a:r>
              <a:rPr lang="en-US" sz="2300" dirty="0" smtClean="0">
                <a:latin typeface="Arial" panose="020B0604020202020204" pitchFamily="34" charset="0"/>
                <a:cs typeface="Arial" panose="020B0604020202020204" pitchFamily="34" charset="0"/>
              </a:rPr>
              <a:t>value of the “middle” case in a rank-ordered set of observations. </a:t>
            </a:r>
            <a:r>
              <a:rPr lang="en-US" sz="2300" i="1" u="sng" dirty="0" smtClean="0">
                <a:latin typeface="Arial" panose="020B0604020202020204" pitchFamily="34" charset="0"/>
                <a:cs typeface="Arial" panose="020B0604020202020204" pitchFamily="34" charset="0"/>
              </a:rPr>
              <a:t>Should only be </a:t>
            </a:r>
            <a:r>
              <a:rPr lang="en-US" sz="2300" i="1" u="sng" dirty="0">
                <a:latin typeface="Arial" panose="020B0604020202020204" pitchFamily="34" charset="0"/>
                <a:cs typeface="Arial" panose="020B0604020202020204" pitchFamily="34" charset="0"/>
              </a:rPr>
              <a:t>used for </a:t>
            </a:r>
            <a:r>
              <a:rPr lang="en-US" sz="2300" i="1" u="sng" dirty="0" smtClean="0">
                <a:latin typeface="Arial" panose="020B0604020202020204" pitchFamily="34" charset="0"/>
                <a:cs typeface="Arial" panose="020B0604020202020204" pitchFamily="34" charset="0"/>
              </a:rPr>
              <a:t>two variable </a:t>
            </a:r>
            <a:r>
              <a:rPr lang="en-US" sz="2300" i="1" u="sng" dirty="0">
                <a:latin typeface="Arial" panose="020B0604020202020204" pitchFamily="34" charset="0"/>
                <a:cs typeface="Arial" panose="020B0604020202020204" pitchFamily="34" charset="0"/>
              </a:rPr>
              <a:t>types: </a:t>
            </a:r>
            <a:r>
              <a:rPr lang="en-US" sz="2300" i="1" u="sng" dirty="0" smtClean="0">
                <a:latin typeface="Arial" panose="020B0604020202020204" pitchFamily="34" charset="0"/>
                <a:cs typeface="Arial" panose="020B0604020202020204" pitchFamily="34" charset="0"/>
              </a:rPr>
              <a:t>ordinal</a:t>
            </a:r>
            <a:r>
              <a:rPr lang="en-US" sz="2300" i="1" u="sng" dirty="0">
                <a:latin typeface="Arial" panose="020B0604020202020204" pitchFamily="34" charset="0"/>
                <a:cs typeface="Arial" panose="020B0604020202020204" pitchFamily="34" charset="0"/>
              </a:rPr>
              <a:t>, and interval.</a:t>
            </a:r>
          </a:p>
          <a:p>
            <a:pPr marL="0" indent="0" fontAlgn="auto">
              <a:spcAft>
                <a:spcPts val="0"/>
              </a:spcAft>
              <a:buNone/>
              <a:defRPr/>
            </a:pPr>
            <a:endParaRPr lang="en-US" sz="2600" dirty="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Mean</a:t>
            </a:r>
          </a:p>
          <a:p>
            <a:pPr marL="640715" lvl="1" indent="-320040" fontAlgn="auto">
              <a:spcAft>
                <a:spcPts val="0"/>
              </a:spcAft>
              <a:buFont typeface="Wingdings"/>
              <a:buChar char=""/>
              <a:defRPr/>
            </a:pPr>
            <a:r>
              <a:rPr lang="en-US" sz="2300" dirty="0" smtClean="0">
                <a:latin typeface="Arial" panose="020B0604020202020204" pitchFamily="34" charset="0"/>
                <a:cs typeface="Arial" panose="020B0604020202020204" pitchFamily="34" charset="0"/>
              </a:rPr>
              <a:t>computed </a:t>
            </a:r>
            <a:r>
              <a:rPr lang="en-US" sz="2300" dirty="0">
                <a:latin typeface="Arial" panose="020B0604020202020204" pitchFamily="34" charset="0"/>
                <a:cs typeface="Arial" panose="020B0604020202020204" pitchFamily="34" charset="0"/>
              </a:rPr>
              <a:t>by summing the values of several observations and dividing by the number of observations</a:t>
            </a:r>
            <a:r>
              <a:rPr lang="en-US" sz="2300" dirty="0" smtClean="0">
                <a:latin typeface="Arial" panose="020B0604020202020204" pitchFamily="34" charset="0"/>
                <a:cs typeface="Arial" panose="020B0604020202020204" pitchFamily="34" charset="0"/>
              </a:rPr>
              <a:t>. </a:t>
            </a:r>
            <a:r>
              <a:rPr lang="en-US" sz="2300" i="1" u="sng" dirty="0" smtClean="0">
                <a:latin typeface="Arial" panose="020B0604020202020204" pitchFamily="34" charset="0"/>
                <a:cs typeface="Arial" panose="020B0604020202020204" pitchFamily="34" charset="0"/>
              </a:rPr>
              <a:t>Should only </a:t>
            </a:r>
            <a:r>
              <a:rPr lang="en-US" sz="2300" i="1" u="sng" dirty="0" smtClean="0">
                <a:latin typeface="Arial" panose="020B0604020202020204" pitchFamily="34" charset="0"/>
                <a:cs typeface="Arial" panose="020B0604020202020204" pitchFamily="34" charset="0"/>
              </a:rPr>
              <a:t>be used for interval variables</a:t>
            </a:r>
            <a:endParaRPr lang="en-US" sz="2300" i="1" u="sng"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Chapter Outline</a:t>
            </a:r>
          </a:p>
        </p:txBody>
      </p:sp>
      <p:sp>
        <p:nvSpPr>
          <p:cNvPr id="15362"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Introduction</a:t>
            </a:r>
          </a:p>
          <a:p>
            <a:r>
              <a:rPr lang="en-US" sz="2600" dirty="0" smtClean="0">
                <a:latin typeface="Arial" panose="020B0604020202020204" pitchFamily="34" charset="0"/>
                <a:cs typeface="Arial" panose="020B0604020202020204" pitchFamily="34" charset="0"/>
              </a:rPr>
              <a:t>Quantification of Data</a:t>
            </a:r>
          </a:p>
          <a:p>
            <a:r>
              <a:rPr lang="en-US" sz="2600" dirty="0" smtClean="0">
                <a:latin typeface="Arial" panose="020B0604020202020204" pitchFamily="34" charset="0"/>
                <a:cs typeface="Arial" panose="020B0604020202020204" pitchFamily="34" charset="0"/>
              </a:rPr>
              <a:t>Univariate Analysis</a:t>
            </a:r>
          </a:p>
          <a:p>
            <a:r>
              <a:rPr lang="en-US" sz="2600" dirty="0" smtClean="0">
                <a:latin typeface="Arial" panose="020B0604020202020204" pitchFamily="34" charset="0"/>
                <a:cs typeface="Arial" panose="020B0604020202020204" pitchFamily="34" charset="0"/>
              </a:rPr>
              <a:t>Subgroup Comparisons</a:t>
            </a:r>
          </a:p>
          <a:p>
            <a:r>
              <a:rPr lang="en-US" sz="2600" dirty="0" smtClean="0">
                <a:latin typeface="Arial" panose="020B0604020202020204" pitchFamily="34" charset="0"/>
                <a:cs typeface="Arial" panose="020B0604020202020204" pitchFamily="34" charset="0"/>
              </a:rPr>
              <a:t>Bivariate Analysis</a:t>
            </a:r>
          </a:p>
          <a:p>
            <a:r>
              <a:rPr lang="en-US" sz="2600" dirty="0" smtClean="0">
                <a:latin typeface="Arial" panose="020B0604020202020204" pitchFamily="34" charset="0"/>
                <a:cs typeface="Arial" panose="020B0604020202020204" pitchFamily="34" charset="0"/>
              </a:rPr>
              <a:t>Introduction to Multivariate Analysis</a:t>
            </a:r>
          </a:p>
          <a:p>
            <a:r>
              <a:rPr lang="en-US" sz="2600" dirty="0" smtClean="0">
                <a:latin typeface="Arial" panose="020B0604020202020204" pitchFamily="34" charset="0"/>
                <a:cs typeface="Arial" panose="020B0604020202020204" pitchFamily="34" charset="0"/>
              </a:rPr>
              <a:t>Sociological Diagnostics</a:t>
            </a:r>
          </a:p>
          <a:p>
            <a:r>
              <a:rPr lang="en-US" sz="2600" dirty="0" smtClean="0">
                <a:latin typeface="Arial" panose="020B0604020202020204" pitchFamily="34" charset="0"/>
                <a:cs typeface="Arial" panose="020B0604020202020204" pitchFamily="34" charset="0"/>
              </a:rPr>
              <a:t>Ethics and Quantitative Data Analysis</a:t>
            </a:r>
          </a:p>
          <a:p>
            <a:r>
              <a:rPr lang="en-US" sz="2600" dirty="0" smtClean="0">
                <a:latin typeface="Arial" panose="020B0604020202020204" pitchFamily="34" charset="0"/>
                <a:cs typeface="Arial" panose="020B0604020202020204" pitchFamily="34" charset="0"/>
              </a:rPr>
              <a:t>Chapter Summary</a:t>
            </a:r>
          </a:p>
          <a:p>
            <a:r>
              <a:rPr lang="en-US" sz="2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Three “Averages”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14-6</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48100" r="-48100"/>
          <a:stretch>
            <a:fillRect/>
          </a:stretch>
        </p:blipFill>
        <p:spPr>
          <a:xfrm>
            <a:off x="3276600" y="1219200"/>
            <a:ext cx="4191000" cy="22098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879" y="152400"/>
            <a:ext cx="3782121" cy="43434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6982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Number of Students in Class using Laptops/Tablets</a:t>
            </a:r>
            <a:endParaRPr lang="en-US" dirty="0"/>
          </a:p>
        </p:txBody>
      </p:sp>
      <p:sp>
        <p:nvSpPr>
          <p:cNvPr id="3" name="Content Placeholder 2"/>
          <p:cNvSpPr>
            <a:spLocks noGrp="1"/>
          </p:cNvSpPr>
          <p:nvPr>
            <p:ph sz="quarter" idx="1"/>
          </p:nvPr>
        </p:nvSpPr>
        <p:spPr/>
        <p:txBody>
          <a:bodyPr/>
          <a:lstStyle/>
          <a:p>
            <a:r>
              <a:rPr lang="en-US" dirty="0" smtClean="0"/>
              <a:t>Variable: </a:t>
            </a:r>
          </a:p>
          <a:p>
            <a:pPr lvl="1"/>
            <a:r>
              <a:rPr lang="en-US" dirty="0" smtClean="0"/>
              <a:t>Student Laptop Use</a:t>
            </a:r>
          </a:p>
          <a:p>
            <a:r>
              <a:rPr lang="en-US" dirty="0" smtClean="0"/>
              <a:t>Information:</a:t>
            </a:r>
          </a:p>
          <a:p>
            <a:pPr lvl="1"/>
            <a:r>
              <a:rPr lang="en-US" dirty="0" smtClean="0"/>
              <a:t>Student Total: 39</a:t>
            </a:r>
          </a:p>
          <a:p>
            <a:pPr lvl="1"/>
            <a:r>
              <a:rPr lang="en-US" dirty="0" smtClean="0"/>
              <a:t>With Laptops: </a:t>
            </a:r>
          </a:p>
          <a:p>
            <a:pPr lvl="1"/>
            <a:r>
              <a:rPr lang="en-US" dirty="0" smtClean="0"/>
              <a:t>Without Laptops: </a:t>
            </a:r>
          </a:p>
          <a:p>
            <a:endParaRPr lang="en-US" dirty="0"/>
          </a:p>
          <a:p>
            <a:r>
              <a:rPr lang="en-US" dirty="0" smtClean="0"/>
              <a:t>Measure of Central Tendency?</a:t>
            </a:r>
          </a:p>
          <a:p>
            <a:endParaRPr lang="en-US" dirty="0"/>
          </a:p>
        </p:txBody>
      </p:sp>
    </p:spTree>
    <p:extLst>
      <p:ext uri="{BB962C8B-B14F-4D97-AF65-F5344CB8AC3E}">
        <p14:creationId xmlns:p14="http://schemas.microsoft.com/office/powerpoint/2010/main" val="505453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err="1">
                <a:latin typeface="Arial" panose="020B0604020202020204" pitchFamily="34" charset="0"/>
                <a:cs typeface="Arial" panose="020B0604020202020204" pitchFamily="34" charset="0"/>
              </a:rPr>
              <a:t>Univariate</a:t>
            </a:r>
            <a:r>
              <a:rPr lang="en-US" sz="3600" dirty="0">
                <a:latin typeface="Arial" panose="020B0604020202020204" pitchFamily="34" charset="0"/>
                <a:cs typeface="Arial" panose="020B0604020202020204" pitchFamily="34" charset="0"/>
              </a:rPr>
              <a:t> Statistics</a:t>
            </a:r>
            <a:endParaRPr lang="en-US" sz="3600" dirty="0" smtClean="0"/>
          </a:p>
        </p:txBody>
      </p:sp>
      <p:sp>
        <p:nvSpPr>
          <p:cNvPr id="2253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Dispersion</a:t>
            </a:r>
          </a:p>
          <a:p>
            <a:pPr marL="640715" lvl="1" indent="-320040" fontAlgn="auto">
              <a:spcAft>
                <a:spcPts val="0"/>
              </a:spcAft>
              <a:buFont typeface="Wingdings"/>
              <a:buChar char=""/>
              <a:defRPr/>
            </a:pPr>
            <a:r>
              <a:rPr lang="en-US" sz="2300" dirty="0" smtClean="0">
                <a:latin typeface="Arial" panose="020B0604020202020204" pitchFamily="34" charset="0"/>
                <a:cs typeface="Arial" panose="020B0604020202020204" pitchFamily="34" charset="0"/>
              </a:rPr>
              <a:t>The </a:t>
            </a:r>
            <a:r>
              <a:rPr lang="en-US" sz="2300" dirty="0" smtClean="0">
                <a:latin typeface="Arial" panose="020B0604020202020204" pitchFamily="34" charset="0"/>
                <a:cs typeface="Arial" panose="020B0604020202020204" pitchFamily="34" charset="0"/>
              </a:rPr>
              <a:t>distribution/spread of values around a measure of central tendency</a:t>
            </a:r>
            <a:r>
              <a:rPr lang="en-US" sz="2300" dirty="0" smtClean="0">
                <a:latin typeface="Arial" panose="020B0604020202020204" pitchFamily="34" charset="0"/>
                <a:cs typeface="Arial" panose="020B0604020202020204" pitchFamily="34" charset="0"/>
              </a:rPr>
              <a:t>.</a:t>
            </a:r>
            <a:endParaRPr lang="en-US" sz="2300" dirty="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300" dirty="0" smtClean="0">
                <a:latin typeface="Arial" panose="020B0604020202020204" pitchFamily="34" charset="0"/>
                <a:cs typeface="Arial" panose="020B0604020202020204" pitchFamily="34" charset="0"/>
              </a:rPr>
              <a:t>Only used for interval level variables</a:t>
            </a:r>
          </a:p>
          <a:p>
            <a:pPr marL="915352" lvl="2" indent="-320040" fontAlgn="auto">
              <a:spcAft>
                <a:spcPts val="0"/>
              </a:spcAft>
              <a:buFont typeface="Wingdings"/>
              <a:buChar char=""/>
              <a:defRPr/>
            </a:pPr>
            <a:r>
              <a:rPr lang="en-US" sz="2000" dirty="0" smtClean="0">
                <a:latin typeface="Arial" panose="020B0604020202020204" pitchFamily="34" charset="0"/>
                <a:cs typeface="Arial" panose="020B0604020202020204" pitchFamily="34" charset="0"/>
              </a:rPr>
              <a:t>Range</a:t>
            </a:r>
          </a:p>
          <a:p>
            <a:pPr marL="915352" lvl="2" indent="-320040" fontAlgn="auto">
              <a:spcAft>
                <a:spcPts val="0"/>
              </a:spcAft>
              <a:buFont typeface="Wingdings"/>
              <a:buChar char=""/>
              <a:defRPr/>
            </a:pPr>
            <a:r>
              <a:rPr lang="en-US" sz="2000" dirty="0" smtClean="0">
                <a:latin typeface="Arial" panose="020B0604020202020204" pitchFamily="34" charset="0"/>
                <a:cs typeface="Arial" panose="020B0604020202020204" pitchFamily="34" charset="0"/>
              </a:rPr>
              <a:t>Standard Deviation</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612775" y="228600"/>
            <a:ext cx="8153400" cy="990600"/>
          </a:xfrm>
        </p:spPr>
        <p:txBody>
          <a:bodyPr/>
          <a:lstStyle/>
          <a:p>
            <a:r>
              <a:rPr lang="en-US" sz="3600" dirty="0" err="1">
                <a:latin typeface="Arial" panose="020B0604020202020204" pitchFamily="34" charset="0"/>
                <a:cs typeface="Arial" panose="020B0604020202020204" pitchFamily="34" charset="0"/>
              </a:rPr>
              <a:t>Univariate</a:t>
            </a:r>
            <a:r>
              <a:rPr lang="en-US" sz="3600" dirty="0">
                <a:latin typeface="Arial" panose="020B0604020202020204" pitchFamily="34" charset="0"/>
                <a:cs typeface="Arial" panose="020B0604020202020204" pitchFamily="34" charset="0"/>
              </a:rPr>
              <a:t> Statistics</a:t>
            </a:r>
            <a:endParaRPr lang="en-US" sz="3600" dirty="0" smtClean="0"/>
          </a:p>
        </p:txBody>
      </p:sp>
      <p:sp>
        <p:nvSpPr>
          <p:cNvPr id="22531"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700" dirty="0">
                <a:latin typeface="Arial" panose="020B0604020202020204" pitchFamily="34" charset="0"/>
                <a:cs typeface="Arial" panose="020B0604020202020204" pitchFamily="34" charset="0"/>
              </a:rPr>
              <a:t>Range: </a:t>
            </a:r>
            <a:endParaRPr lang="en-US" sz="2700" dirty="0" smtClean="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distance </a:t>
            </a:r>
            <a:r>
              <a:rPr lang="en-US" sz="2400" dirty="0">
                <a:latin typeface="Arial" panose="020B0604020202020204" pitchFamily="34" charset="0"/>
                <a:cs typeface="Arial" panose="020B0604020202020204" pitchFamily="34" charset="0"/>
              </a:rPr>
              <a:t>between highest and lowest value</a:t>
            </a:r>
          </a:p>
          <a:p>
            <a:pPr marL="320040" indent="-320040" fontAlgn="auto">
              <a:spcAft>
                <a:spcPts val="0"/>
              </a:spcAft>
              <a:buFont typeface="Wingdings"/>
              <a:buChar char=""/>
              <a:defRPr/>
            </a:pPr>
            <a:r>
              <a:rPr lang="en-US" sz="2700" dirty="0">
                <a:latin typeface="Arial" panose="020B0604020202020204" pitchFamily="34" charset="0"/>
                <a:cs typeface="Arial" panose="020B0604020202020204" pitchFamily="34" charset="0"/>
              </a:rPr>
              <a:t>Standard Deviation: </a:t>
            </a:r>
            <a:endParaRPr lang="en-US" sz="2700" dirty="0" smtClean="0">
              <a:latin typeface="Arial" panose="020B0604020202020204" pitchFamily="34" charset="0"/>
              <a:cs typeface="Arial" panose="020B0604020202020204" pitchFamily="34" charset="0"/>
            </a:endParaRPr>
          </a:p>
          <a:p>
            <a:pPr marL="640715" lvl="1" indent="-320040" fontAlgn="auto">
              <a:spcAft>
                <a:spcPts val="0"/>
              </a:spcAft>
              <a:buFont typeface="Wingdings"/>
              <a:buChar char=""/>
              <a:defRPr/>
            </a:pPr>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measure of dispersion around the mean, calculated so that approximately 68 percent of the cases will lie within plus or minus one standard deviation from the mean, 95 percent within two, and 99.9 percent within three standard deviations.</a:t>
            </a:r>
          </a:p>
        </p:txBody>
      </p:sp>
    </p:spTree>
    <p:extLst>
      <p:ext uri="{BB962C8B-B14F-4D97-AF65-F5344CB8AC3E}">
        <p14:creationId xmlns:p14="http://schemas.microsoft.com/office/powerpoint/2010/main" val="210294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High and Low Standard Deviations</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14-7</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895600" y="1600200"/>
            <a:ext cx="5297487" cy="16764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820" y="76200"/>
            <a:ext cx="348098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75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Statistics</a:t>
            </a:r>
            <a:endParaRPr lang="en-US" sz="3600" dirty="0" smtClean="0"/>
          </a:p>
        </p:txBody>
      </p:sp>
      <p:sp>
        <p:nvSpPr>
          <p:cNvPr id="43010"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Bivariate </a:t>
            </a:r>
            <a:r>
              <a:rPr lang="en-US" sz="2600" dirty="0" smtClean="0">
                <a:latin typeface="Arial" panose="020B0604020202020204" pitchFamily="34" charset="0"/>
                <a:cs typeface="Arial" panose="020B0604020202020204" pitchFamily="34" charset="0"/>
              </a:rPr>
              <a:t>Statistics</a:t>
            </a:r>
          </a:p>
          <a:p>
            <a:pPr lvl="1"/>
            <a:r>
              <a:rPr lang="en-US" sz="2300" dirty="0" smtClean="0">
                <a:latin typeface="Arial" panose="020B0604020202020204" pitchFamily="34" charset="0"/>
                <a:cs typeface="Arial" panose="020B0604020202020204" pitchFamily="34" charset="0"/>
              </a:rPr>
              <a:t>The </a:t>
            </a:r>
            <a:r>
              <a:rPr lang="en-US" sz="2300" dirty="0">
                <a:latin typeface="Arial" panose="020B0604020202020204" pitchFamily="34" charset="0"/>
                <a:cs typeface="Arial" panose="020B0604020202020204" pitchFamily="34" charset="0"/>
              </a:rPr>
              <a:t>analysis of two variables simultaneously, for the purpose of </a:t>
            </a:r>
            <a:r>
              <a:rPr lang="en-US" sz="2300" dirty="0" smtClean="0">
                <a:latin typeface="Arial" panose="020B0604020202020204" pitchFamily="34" charset="0"/>
                <a:cs typeface="Arial" panose="020B0604020202020204" pitchFamily="34" charset="0"/>
              </a:rPr>
              <a:t>determining an empirical </a:t>
            </a:r>
            <a:r>
              <a:rPr lang="en-US" sz="2300" dirty="0">
                <a:latin typeface="Arial" panose="020B0604020202020204" pitchFamily="34" charset="0"/>
                <a:cs typeface="Arial" panose="020B0604020202020204" pitchFamily="34" charset="0"/>
              </a:rPr>
              <a:t>relationship between them</a:t>
            </a:r>
            <a:r>
              <a:rPr lang="en-US" sz="23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Statistics</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lnSpcReduction="10000"/>
          </a:bodyPr>
          <a:lstStyle/>
          <a:p>
            <a:r>
              <a:rPr lang="en-US" sz="2600" dirty="0">
                <a:latin typeface="Arial" panose="020B0604020202020204" pitchFamily="34" charset="0"/>
                <a:cs typeface="Arial" panose="020B0604020202020204" pitchFamily="34" charset="0"/>
              </a:rPr>
              <a:t>Constructing a Bivariate Table</a:t>
            </a:r>
          </a:p>
          <a:p>
            <a:pPr lvl="1"/>
            <a:r>
              <a:rPr lang="en-US" dirty="0">
                <a:latin typeface="Arial" panose="020B0604020202020204" pitchFamily="34" charset="0"/>
                <a:cs typeface="Arial" panose="020B0604020202020204" pitchFamily="34" charset="0"/>
              </a:rPr>
              <a:t>Determine logical direction of relationship (independent variable and dependent variable).</a:t>
            </a:r>
          </a:p>
          <a:p>
            <a:pPr marL="320040" indent="-320040" fontAlgn="auto">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Example: Gender and Attitude toward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cases are divided into men and women.</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Each gender subgrouping is described in terms of approval or disapproval of sexual equality.</a:t>
            </a:r>
          </a:p>
          <a:p>
            <a:pPr marL="788988" lvl="1" indent="-51435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Men and women are compared in terms of the percentages approving of sexual equality.</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Analysis</a:t>
            </a:r>
            <a:endParaRPr lang="en-US" sz="1200" dirty="0" smtClean="0"/>
          </a:p>
        </p:txBody>
      </p:sp>
      <p:sp>
        <p:nvSpPr>
          <p:cNvPr id="29699" name="Content Placeholder 2"/>
          <p:cNvSpPr>
            <a:spLocks noGrp="1"/>
          </p:cNvSpPr>
          <p:nvPr>
            <p:ph sz="quarter" idx="1"/>
          </p:nvPr>
        </p:nvSpPr>
        <p:spPr>
          <a:xfrm>
            <a:off x="612775" y="1600200"/>
            <a:ext cx="8153400" cy="4495800"/>
          </a:xfrm>
        </p:spPr>
        <p:txBody>
          <a:bodyPr>
            <a:normAutofit/>
          </a:bodyPr>
          <a:lstStyle/>
          <a:p>
            <a:pPr fontAlgn="auto">
              <a:spcAft>
                <a:spcPts val="0"/>
              </a:spcAft>
              <a:defRPr/>
            </a:pPr>
            <a:r>
              <a:rPr lang="en-US" sz="2600" dirty="0">
                <a:latin typeface="Arial" panose="020B0604020202020204" pitchFamily="34" charset="0"/>
                <a:cs typeface="Arial" panose="020B0604020202020204" pitchFamily="34" charset="0"/>
              </a:rPr>
              <a:t>Contingency Table – Another name for bivariate tables, the percentage of the dependent variable are contingent upon values of the independent variable.</a:t>
            </a:r>
          </a:p>
          <a:p>
            <a:pPr marL="788988" lvl="1" indent="-514350" fontAlgn="auto">
              <a:spcAft>
                <a:spcPts val="0"/>
              </a:spcAft>
              <a:buFont typeface="Arial" charset="0"/>
              <a:buAutoNum type="arabicPeriod"/>
              <a:defRPr/>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93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Bivariate Statistics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597083204"/>
              </p:ext>
            </p:extLst>
          </p:nvPr>
        </p:nvGraphicFramePr>
        <p:xfrm>
          <a:off x="457200" y="2209800"/>
          <a:ext cx="8001000" cy="2895600"/>
        </p:xfrm>
        <a:graphic>
          <a:graphicData uri="http://schemas.openxmlformats.org/drawingml/2006/table">
            <a:tbl>
              <a:tblPr firstRow="1" bandRow="1">
                <a:tableStyleId>{5C22544A-7EE6-4342-B048-85BDC9FD1C3A}</a:tableStyleId>
              </a:tblPr>
              <a:tblGrid>
                <a:gridCol w="2667000"/>
                <a:gridCol w="2667000"/>
                <a:gridCol w="2667000"/>
              </a:tblGrid>
              <a:tr h="531103">
                <a:tc>
                  <a:txBody>
                    <a:bodyPr/>
                    <a:lstStyle/>
                    <a:p>
                      <a:endParaRPr lang="en-US" i="1" dirty="0">
                        <a:solidFill>
                          <a:schemeClr val="bg1"/>
                        </a:solidFill>
                      </a:endParaRPr>
                    </a:p>
                  </a:txBody>
                  <a:tcPr>
                    <a:solidFill>
                      <a:schemeClr val="accent2"/>
                    </a:solidFill>
                  </a:tcPr>
                </a:tc>
                <a:tc gridSpan="2">
                  <a:txBody>
                    <a:bodyPr/>
                    <a:lstStyle/>
                    <a:p>
                      <a:pPr algn="ctr"/>
                      <a:r>
                        <a:rPr lang="en-US" u="none" dirty="0" smtClean="0"/>
                        <a:t>Dependent</a:t>
                      </a:r>
                      <a:r>
                        <a:rPr lang="en-US" u="none" baseline="0" dirty="0" smtClean="0"/>
                        <a:t> Variable</a:t>
                      </a:r>
                      <a:endParaRPr lang="en-US" u="none" dirty="0"/>
                    </a:p>
                  </a:txBody>
                  <a:tcPr/>
                </a:tc>
                <a:tc hMerge="1">
                  <a:txBody>
                    <a:bodyPr/>
                    <a:lstStyle/>
                    <a:p>
                      <a:endParaRPr lang="en-US" dirty="0"/>
                    </a:p>
                  </a:txBody>
                  <a:tcPr/>
                </a:tc>
              </a:tr>
              <a:tr h="9166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Independent Variable</a:t>
                      </a:r>
                    </a:p>
                  </a:txBody>
                  <a:tcPr>
                    <a:solidFill>
                      <a:srgbClr val="60B5CC"/>
                    </a:solidFill>
                  </a:tcPr>
                </a:tc>
                <a:tc>
                  <a:txBody>
                    <a:bodyPr/>
                    <a:lstStyle/>
                    <a:p>
                      <a:pPr algn="ctr"/>
                      <a:r>
                        <a:rPr lang="en-US" b="1" u="none" dirty="0" smtClean="0">
                          <a:solidFill>
                            <a:schemeClr val="tx1"/>
                          </a:solidFill>
                        </a:rPr>
                        <a:t>Discrete/Categorical</a:t>
                      </a:r>
                      <a:endParaRPr lang="en-US" b="1" u="none" dirty="0">
                        <a:solidFill>
                          <a:schemeClr val="tx1"/>
                        </a:solidFill>
                      </a:endParaRPr>
                    </a:p>
                  </a:txBody>
                  <a:tcPr>
                    <a:solidFill>
                      <a:srgbClr val="F0AD00"/>
                    </a:solidFill>
                  </a:tcPr>
                </a:tc>
                <a:tc>
                  <a:txBody>
                    <a:bodyPr/>
                    <a:lstStyle/>
                    <a:p>
                      <a:pPr algn="ctr"/>
                      <a:r>
                        <a:rPr lang="en-US" b="1" u="none" dirty="0" smtClean="0">
                          <a:solidFill>
                            <a:schemeClr val="tx1"/>
                          </a:solidFill>
                        </a:rPr>
                        <a:t>Continuous</a:t>
                      </a:r>
                      <a:endParaRPr lang="en-US" b="1" u="none" dirty="0">
                        <a:solidFill>
                          <a:schemeClr val="tx1"/>
                        </a:solidFill>
                      </a:endParaRPr>
                    </a:p>
                  </a:txBody>
                  <a:tcPr>
                    <a:solidFill>
                      <a:srgbClr val="F0AD00"/>
                    </a:solidFill>
                  </a:tcPr>
                </a:tc>
              </a:tr>
              <a:tr h="916697">
                <a:tc>
                  <a:txBody>
                    <a:bodyPr/>
                    <a:lstStyle/>
                    <a:p>
                      <a:r>
                        <a:rPr lang="en-US" b="1" dirty="0" smtClean="0"/>
                        <a:t>Discrete/Categorical</a:t>
                      </a:r>
                      <a:endParaRPr lang="en-US" b="1" dirty="0"/>
                    </a:p>
                  </a:txBody>
                  <a:tcPr>
                    <a:solidFill>
                      <a:srgbClr val="60B5CC"/>
                    </a:solidFill>
                  </a:tcPr>
                </a:tc>
                <a:tc>
                  <a:txBody>
                    <a:bodyPr/>
                    <a:lstStyle/>
                    <a:p>
                      <a:pPr algn="ctr"/>
                      <a:r>
                        <a:rPr lang="en-US" dirty="0" smtClean="0"/>
                        <a:t>Chi-Square</a:t>
                      </a:r>
                      <a:endParaRPr lang="en-US" dirty="0"/>
                    </a:p>
                  </a:txBody>
                  <a:tcPr/>
                </a:tc>
                <a:tc>
                  <a:txBody>
                    <a:bodyPr/>
                    <a:lstStyle/>
                    <a:p>
                      <a:pPr algn="ctr"/>
                      <a:r>
                        <a:rPr lang="en-US" dirty="0" smtClean="0"/>
                        <a:t>T-Test</a:t>
                      </a:r>
                      <a:r>
                        <a:rPr lang="en-US" baseline="0" dirty="0" smtClean="0"/>
                        <a:t> or ANOVA</a:t>
                      </a:r>
                      <a:endParaRPr lang="en-US" dirty="0"/>
                    </a:p>
                  </a:txBody>
                  <a:tcPr/>
                </a:tc>
              </a:tr>
              <a:tr h="531103">
                <a:tc>
                  <a:txBody>
                    <a:bodyPr/>
                    <a:lstStyle/>
                    <a:p>
                      <a:r>
                        <a:rPr lang="en-US" b="1" dirty="0" smtClean="0"/>
                        <a:t>Continuous</a:t>
                      </a:r>
                      <a:endParaRPr lang="en-US" b="1" dirty="0"/>
                    </a:p>
                  </a:txBody>
                  <a:tcPr>
                    <a:solidFill>
                      <a:srgbClr val="60B5CC"/>
                    </a:solidFill>
                  </a:tcPr>
                </a:tc>
                <a:tc>
                  <a:txBody>
                    <a:bodyPr/>
                    <a:lstStyle/>
                    <a:p>
                      <a:pPr algn="ctr"/>
                      <a:r>
                        <a:rPr lang="en-US" dirty="0" smtClean="0"/>
                        <a:t>N/A</a:t>
                      </a:r>
                      <a:endParaRPr lang="en-US" dirty="0"/>
                    </a:p>
                  </a:txBody>
                  <a:tcPr/>
                </a:tc>
                <a:tc>
                  <a:txBody>
                    <a:bodyPr/>
                    <a:lstStyle/>
                    <a:p>
                      <a:pPr algn="ctr"/>
                      <a:r>
                        <a:rPr lang="en-US" dirty="0" smtClean="0"/>
                        <a:t>Correlation</a:t>
                      </a:r>
                      <a:endParaRPr lang="en-US" dirty="0"/>
                    </a:p>
                  </a:txBody>
                  <a:tcPr/>
                </a:tc>
              </a:tr>
            </a:tbl>
          </a:graphicData>
        </a:graphic>
      </p:graphicFrame>
    </p:spTree>
    <p:extLst>
      <p:ext uri="{BB962C8B-B14F-4D97-AF65-F5344CB8AC3E}">
        <p14:creationId xmlns:p14="http://schemas.microsoft.com/office/powerpoint/2010/main" val="161789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Percentaging a Table</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14-8</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2590800" y="1371600"/>
            <a:ext cx="5181600" cy="16002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76200"/>
            <a:ext cx="38862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8036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12775" y="228600"/>
            <a:ext cx="8153400" cy="990600"/>
          </a:xfrm>
        </p:spPr>
        <p:txBody>
          <a:bodyPr/>
          <a:lstStyle/>
          <a:p>
            <a:r>
              <a:rPr lang="en-US" sz="3600" dirty="0" smtClean="0">
                <a:latin typeface="Arial" panose="020B0604020202020204" pitchFamily="34" charset="0"/>
                <a:cs typeface="Arial" panose="020B0604020202020204" pitchFamily="34" charset="0"/>
              </a:rPr>
              <a:t>Quantification of Data</a:t>
            </a:r>
          </a:p>
        </p:txBody>
      </p:sp>
      <p:sp>
        <p:nvSpPr>
          <p:cNvPr id="16386"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Quantitative </a:t>
            </a:r>
            <a:r>
              <a:rPr lang="en-US" sz="2600" dirty="0" smtClean="0">
                <a:latin typeface="Arial" panose="020B0604020202020204" pitchFamily="34" charset="0"/>
                <a:cs typeface="Arial" panose="020B0604020202020204" pitchFamily="34" charset="0"/>
              </a:rPr>
              <a:t>Analysis</a:t>
            </a:r>
          </a:p>
          <a:p>
            <a:pPr lvl="1"/>
            <a:r>
              <a:rPr lang="en-US" sz="2300" dirty="0" smtClean="0">
                <a:latin typeface="Arial" panose="020B0604020202020204" pitchFamily="34" charset="0"/>
                <a:cs typeface="Arial" panose="020B0604020202020204" pitchFamily="34" charset="0"/>
              </a:rPr>
              <a:t>The </a:t>
            </a:r>
            <a:r>
              <a:rPr lang="en-US" sz="2300" dirty="0" smtClean="0">
                <a:latin typeface="Arial" panose="020B0604020202020204" pitchFamily="34" charset="0"/>
                <a:cs typeface="Arial" panose="020B0604020202020204" pitchFamily="34" charset="0"/>
              </a:rPr>
              <a:t>numerical representation </a:t>
            </a:r>
            <a:r>
              <a:rPr lang="en-US" sz="2300" dirty="0" smtClean="0">
                <a:latin typeface="Arial" panose="020B0604020202020204" pitchFamily="34" charset="0"/>
                <a:cs typeface="Arial" panose="020B0604020202020204" pitchFamily="34" charset="0"/>
              </a:rPr>
              <a:t>of </a:t>
            </a:r>
            <a:r>
              <a:rPr lang="en-US" sz="2300" dirty="0" smtClean="0">
                <a:latin typeface="Arial" panose="020B0604020202020204" pitchFamily="34" charset="0"/>
                <a:cs typeface="Arial" panose="020B0604020202020204" pitchFamily="34" charset="0"/>
              </a:rPr>
              <a:t>observations for the purpose of describing and explaining the phenomena that those observations reflect.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Bivariate </a:t>
            </a:r>
            <a:r>
              <a:rPr lang="en-US" sz="3600" dirty="0" smtClean="0">
                <a:latin typeface="Arial" panose="020B0604020202020204" pitchFamily="34" charset="0"/>
                <a:cs typeface="Arial" panose="020B0604020202020204" pitchFamily="34" charset="0"/>
              </a:rPr>
              <a:t>Tables</a:t>
            </a:r>
            <a:endParaRPr lang="en-US" sz="1200" dirty="0" smtClean="0"/>
          </a:p>
        </p:txBody>
      </p:sp>
      <p:sp>
        <p:nvSpPr>
          <p:cNvPr id="31747" name="Content Placeholder 2"/>
          <p:cNvSpPr>
            <a:spLocks noGrp="1"/>
          </p:cNvSpPr>
          <p:nvPr>
            <p:ph sz="quarter" idx="1"/>
          </p:nvPr>
        </p:nvSpPr>
        <p:spPr>
          <a:xfrm>
            <a:off x="612775" y="1600200"/>
            <a:ext cx="8153400" cy="4495800"/>
          </a:xfrm>
        </p:spPr>
        <p:txBody>
          <a:bodyPr>
            <a:normAutofit/>
          </a:bodyPr>
          <a:lstStyle/>
          <a:p>
            <a:pPr marL="320040" indent="-320040" fontAlgn="auto">
              <a:spcAft>
                <a:spcPts val="0"/>
              </a:spcAft>
              <a:buFont typeface="Wingdings"/>
              <a:buChar char=""/>
              <a:defRPr/>
            </a:pPr>
            <a:r>
              <a:rPr lang="en-US" sz="2600" dirty="0" smtClean="0">
                <a:latin typeface="Arial" panose="020B0604020202020204" pitchFamily="34" charset="0"/>
                <a:cs typeface="Arial" panose="020B0604020202020204" pitchFamily="34" charset="0"/>
              </a:rPr>
              <a:t>Guidelines for Presentation of Tables</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A table should have a heading or title that describes what is contained in the table.</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Original content should be clearly presented.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attributes of each variable should be clearly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The base on which percentage are computed should be indicated.</a:t>
            </a:r>
          </a:p>
          <a:p>
            <a:pPr marL="731838" lvl="1" indent="-457200" fontAlgn="auto">
              <a:spcAft>
                <a:spcPts val="0"/>
              </a:spcAft>
              <a:buFont typeface="Arial" charset="0"/>
              <a:buAutoNum type="arabicPeriod"/>
              <a:defRPr/>
            </a:pPr>
            <a:r>
              <a:rPr lang="en-US" dirty="0" smtClean="0">
                <a:latin typeface="Arial" panose="020B0604020202020204" pitchFamily="34" charset="0"/>
                <a:cs typeface="Arial" panose="020B0604020202020204" pitchFamily="34" charset="0"/>
              </a:rPr>
              <a:t>Missing data should be indicated in the table.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normAutofit/>
          </a:bodyPr>
          <a:lstStyle/>
          <a:p>
            <a:pPr fontAlgn="auto">
              <a:spcAft>
                <a:spcPts val="0"/>
              </a:spcAft>
              <a:defRPr/>
            </a:pPr>
            <a:r>
              <a:rPr lang="en-US" sz="3600" dirty="0" smtClean="0">
                <a:latin typeface="Arial" panose="020B0604020202020204" pitchFamily="34" charset="0"/>
                <a:cs typeface="Arial" panose="020B0604020202020204" pitchFamily="34" charset="0"/>
              </a:rPr>
              <a:t>Multivariate Statistics</a:t>
            </a:r>
            <a:endParaRPr lang="en-US" sz="3600" dirty="0" smtClean="0">
              <a:latin typeface="Arial" panose="020B0604020202020204" pitchFamily="34" charset="0"/>
              <a:cs typeface="Arial" panose="020B0604020202020204" pitchFamily="34" charset="0"/>
            </a:endParaRPr>
          </a:p>
        </p:txBody>
      </p:sp>
      <p:sp>
        <p:nvSpPr>
          <p:cNvPr id="48130"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Multivariate </a:t>
            </a:r>
            <a:r>
              <a:rPr lang="en-US" sz="2600" dirty="0" smtClean="0">
                <a:latin typeface="Arial" panose="020B0604020202020204" pitchFamily="34" charset="0"/>
                <a:cs typeface="Arial" panose="020B0604020202020204" pitchFamily="34" charset="0"/>
              </a:rPr>
              <a:t>Statistics</a:t>
            </a:r>
          </a:p>
          <a:p>
            <a:pPr lvl="1"/>
            <a:r>
              <a:rPr lang="en-US" sz="2300" dirty="0" smtClean="0">
                <a:latin typeface="Arial" panose="020B0604020202020204" pitchFamily="34" charset="0"/>
                <a:cs typeface="Arial" panose="020B0604020202020204" pitchFamily="34" charset="0"/>
              </a:rPr>
              <a:t>The </a:t>
            </a:r>
            <a:r>
              <a:rPr lang="en-US" sz="2300" dirty="0" smtClean="0">
                <a:latin typeface="Arial" panose="020B0604020202020204" pitchFamily="34" charset="0"/>
                <a:cs typeface="Arial" panose="020B0604020202020204" pitchFamily="34" charset="0"/>
              </a:rPr>
              <a:t>analysis of the simultaneous relationships among several variables</a:t>
            </a:r>
            <a:r>
              <a:rPr lang="en-US" sz="2300" dirty="0" smtClean="0">
                <a:latin typeface="Arial" panose="020B0604020202020204" pitchFamily="34" charset="0"/>
                <a:cs typeface="Arial" panose="020B0604020202020204" pitchFamily="34" charset="0"/>
              </a:rPr>
              <a:t>.</a:t>
            </a:r>
          </a:p>
          <a:p>
            <a:pPr lvl="2"/>
            <a:r>
              <a:rPr lang="en-US" sz="2000" dirty="0" smtClean="0">
                <a:latin typeface="Arial" panose="020B0604020202020204" pitchFamily="34" charset="0"/>
                <a:cs typeface="Arial" panose="020B0604020202020204" pitchFamily="34" charset="0"/>
              </a:rPr>
              <a:t>Regressions (Multiple/Linear/OLS, Binomial Logistic, Multinomial Logistic, Poisson, Negative Binomial, Event History/Survival Analysis, Time-Series)</a:t>
            </a:r>
            <a:endParaRPr lang="en-US" sz="2000" dirty="0" smtClean="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Multivariate Statistics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Multivariate techniques allow the researcher to measure multiple variables at the same time</a:t>
            </a:r>
          </a:p>
          <a:p>
            <a:pPr lvl="1"/>
            <a:r>
              <a:rPr lang="en-US" sz="2300" dirty="0" smtClean="0">
                <a:latin typeface="Arial" panose="020B0604020202020204" pitchFamily="34" charset="0"/>
                <a:cs typeface="Arial" panose="020B0604020202020204" pitchFamily="34" charset="0"/>
              </a:rPr>
              <a:t>Can be used to better explain why women make less than men in the job market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Ethics and Quantitative Data Analysis</a:t>
            </a:r>
            <a:endParaRPr lang="en-US" sz="3600" dirty="0"/>
          </a:p>
        </p:txBody>
      </p:sp>
      <p:sp>
        <p:nvSpPr>
          <p:cNvPr id="3" name="Content Placeholder 2"/>
          <p:cNvSpPr>
            <a:spLocks noGrp="1"/>
          </p:cNvSpPr>
          <p:nvPr>
            <p:ph sz="quarter" idx="1"/>
          </p:nvPr>
        </p:nvSpPr>
        <p:spPr/>
        <p:txBody>
          <a:bodyPr/>
          <a:lstStyle/>
          <a:p>
            <a:r>
              <a:rPr lang="en-US" dirty="0" smtClean="0"/>
              <a:t>Unbiased analysis and reporting is an ethical concern for quantitative analysis as well as in qualitative analysis.</a:t>
            </a:r>
          </a:p>
          <a:p>
            <a:r>
              <a:rPr lang="en-US" dirty="0" smtClean="0"/>
              <a:t>The privacy of subjects must be protected in analysis and reporting.</a:t>
            </a:r>
            <a:endParaRPr lang="en-US" dirty="0"/>
          </a:p>
        </p:txBody>
      </p:sp>
    </p:spTree>
    <p:extLst>
      <p:ext uri="{BB962C8B-B14F-4D97-AF65-F5344CB8AC3E}">
        <p14:creationId xmlns:p14="http://schemas.microsoft.com/office/powerpoint/2010/main" val="41587097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1 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Provide an example illustrating the quantification of data.</a:t>
            </a:r>
          </a:p>
          <a:p>
            <a:r>
              <a:rPr lang="en-US" sz="2600" dirty="0" smtClean="0">
                <a:latin typeface="Arial" panose="020B0604020202020204" pitchFamily="34" charset="0"/>
                <a:cs typeface="Arial" panose="020B0604020202020204" pitchFamily="34" charset="0"/>
              </a:rPr>
              <a:t>Identify and discuss the several aspects of univariate analysis.</a:t>
            </a:r>
          </a:p>
          <a:p>
            <a:r>
              <a:rPr lang="en-US" sz="2600" dirty="0" smtClean="0">
                <a:latin typeface="Arial" panose="020B0604020202020204" pitchFamily="34" charset="0"/>
                <a:cs typeface="Arial" panose="020B0604020202020204" pitchFamily="34" charset="0"/>
              </a:rPr>
              <a:t>Explain what is gained when subgroup comparisons are used instead of univariate analyses.</a:t>
            </a:r>
          </a:p>
          <a:p>
            <a:r>
              <a:rPr lang="en-US" sz="2600" dirty="0" smtClean="0">
                <a:latin typeface="Arial" panose="020B0604020202020204" pitchFamily="34" charset="0"/>
                <a:cs typeface="Arial" panose="020B0604020202020204" pitchFamily="34" charset="0"/>
              </a:rPr>
              <a:t>Describe and illustrate the difference between subgroup comparisons and bivariate analyses.</a:t>
            </a:r>
          </a:p>
        </p:txBody>
      </p:sp>
    </p:spTree>
    <p:extLst>
      <p:ext uri="{BB962C8B-B14F-4D97-AF65-F5344CB8AC3E}">
        <p14:creationId xmlns:p14="http://schemas.microsoft.com/office/powerpoint/2010/main" val="16367270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Chapter </a:t>
            </a:r>
            <a:r>
              <a:rPr lang="en-US" sz="3600" dirty="0">
                <a:latin typeface="Arial" panose="020B0604020202020204" pitchFamily="34" charset="0"/>
                <a:cs typeface="Arial" panose="020B0604020202020204" pitchFamily="34" charset="0"/>
              </a:rPr>
              <a:t>Summary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2)</a:t>
            </a:r>
          </a:p>
        </p:txBody>
      </p:sp>
      <p:sp>
        <p:nvSpPr>
          <p:cNvPr id="3" name="Content Placeholder 2"/>
          <p:cNvSpPr>
            <a:spLocks noGrp="1"/>
          </p:cNvSpPr>
          <p:nvPr>
            <p:ph sz="quarter" idx="1"/>
          </p:nvPr>
        </p:nvSpPr>
        <p:spPr/>
        <p:txBody>
          <a:bodyPr/>
          <a:lstStyle/>
          <a:p>
            <a:r>
              <a:rPr lang="en-US" sz="2600" dirty="0" smtClean="0">
                <a:latin typeface="Arial" panose="020B0604020202020204" pitchFamily="34" charset="0"/>
                <a:cs typeface="Arial" panose="020B0604020202020204" pitchFamily="34" charset="0"/>
              </a:rPr>
              <a:t>List and explain the added advantages of multivariate analysis over bivariate analysis.</a:t>
            </a:r>
          </a:p>
          <a:p>
            <a:r>
              <a:rPr lang="en-US" sz="2600" dirty="0" smtClean="0">
                <a:latin typeface="Arial" panose="020B0604020202020204" pitchFamily="34" charset="0"/>
                <a:cs typeface="Arial" panose="020B0604020202020204" pitchFamily="34" charset="0"/>
              </a:rPr>
              <a:t>Outline an example of sociological diagnostics and how it might be used in relation to social causes.</a:t>
            </a:r>
          </a:p>
          <a:p>
            <a:r>
              <a:rPr lang="en-US" sz="2600" dirty="0" smtClean="0">
                <a:latin typeface="Arial" panose="020B0604020202020204" pitchFamily="34" charset="0"/>
                <a:cs typeface="Arial" panose="020B0604020202020204" pitchFamily="34" charset="0"/>
              </a:rPr>
              <a:t>Define ways in which ethical issues may arise in connection with quantitative analyses.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580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600" dirty="0" smtClean="0">
                <a:latin typeface="Arial" panose="020B0604020202020204" pitchFamily="34" charset="0"/>
                <a:cs typeface="Arial" panose="020B0604020202020204" pitchFamily="34" charset="0"/>
              </a:rPr>
              <a:t>Questions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Title 3"/>
          <p:cNvSpPr>
            <a:spLocks noGrp="1"/>
          </p:cNvSpPr>
          <p:nvPr>
            <p:ph type="title"/>
          </p:nvPr>
        </p:nvSpPr>
        <p:spPr>
          <a:xfrm>
            <a:off x="612775" y="228600"/>
            <a:ext cx="8153400" cy="990600"/>
          </a:xfrm>
        </p:spPr>
        <p:txBody>
          <a:bodyPr/>
          <a:lstStyle/>
          <a:p>
            <a:r>
              <a:rPr lang="en-US" sz="3600" dirty="0" smtClean="0"/>
              <a:t>Question 1</a:t>
            </a:r>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1</a:t>
            </a:r>
            <a:r>
              <a:rPr lang="en-US" sz="2600" dirty="0" smtClean="0">
                <a:latin typeface="Arial" panose="020B0604020202020204" pitchFamily="34" charset="0"/>
                <a:cs typeface="Arial" panose="020B0604020202020204" pitchFamily="34" charset="0"/>
              </a:rPr>
              <a:t>. The process of converting data to numerical format is called _____.</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feminist research</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qualification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quantification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3"/>
          <p:cNvSpPr>
            <a:spLocks noGrp="1"/>
          </p:cNvSpPr>
          <p:nvPr>
            <p:ph type="title"/>
          </p:nvPr>
        </p:nvSpPr>
        <p:spPr>
          <a:xfrm>
            <a:off x="612775" y="228600"/>
            <a:ext cx="8153400" cy="990600"/>
          </a:xfrm>
        </p:spPr>
        <p:txBody>
          <a:bodyPr/>
          <a:lstStyle/>
          <a:p>
            <a:r>
              <a:rPr lang="en-US" sz="3600" dirty="0" smtClean="0"/>
              <a:t>Question 2</a:t>
            </a:r>
          </a:p>
        </p:txBody>
      </p:sp>
      <p:sp>
        <p:nvSpPr>
          <p:cNvPr id="46083"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2</a:t>
            </a:r>
            <a:r>
              <a:rPr lang="en-US" sz="2600" dirty="0" smtClean="0">
                <a:latin typeface="Arial" panose="020B0604020202020204" pitchFamily="34" charset="0"/>
                <a:cs typeface="Arial" panose="020B0604020202020204" pitchFamily="34" charset="0"/>
              </a:rPr>
              <a:t>. Which of the following are basic approaches to the coding process?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You can begin with a well developed coding scheme.</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You can generate codes from your data.</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both of the above</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none of the above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Title 3"/>
          <p:cNvSpPr>
            <a:spLocks noGrp="1"/>
          </p:cNvSpPr>
          <p:nvPr>
            <p:ph type="title"/>
          </p:nvPr>
        </p:nvSpPr>
        <p:spPr>
          <a:xfrm>
            <a:off x="612775" y="228600"/>
            <a:ext cx="8153400" cy="990600"/>
          </a:xfrm>
        </p:spPr>
        <p:txBody>
          <a:bodyPr/>
          <a:lstStyle/>
          <a:p>
            <a:r>
              <a:rPr lang="en-US" sz="3600" dirty="0" smtClean="0"/>
              <a:t>Question 3</a:t>
            </a:r>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3</a:t>
            </a:r>
            <a:r>
              <a:rPr lang="en-US" sz="2600" dirty="0" smtClean="0">
                <a:latin typeface="Arial" panose="020B0604020202020204" pitchFamily="34" charset="0"/>
                <a:cs typeface="Arial" panose="020B0604020202020204" pitchFamily="34" charset="0"/>
              </a:rPr>
              <a:t>. A _____ is a document that describes the locations of variables and lists the assignments of codes to the attributes composing those variables.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cross-case analysis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codebook</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constant comparative method</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monitoring study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5"/>
          <p:cNvSpPr>
            <a:spLocks noGrp="1"/>
          </p:cNvSpPr>
          <p:nvPr>
            <p:ph type="title"/>
          </p:nvPr>
        </p:nvSpPr>
        <p:spPr/>
        <p:txBody>
          <a:bodyPr/>
          <a:lstStyle/>
          <a:p>
            <a:r>
              <a:rPr lang="en-US" sz="3600" dirty="0" smtClean="0">
                <a:latin typeface="Arial" panose="020B0604020202020204" pitchFamily="34" charset="0"/>
                <a:cs typeface="Arial" panose="020B0604020202020204" pitchFamily="34" charset="0"/>
              </a:rPr>
              <a:t>Coding Quantitative Data</a:t>
            </a:r>
            <a:endParaRPr lang="en-US" sz="3600" dirty="0" smtClean="0">
              <a:latin typeface="Arial" panose="020B0604020202020204" pitchFamily="34" charset="0"/>
              <a:cs typeface="Arial" panose="020B0604020202020204" pitchFamily="34" charset="0"/>
            </a:endParaRPr>
          </a:p>
        </p:txBody>
      </p:sp>
      <p:sp>
        <p:nvSpPr>
          <p:cNvPr id="12291" name="Content Placeholder 4"/>
          <p:cNvSpPr>
            <a:spLocks noGrp="1"/>
          </p:cNvSpPr>
          <p:nvPr>
            <p:ph sz="quarter" idx="1"/>
          </p:nvPr>
        </p:nvSpPr>
        <p:spPr>
          <a:xfrm>
            <a:off x="60960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Age</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1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2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3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4 = 4</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5 = 5</a:t>
            </a:r>
          </a:p>
          <a:p>
            <a:pPr marL="320040" indent="-320040" fontAlgn="t">
              <a:spcAft>
                <a:spcPts val="0"/>
              </a:spcAft>
              <a:buFont typeface="Wingdings"/>
              <a:buChar char=""/>
              <a:defRPr/>
            </a:pPr>
            <a:endParaRPr lang="en-US" sz="2600"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Sex</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Male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Female = 2</a:t>
            </a:r>
          </a:p>
        </p:txBody>
      </p:sp>
      <p:sp>
        <p:nvSpPr>
          <p:cNvPr id="12292" name="Content Placeholder 6"/>
          <p:cNvSpPr>
            <a:spLocks noGrp="1"/>
          </p:cNvSpPr>
          <p:nvPr>
            <p:ph sz="quarter" idx="2"/>
          </p:nvPr>
        </p:nvSpPr>
        <p:spPr>
          <a:xfrm>
            <a:off x="4845050" y="1589088"/>
            <a:ext cx="3886200" cy="4572000"/>
          </a:xfrm>
        </p:spPr>
        <p:txBody>
          <a:bodyPr>
            <a:noAutofit/>
          </a:bodyPr>
          <a:lstStyle/>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Political Affiliation</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Democrat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Republican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Independent = 3</a:t>
            </a:r>
          </a:p>
          <a:p>
            <a:pPr marL="640080" lvl="1" indent="-274320" fontAlgn="t">
              <a:spcAft>
                <a:spcPts val="0"/>
              </a:spcAft>
              <a:buFont typeface="Wingdings 2"/>
              <a:buChar char=""/>
              <a:defRPr/>
            </a:pPr>
            <a:endParaRPr lang="en-US" dirty="0" smtClean="0">
              <a:latin typeface="Arial" panose="020B0604020202020204" pitchFamily="34" charset="0"/>
              <a:cs typeface="Arial" panose="020B0604020202020204" pitchFamily="34" charset="0"/>
            </a:endParaRPr>
          </a:p>
          <a:p>
            <a:pPr marL="320040" indent="-320040" fontAlgn="t">
              <a:spcAft>
                <a:spcPts val="0"/>
              </a:spcAft>
              <a:buFont typeface="Wingdings"/>
              <a:buChar char=""/>
              <a:defRPr/>
            </a:pPr>
            <a:r>
              <a:rPr lang="en-US" sz="2600" dirty="0" smtClean="0">
                <a:latin typeface="Arial" panose="020B0604020202020204" pitchFamily="34" charset="0"/>
                <a:cs typeface="Arial" panose="020B0604020202020204" pitchFamily="34" charset="0"/>
              </a:rPr>
              <a:t>Region of Country</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West = 1</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Midwest = 2</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South = 3</a:t>
            </a:r>
          </a:p>
          <a:p>
            <a:pPr marL="640080" lvl="1" indent="-274320" fontAlgn="t">
              <a:spcAft>
                <a:spcPts val="0"/>
              </a:spcAft>
              <a:buFont typeface="Wingdings 2"/>
              <a:buChar char=""/>
              <a:defRPr/>
            </a:pPr>
            <a:r>
              <a:rPr lang="en-US" dirty="0" smtClean="0">
                <a:latin typeface="Arial" panose="020B0604020202020204" pitchFamily="34" charset="0"/>
                <a:cs typeface="Arial" panose="020B0604020202020204" pitchFamily="34" charset="0"/>
              </a:rPr>
              <a:t>Northeast = 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Title 3"/>
          <p:cNvSpPr>
            <a:spLocks noGrp="1"/>
          </p:cNvSpPr>
          <p:nvPr>
            <p:ph type="title"/>
          </p:nvPr>
        </p:nvSpPr>
        <p:spPr>
          <a:xfrm>
            <a:off x="612775" y="228600"/>
            <a:ext cx="8153400" cy="990600"/>
          </a:xfrm>
        </p:spPr>
        <p:txBody>
          <a:bodyPr/>
          <a:lstStyle/>
          <a:p>
            <a:r>
              <a:rPr lang="en-US" sz="3600" dirty="0" smtClean="0"/>
              <a:t>Question 4</a:t>
            </a:r>
          </a:p>
        </p:txBody>
      </p:sp>
      <p:sp>
        <p:nvSpPr>
          <p:cNvPr id="44035" name="Content Placeholder 2"/>
          <p:cNvSpPr>
            <a:spLocks noGrp="1"/>
          </p:cNvSpPr>
          <p:nvPr>
            <p:ph sz="quarter" idx="1"/>
          </p:nvPr>
        </p:nvSpPr>
        <p:spPr>
          <a:xfrm>
            <a:off x="612775" y="1600200"/>
            <a:ext cx="8153400" cy="4495800"/>
          </a:xfrm>
        </p:spPr>
        <p:txBody>
          <a:bodyPr>
            <a:normAutofit/>
          </a:bodyPr>
          <a:lstStyle/>
          <a:p>
            <a:pPr marL="0" indent="0">
              <a:buFont typeface="Wingdings 3" pitchFamily="18" charset="2"/>
              <a:buNone/>
            </a:pPr>
            <a:r>
              <a:rPr lang="en-US" sz="2600" dirty="0">
                <a:latin typeface="Arial" panose="020B0604020202020204" pitchFamily="34" charset="0"/>
                <a:cs typeface="Arial" panose="020B0604020202020204" pitchFamily="34" charset="0"/>
              </a:rPr>
              <a:t>4</a:t>
            </a:r>
            <a:r>
              <a:rPr lang="en-US" sz="2600" dirty="0" smtClean="0">
                <a:latin typeface="Arial" panose="020B0604020202020204" pitchFamily="34" charset="0"/>
                <a:cs typeface="Arial" panose="020B0604020202020204" pitchFamily="34" charset="0"/>
              </a:rPr>
              <a:t>. The _____ is an average computed by summing the values of several observations and divided by the number of observations.</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frequency</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mean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median</a:t>
            </a:r>
          </a:p>
          <a:p>
            <a:pPr marL="0" indent="0">
              <a:buFont typeface="Arial" charset="0"/>
              <a:buAutoNum type="alphaUcPeriod"/>
            </a:pPr>
            <a:r>
              <a:rPr lang="en-US" sz="2600" dirty="0" smtClean="0">
                <a:latin typeface="Arial" panose="020B0604020202020204" pitchFamily="34" charset="0"/>
                <a:cs typeface="Arial" panose="020B0604020202020204" pitchFamily="34" charset="0"/>
              </a:rPr>
              <a:t> mode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Coding Quantitative Data</a:t>
            </a:r>
            <a:endParaRPr lang="en-US" sz="1200" dirty="0" smtClean="0"/>
          </a:p>
        </p:txBody>
      </p:sp>
      <p:sp>
        <p:nvSpPr>
          <p:cNvPr id="19458" name="Content Placeholder 2"/>
          <p:cNvSpPr>
            <a:spLocks noGrp="1"/>
          </p:cNvSpPr>
          <p:nvPr>
            <p:ph sz="quarter" idx="1"/>
          </p:nvPr>
        </p:nvSpPr>
        <p:spPr>
          <a:xfrm>
            <a:off x="612775" y="1600200"/>
            <a:ext cx="8153400" cy="4495800"/>
          </a:xfrm>
        </p:spPr>
        <p:txBody>
          <a:bodyPr/>
          <a:lstStyle/>
          <a:p>
            <a:r>
              <a:rPr lang="en-US" sz="2600" dirty="0">
                <a:latin typeface="Arial" panose="020B0604020202020204" pitchFamily="34" charset="0"/>
                <a:cs typeface="Arial" panose="020B0604020202020204" pitchFamily="34" charset="0"/>
              </a:rPr>
              <a:t>Develop Code Categories</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Use well-developed coding scheme.</a:t>
            </a:r>
          </a:p>
          <a:p>
            <a:pPr marL="731838" lvl="1" indent="-457200">
              <a:buFont typeface="Arial" charset="0"/>
              <a:buAutoNum type="arabicPeriod"/>
            </a:pPr>
            <a:r>
              <a:rPr lang="en-US" dirty="0">
                <a:latin typeface="Arial" panose="020B0604020202020204" pitchFamily="34" charset="0"/>
                <a:cs typeface="Arial" panose="020B0604020202020204" pitchFamily="34" charset="0"/>
              </a:rPr>
              <a:t>Generate codes from your data.</a:t>
            </a:r>
          </a:p>
          <a:p>
            <a:endParaRPr lang="en-US" sz="2600" dirty="0" smtClean="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Coding Quantitative Data</a:t>
            </a:r>
            <a:endParaRPr lang="en-US" sz="1200" dirty="0"/>
          </a:p>
        </p:txBody>
      </p:sp>
      <p:sp>
        <p:nvSpPr>
          <p:cNvPr id="20482" name="Content Placeholder 2"/>
          <p:cNvSpPr>
            <a:spLocks noGrp="1"/>
          </p:cNvSpPr>
          <p:nvPr>
            <p:ph sz="quarter" idx="1"/>
          </p:nvPr>
        </p:nvSpPr>
        <p:spPr/>
        <p:txBody>
          <a:bodyPr/>
          <a:lstStyle/>
          <a:p>
            <a:r>
              <a:rPr lang="en-US" dirty="0" smtClean="0">
                <a:latin typeface="Arial" panose="020B0604020202020204" pitchFamily="34" charset="0"/>
                <a:cs typeface="Arial" panose="020B0604020202020204" pitchFamily="34" charset="0"/>
              </a:rPr>
              <a:t>Codebook</a:t>
            </a:r>
          </a:p>
          <a:p>
            <a:pPr lvl="1"/>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document </a:t>
            </a:r>
            <a:r>
              <a:rPr lang="en-US" dirty="0" smtClean="0">
                <a:latin typeface="Arial" panose="020B0604020202020204" pitchFamily="34" charset="0"/>
                <a:cs typeface="Arial" panose="020B0604020202020204" pitchFamily="34" charset="0"/>
              </a:rPr>
              <a:t>that lists </a:t>
            </a: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assignments of codes to the attributes composing the </a:t>
            </a:r>
            <a:r>
              <a:rPr lang="en-US" dirty="0" smtClean="0">
                <a:latin typeface="Arial" panose="020B0604020202020204" pitchFamily="34" charset="0"/>
                <a:cs typeface="Arial" panose="020B0604020202020204" pitchFamily="34" charset="0"/>
              </a:rPr>
              <a:t>variables (meanings of codes, and code labels).</a:t>
            </a:r>
          </a:p>
          <a:p>
            <a:pPr lvl="1"/>
            <a:endParaRPr lang="en-US" sz="2600" dirty="0" smtClean="0">
              <a:latin typeface="Arial" panose="020B0604020202020204" pitchFamily="34" charset="0"/>
              <a:cs typeface="Arial" panose="020B0604020202020204" pitchFamily="34" charset="0"/>
            </a:endParaRPr>
          </a:p>
          <a:p>
            <a:pPr marL="228600" lvl="2"/>
            <a:r>
              <a:rPr lang="en-US" sz="2600" dirty="0" smtClean="0">
                <a:latin typeface="Arial" panose="020B0604020202020204" pitchFamily="34" charset="0"/>
                <a:cs typeface="Arial" panose="020B0604020202020204" pitchFamily="34" charset="0"/>
              </a:rPr>
              <a:t>Purposes of the Codebook</a:t>
            </a:r>
          </a:p>
          <a:p>
            <a:pPr marL="685800" lvl="3" indent="-457200"/>
            <a:r>
              <a:rPr lang="en-US" sz="2600" dirty="0" smtClean="0">
                <a:latin typeface="Arial" panose="020B0604020202020204" pitchFamily="34" charset="0"/>
                <a:cs typeface="Arial" panose="020B0604020202020204" pitchFamily="34" charset="0"/>
              </a:rPr>
              <a:t>Primary guide in the coding processes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smtClean="0">
                <a:latin typeface="Arial" charset="0"/>
                <a:cs typeface="Arial" charset="0"/>
              </a:rPr>
              <a:t>Partial Codebook</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14-</a:t>
            </a:r>
            <a:r>
              <a:rPr lang="en-US" sz="3600" dirty="0">
                <a:latin typeface="Arial" charset="0"/>
                <a:cs typeface="Arial" charset="0"/>
              </a:rPr>
              <a:t>1</a:t>
            </a:r>
            <a:endParaRPr lang="en-US" sz="2000" dirty="0">
              <a:latin typeface="Arial" charset="0"/>
              <a:cs typeface="Arial" charset="0"/>
            </a:endParaRPr>
          </a:p>
        </p:txBody>
      </p:sp>
      <p:pic>
        <p:nvPicPr>
          <p:cNvPr id="22531"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48100" r="-48100"/>
          <a:stretch>
            <a:fillRect/>
          </a:stretch>
        </p:blipFill>
        <p:spPr>
          <a:xfrm>
            <a:off x="1143000" y="1447800"/>
            <a:ext cx="7583487" cy="2286000"/>
          </a:xfr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04800"/>
            <a:ext cx="7315200" cy="401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9992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66800" y="914400"/>
            <a:ext cx="7543800" cy="5181600"/>
          </a:xfrm>
        </p:spPr>
        <p:txBody>
          <a:bodyPr>
            <a:normAutofit fontScale="85000" lnSpcReduction="20000"/>
          </a:bodyPr>
          <a:lstStyle/>
          <a:p>
            <a:pPr marL="320040" indent="-320040" fontAlgn="auto">
              <a:spcAft>
                <a:spcPts val="0"/>
              </a:spcAft>
              <a:buFont typeface="Wingdings 3" pitchFamily="18" charset="2"/>
              <a:buNone/>
              <a:defRPr/>
            </a:pPr>
            <a:r>
              <a:rPr lang="en-US" u="sng" dirty="0" smtClean="0"/>
              <a:t>ATTEND</a:t>
            </a:r>
          </a:p>
          <a:p>
            <a:pPr marL="320040" indent="-320040" fontAlgn="auto">
              <a:spcAft>
                <a:spcPts val="0"/>
              </a:spcAft>
              <a:buFont typeface="Wingdings 3" pitchFamily="18" charset="2"/>
              <a:buNone/>
              <a:defRPr/>
            </a:pPr>
            <a:endParaRPr lang="en-US" dirty="0" smtClean="0"/>
          </a:p>
          <a:p>
            <a:pPr marL="320040" indent="-320040" fontAlgn="auto">
              <a:spcAft>
                <a:spcPts val="0"/>
              </a:spcAft>
              <a:buFont typeface="Wingdings 3" pitchFamily="18" charset="2"/>
              <a:buNone/>
              <a:defRPr/>
            </a:pPr>
            <a:r>
              <a:rPr lang="en-US" dirty="0" smtClean="0"/>
              <a:t>How often do you attend religious services?</a:t>
            </a:r>
          </a:p>
          <a:p>
            <a:pPr marL="788988" lvl="1" indent="-514350" fontAlgn="auto">
              <a:spcAft>
                <a:spcPts val="0"/>
              </a:spcAft>
              <a:buFont typeface="Wingdings 3" pitchFamily="18" charset="2"/>
              <a:buNone/>
              <a:defRPr/>
            </a:pPr>
            <a:endParaRPr lang="en-US" dirty="0" smtClean="0"/>
          </a:p>
          <a:p>
            <a:pPr marL="788988" lvl="1" indent="-514350" fontAlgn="auto">
              <a:spcAft>
                <a:spcPts val="0"/>
              </a:spcAft>
              <a:buFont typeface="Wingdings 3" pitchFamily="18" charset="2"/>
              <a:buNone/>
              <a:defRPr/>
            </a:pPr>
            <a:r>
              <a:rPr lang="en-US" dirty="0" smtClean="0"/>
              <a:t>0. Never</a:t>
            </a:r>
          </a:p>
          <a:p>
            <a:pPr marL="788988" lvl="1" indent="-514350" fontAlgn="auto">
              <a:spcAft>
                <a:spcPts val="0"/>
              </a:spcAft>
              <a:buFont typeface="Wingdings 3" pitchFamily="18" charset="2"/>
              <a:buNone/>
              <a:defRPr/>
            </a:pPr>
            <a:r>
              <a:rPr lang="en-US" dirty="0" smtClean="0"/>
              <a:t>1. Less than once a year</a:t>
            </a:r>
          </a:p>
          <a:p>
            <a:pPr marL="788988" lvl="1" indent="-514350" fontAlgn="auto">
              <a:spcAft>
                <a:spcPts val="0"/>
              </a:spcAft>
              <a:buFont typeface="Wingdings 3" pitchFamily="18" charset="2"/>
              <a:buNone/>
              <a:defRPr/>
            </a:pPr>
            <a:r>
              <a:rPr lang="en-US" dirty="0" smtClean="0"/>
              <a:t>2. About once or twice a year</a:t>
            </a:r>
          </a:p>
          <a:p>
            <a:pPr marL="788988" lvl="1" indent="-514350" fontAlgn="auto">
              <a:spcAft>
                <a:spcPts val="0"/>
              </a:spcAft>
              <a:buFont typeface="Wingdings 3" pitchFamily="18" charset="2"/>
              <a:buNone/>
              <a:defRPr/>
            </a:pPr>
            <a:r>
              <a:rPr lang="en-US" dirty="0" smtClean="0"/>
              <a:t>3. Several times a year</a:t>
            </a:r>
          </a:p>
          <a:p>
            <a:pPr marL="788988" lvl="1" indent="-514350" fontAlgn="auto">
              <a:spcAft>
                <a:spcPts val="0"/>
              </a:spcAft>
              <a:buFont typeface="Wingdings 3" pitchFamily="18" charset="2"/>
              <a:buNone/>
              <a:defRPr/>
            </a:pPr>
            <a:r>
              <a:rPr lang="en-US" dirty="0" smtClean="0"/>
              <a:t>4. About once a month</a:t>
            </a:r>
          </a:p>
          <a:p>
            <a:pPr marL="788988" lvl="1" indent="-514350" fontAlgn="auto">
              <a:spcAft>
                <a:spcPts val="0"/>
              </a:spcAft>
              <a:buFont typeface="Wingdings 3" pitchFamily="18" charset="2"/>
              <a:buNone/>
              <a:defRPr/>
            </a:pPr>
            <a:r>
              <a:rPr lang="en-US" dirty="0" smtClean="0"/>
              <a:t>5. 2-3 times a month</a:t>
            </a:r>
          </a:p>
          <a:p>
            <a:pPr marL="788988" lvl="1" indent="-514350" fontAlgn="auto">
              <a:spcAft>
                <a:spcPts val="0"/>
              </a:spcAft>
              <a:buFont typeface="Wingdings 3" pitchFamily="18" charset="2"/>
              <a:buNone/>
              <a:defRPr/>
            </a:pPr>
            <a:r>
              <a:rPr lang="en-US" dirty="0" smtClean="0"/>
              <a:t>6. Nearly every week</a:t>
            </a:r>
          </a:p>
          <a:p>
            <a:pPr marL="788988" lvl="1" indent="-514350" fontAlgn="auto">
              <a:spcAft>
                <a:spcPts val="0"/>
              </a:spcAft>
              <a:buFont typeface="Wingdings 3" pitchFamily="18" charset="2"/>
              <a:buNone/>
              <a:defRPr/>
            </a:pPr>
            <a:r>
              <a:rPr lang="en-US" dirty="0" smtClean="0"/>
              <a:t>7. Every week</a:t>
            </a:r>
          </a:p>
          <a:p>
            <a:pPr marL="788988" lvl="1" indent="-514350" fontAlgn="auto">
              <a:spcAft>
                <a:spcPts val="0"/>
              </a:spcAft>
              <a:buFont typeface="Wingdings 3" pitchFamily="18" charset="2"/>
              <a:buNone/>
              <a:defRPr/>
            </a:pPr>
            <a:r>
              <a:rPr lang="en-US" dirty="0" smtClean="0"/>
              <a:t>8. Several times a week</a:t>
            </a:r>
          </a:p>
          <a:p>
            <a:pPr marL="788988" lvl="1" indent="-514350" fontAlgn="auto">
              <a:spcAft>
                <a:spcPts val="0"/>
              </a:spcAft>
              <a:buFont typeface="Wingdings 3" pitchFamily="18" charset="2"/>
              <a:buNone/>
              <a:defRPr/>
            </a:pPr>
            <a:r>
              <a:rPr lang="en-US" dirty="0" smtClean="0"/>
              <a:t>9. Don’t know, No answer</a:t>
            </a:r>
          </a:p>
        </p:txBody>
      </p:sp>
      <p:sp>
        <p:nvSpPr>
          <p:cNvPr id="4" name="Rectangle 3"/>
          <p:cNvSpPr/>
          <p:nvPr/>
        </p:nvSpPr>
        <p:spPr>
          <a:xfrm>
            <a:off x="990600" y="838200"/>
            <a:ext cx="1600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1371600" y="2438400"/>
            <a:ext cx="381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Line Callout 1 5"/>
          <p:cNvSpPr/>
          <p:nvPr/>
        </p:nvSpPr>
        <p:spPr>
          <a:xfrm>
            <a:off x="3657600" y="457200"/>
            <a:ext cx="3124200" cy="533400"/>
          </a:xfrm>
          <a:prstGeom prst="borderCallout1">
            <a:avLst>
              <a:gd name="adj1" fmla="val 18750"/>
              <a:gd name="adj2" fmla="val -8333"/>
              <a:gd name="adj3" fmla="val 107610"/>
              <a:gd name="adj4" fmla="val -2923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Abbreviated Variable Name</a:t>
            </a:r>
          </a:p>
        </p:txBody>
      </p:sp>
      <p:sp>
        <p:nvSpPr>
          <p:cNvPr id="7" name="Line Callout 1 6"/>
          <p:cNvSpPr/>
          <p:nvPr/>
        </p:nvSpPr>
        <p:spPr>
          <a:xfrm rot="16200000">
            <a:off x="-533400" y="3962400"/>
            <a:ext cx="2362200" cy="533400"/>
          </a:xfrm>
          <a:prstGeom prst="borderCallout1">
            <a:avLst>
              <a:gd name="adj1" fmla="val 116820"/>
              <a:gd name="adj2" fmla="val 53531"/>
              <a:gd name="adj3" fmla="val 177880"/>
              <a:gd name="adj4" fmla="val 5999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Numerical Label</a:t>
            </a:r>
          </a:p>
        </p:txBody>
      </p:sp>
      <p:sp>
        <p:nvSpPr>
          <p:cNvPr id="8" name="Line Callout 1 7"/>
          <p:cNvSpPr/>
          <p:nvPr/>
        </p:nvSpPr>
        <p:spPr>
          <a:xfrm>
            <a:off x="5791200" y="2667000"/>
            <a:ext cx="3124200" cy="533400"/>
          </a:xfrm>
          <a:prstGeom prst="borderCallout1">
            <a:avLst>
              <a:gd name="adj1" fmla="val -4416"/>
              <a:gd name="adj2" fmla="val 50995"/>
              <a:gd name="adj3" fmla="val -77204"/>
              <a:gd name="adj4" fmla="val 198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Definition of the Variable</a:t>
            </a:r>
          </a:p>
        </p:txBody>
      </p:sp>
      <p:sp>
        <p:nvSpPr>
          <p:cNvPr id="9" name="Rectangle 8"/>
          <p:cNvSpPr/>
          <p:nvPr/>
        </p:nvSpPr>
        <p:spPr>
          <a:xfrm>
            <a:off x="1066800" y="1600200"/>
            <a:ext cx="70104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066800" y="2362200"/>
            <a:ext cx="4572000"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Line Callout 1 10"/>
          <p:cNvSpPr/>
          <p:nvPr/>
        </p:nvSpPr>
        <p:spPr>
          <a:xfrm>
            <a:off x="6248400" y="4267200"/>
            <a:ext cx="2438400" cy="533400"/>
          </a:xfrm>
          <a:prstGeom prst="borderCallout1">
            <a:avLst>
              <a:gd name="adj1" fmla="val 18750"/>
              <a:gd name="adj2" fmla="val -8333"/>
              <a:gd name="adj3" fmla="val -34476"/>
              <a:gd name="adj4" fmla="val -23699"/>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tx1"/>
                </a:solidFill>
              </a:rPr>
              <a:t>Variable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3"/>
          <p:cNvSpPr>
            <a:spLocks noGrp="1"/>
          </p:cNvSpPr>
          <p:nvPr>
            <p:ph type="title"/>
          </p:nvPr>
        </p:nvSpPr>
        <p:spPr>
          <a:xfrm>
            <a:off x="612775" y="228600"/>
            <a:ext cx="8153400" cy="990600"/>
          </a:xfrm>
        </p:spPr>
        <p:txBody>
          <a:bodyPr/>
          <a:lstStyle/>
          <a:p>
            <a:r>
              <a:rPr lang="en-US" sz="3600" dirty="0">
                <a:latin typeface="Arial" panose="020B0604020202020204" pitchFamily="34" charset="0"/>
                <a:cs typeface="Arial" panose="020B0604020202020204" pitchFamily="34" charset="0"/>
              </a:rPr>
              <a:t>Coding Quantitative Data</a:t>
            </a:r>
            <a:endParaRPr lang="en-US" sz="1200" dirty="0" smtClean="0"/>
          </a:p>
        </p:txBody>
      </p:sp>
      <p:sp>
        <p:nvSpPr>
          <p:cNvPr id="38914" name="Content Placeholder 2"/>
          <p:cNvSpPr>
            <a:spLocks noGrp="1"/>
          </p:cNvSpPr>
          <p:nvPr>
            <p:ph sz="quarter" idx="1"/>
          </p:nvPr>
        </p:nvSpPr>
        <p:spPr>
          <a:xfrm>
            <a:off x="612775" y="1600200"/>
            <a:ext cx="8153400" cy="4495800"/>
          </a:xfrm>
        </p:spPr>
        <p:txBody>
          <a:bodyPr/>
          <a:lstStyle/>
          <a:p>
            <a:r>
              <a:rPr lang="en-US" sz="2600" dirty="0" smtClean="0">
                <a:latin typeface="Arial" panose="020B0604020202020204" pitchFamily="34" charset="0"/>
                <a:cs typeface="Arial" panose="020B0604020202020204" pitchFamily="34" charset="0"/>
              </a:rPr>
              <a:t>Continuous </a:t>
            </a:r>
            <a:r>
              <a:rPr lang="en-US" sz="2600" dirty="0" smtClean="0">
                <a:latin typeface="Arial" panose="020B0604020202020204" pitchFamily="34" charset="0"/>
                <a:cs typeface="Arial" panose="020B0604020202020204" pitchFamily="34" charset="0"/>
              </a:rPr>
              <a:t>Variable</a:t>
            </a:r>
          </a:p>
          <a:p>
            <a:pPr lvl="1"/>
            <a:r>
              <a:rPr lang="en-US" sz="2300" dirty="0" smtClean="0">
                <a:latin typeface="Arial" panose="020B0604020202020204" pitchFamily="34" charset="0"/>
                <a:cs typeface="Arial" panose="020B0604020202020204" pitchFamily="34" charset="0"/>
              </a:rPr>
              <a:t>A </a:t>
            </a:r>
            <a:r>
              <a:rPr lang="en-US" sz="2300" dirty="0" smtClean="0">
                <a:latin typeface="Arial" panose="020B0604020202020204" pitchFamily="34" charset="0"/>
                <a:cs typeface="Arial" panose="020B0604020202020204" pitchFamily="34" charset="0"/>
              </a:rPr>
              <a:t>variable whose attributes form a steady progression</a:t>
            </a:r>
          </a:p>
          <a:p>
            <a:pPr lvl="2"/>
            <a:r>
              <a:rPr lang="en-US" sz="2000" dirty="0" smtClean="0">
                <a:latin typeface="Arial" panose="020B0604020202020204" pitchFamily="34" charset="0"/>
                <a:cs typeface="Arial" panose="020B0604020202020204" pitchFamily="34" charset="0"/>
              </a:rPr>
              <a:t>Interval variables: age, income</a:t>
            </a:r>
          </a:p>
          <a:p>
            <a:endParaRPr lang="en-US" sz="2600" dirty="0" smtClean="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Discrete/Categorical </a:t>
            </a:r>
            <a:r>
              <a:rPr lang="en-US" sz="2600" dirty="0" smtClean="0">
                <a:latin typeface="Arial" panose="020B0604020202020204" pitchFamily="34" charset="0"/>
                <a:cs typeface="Arial" panose="020B0604020202020204" pitchFamily="34" charset="0"/>
              </a:rPr>
              <a:t>Variable</a:t>
            </a:r>
          </a:p>
          <a:p>
            <a:pPr lvl="1"/>
            <a:r>
              <a:rPr lang="en-US" sz="2300" dirty="0" smtClean="0">
                <a:latin typeface="Arial" panose="020B0604020202020204" pitchFamily="34" charset="0"/>
                <a:cs typeface="Arial" panose="020B0604020202020204" pitchFamily="34" charset="0"/>
              </a:rPr>
              <a:t>A </a:t>
            </a:r>
            <a:r>
              <a:rPr lang="en-US" sz="2300" dirty="0" smtClean="0">
                <a:latin typeface="Arial" panose="020B0604020202020204" pitchFamily="34" charset="0"/>
                <a:cs typeface="Arial" panose="020B0604020202020204" pitchFamily="34" charset="0"/>
              </a:rPr>
              <a:t>variable whose attributes are separate from one another</a:t>
            </a:r>
          </a:p>
          <a:p>
            <a:pPr lvl="2"/>
            <a:r>
              <a:rPr lang="en-US" sz="2000" dirty="0" smtClean="0">
                <a:latin typeface="Arial" panose="020B0604020202020204" pitchFamily="34" charset="0"/>
                <a:cs typeface="Arial" panose="020B0604020202020204" pitchFamily="34" charset="0"/>
              </a:rPr>
              <a:t>Nominal or ordinal variables: gender, political affiliation, socio-economic status.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Median</Template>
  <TotalTime>450</TotalTime>
  <Words>1882</Words>
  <Application>Microsoft Macintosh PowerPoint</Application>
  <PresentationFormat>On-screen Show (4:3)</PresentationFormat>
  <Paragraphs>269</Paragraphs>
  <Slides>40</Slides>
  <Notes>13</Notes>
  <HiddenSlides>9</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CHAPTER 14  Quantitative data analysis</vt:lpstr>
      <vt:lpstr>Chapter Outline</vt:lpstr>
      <vt:lpstr>Quantification of Data</vt:lpstr>
      <vt:lpstr>Coding Quantitative Data</vt:lpstr>
      <vt:lpstr>Coding Quantitative Data</vt:lpstr>
      <vt:lpstr>Coding Quantitative Data</vt:lpstr>
      <vt:lpstr>Figure 14-1</vt:lpstr>
      <vt:lpstr>PowerPoint Presentation</vt:lpstr>
      <vt:lpstr>Coding Quantitative Data</vt:lpstr>
      <vt:lpstr>Coding Quantitative Data</vt:lpstr>
      <vt:lpstr>Coding Quantitative Data</vt:lpstr>
      <vt:lpstr>Univariate Statistics</vt:lpstr>
      <vt:lpstr>Univariate Statistics</vt:lpstr>
      <vt:lpstr>Figure 14-3</vt:lpstr>
      <vt:lpstr>Figure 14-4</vt:lpstr>
      <vt:lpstr>Figure 14-5</vt:lpstr>
      <vt:lpstr>Example: Number of Students in Class using Laptops/Tablets</vt:lpstr>
      <vt:lpstr>Univariate Statistics</vt:lpstr>
      <vt:lpstr>Univariate Statistics</vt:lpstr>
      <vt:lpstr>Figure 14-6</vt:lpstr>
      <vt:lpstr>Example: Number of Students in Class using Laptops/Tablets</vt:lpstr>
      <vt:lpstr>Univariate Statistics</vt:lpstr>
      <vt:lpstr>Univariate Statistics</vt:lpstr>
      <vt:lpstr>Figure 14-7</vt:lpstr>
      <vt:lpstr>Bivariate Statistics</vt:lpstr>
      <vt:lpstr>Bivariate Statistics</vt:lpstr>
      <vt:lpstr>Bivariate Analysis</vt:lpstr>
      <vt:lpstr>Bivariate Statistics</vt:lpstr>
      <vt:lpstr>Figure 14-8</vt:lpstr>
      <vt:lpstr>Bivariate Tables</vt:lpstr>
      <vt:lpstr>Multivariate Statistics</vt:lpstr>
      <vt:lpstr>Multivariate Statistics</vt:lpstr>
      <vt:lpstr>Ethics and Quantitative Data Analysis</vt:lpstr>
      <vt:lpstr>Chapter Summary (slide 1 of 2)</vt:lpstr>
      <vt:lpstr>Chapter Summary (slide 2 of 2)</vt:lpstr>
      <vt:lpstr>Questions</vt:lpstr>
      <vt:lpstr>Question 1</vt:lpstr>
      <vt:lpstr>Question 2</vt:lpstr>
      <vt:lpstr>Question 3</vt:lpstr>
      <vt:lpstr>Question 4</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80</cp:revision>
  <dcterms:created xsi:type="dcterms:W3CDTF">2009-06-16T17:02:08Z</dcterms:created>
  <dcterms:modified xsi:type="dcterms:W3CDTF">2016-10-05T14:39:17Z</dcterms:modified>
</cp:coreProperties>
</file>