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sldIdLst>
    <p:sldId id="256" r:id="rId2"/>
    <p:sldId id="257" r:id="rId3"/>
    <p:sldId id="258" r:id="rId4"/>
    <p:sldId id="310" r:id="rId5"/>
    <p:sldId id="259" r:id="rId6"/>
    <p:sldId id="264" r:id="rId7"/>
    <p:sldId id="260" r:id="rId8"/>
    <p:sldId id="261" r:id="rId9"/>
    <p:sldId id="262" r:id="rId10"/>
    <p:sldId id="263" r:id="rId11"/>
    <p:sldId id="265" r:id="rId12"/>
    <p:sldId id="267" r:id="rId13"/>
    <p:sldId id="268" r:id="rId14"/>
    <p:sldId id="269" r:id="rId15"/>
    <p:sldId id="266" r:id="rId16"/>
    <p:sldId id="270" r:id="rId17"/>
    <p:sldId id="271" r:id="rId18"/>
    <p:sldId id="272" r:id="rId19"/>
    <p:sldId id="274" r:id="rId20"/>
    <p:sldId id="273" r:id="rId21"/>
    <p:sldId id="275" r:id="rId22"/>
    <p:sldId id="276" r:id="rId23"/>
    <p:sldId id="277" r:id="rId24"/>
    <p:sldId id="278" r:id="rId25"/>
    <p:sldId id="279" r:id="rId26"/>
    <p:sldId id="282" r:id="rId27"/>
    <p:sldId id="280" r:id="rId28"/>
    <p:sldId id="281" r:id="rId29"/>
    <p:sldId id="284" r:id="rId30"/>
    <p:sldId id="312" r:id="rId31"/>
    <p:sldId id="283" r:id="rId32"/>
    <p:sldId id="311" r:id="rId33"/>
    <p:sldId id="285" r:id="rId34"/>
    <p:sldId id="286" r:id="rId35"/>
    <p:sldId id="287" r:id="rId36"/>
    <p:sldId id="288" r:id="rId37"/>
    <p:sldId id="290" r:id="rId38"/>
    <p:sldId id="289" r:id="rId39"/>
    <p:sldId id="291" r:id="rId40"/>
    <p:sldId id="292" r:id="rId41"/>
    <p:sldId id="294" r:id="rId42"/>
    <p:sldId id="293" r:id="rId43"/>
    <p:sldId id="295" r:id="rId44"/>
    <p:sldId id="297" r:id="rId45"/>
    <p:sldId id="296"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928" autoAdjust="0"/>
  </p:normalViewPr>
  <p:slideViewPr>
    <p:cSldViewPr snapToGrid="0" snapToObjects="1">
      <p:cViewPr>
        <p:scale>
          <a:sx n="50" d="100"/>
          <a:sy n="50" d="100"/>
        </p:scale>
        <p:origin x="-78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6566E4-ABE4-A24D-B764-56C2E3FE5EC9}" type="datetimeFigureOut">
              <a:rPr lang="en-US" smtClean="0"/>
              <a:t>9/11/16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2F43A8-0E98-5E4D-B66F-7085101ABE18}" type="slidenum">
              <a:rPr lang="en-US" smtClean="0"/>
              <a:t>‹#›</a:t>
            </a:fld>
            <a:endParaRPr lang="en-US"/>
          </a:p>
        </p:txBody>
      </p:sp>
    </p:spTree>
    <p:extLst>
      <p:ext uri="{BB962C8B-B14F-4D97-AF65-F5344CB8AC3E}">
        <p14:creationId xmlns:p14="http://schemas.microsoft.com/office/powerpoint/2010/main" val="13127450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Survey sampling is an</a:t>
            </a:r>
            <a:r>
              <a:rPr lang="en-US" baseline="0" dirty="0" smtClean="0"/>
              <a:t> important part of the research process. Especially when it comes to things like election polls, we want to get a reasonable prediction about who will win. However, in order to get accurate estimates, we need to go out and ask a bunch of people who they intend to vote for… we cant ask just one person and try to generalize their results to the population. However, we also don’t want to spend the time and energy trying to ask 115 million voters… so what do we do? We take a large, representative sample of the population of voters, and generalize that way.</a:t>
            </a:r>
          </a:p>
          <a:p>
            <a:endParaRPr lang="en-US" baseline="0" dirty="0" smtClean="0"/>
          </a:p>
          <a:p>
            <a:r>
              <a:rPr lang="en-US" baseline="0" dirty="0" smtClean="0"/>
              <a:t>How many do we need? Most times, it’s less than 2000 people to generalize.</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a:t>
            </a:fld>
            <a:endParaRPr lang="en-US"/>
          </a:p>
        </p:txBody>
      </p:sp>
    </p:spTree>
    <p:extLst>
      <p:ext uri="{BB962C8B-B14F-4D97-AF65-F5344CB8AC3E}">
        <p14:creationId xmlns:p14="http://schemas.microsoft.com/office/powerpoint/2010/main" val="1488209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population has 23% of white, married, pregnant women… then your sample should have “close to” 23% of white, married, pregnant, women.</a:t>
            </a:r>
          </a:p>
          <a:p>
            <a:endParaRPr lang="en-US" baseline="0" dirty="0" smtClean="0"/>
          </a:p>
          <a:p>
            <a:r>
              <a:rPr lang="en-US" baseline="0" dirty="0" smtClean="0"/>
              <a:t>But if race, marital status, fertility, or gender are not important for your study, you may not need to worry about getting a close enough sample to match the population proportions of this very specific group.</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15</a:t>
            </a:fld>
            <a:endParaRPr lang="en-US"/>
          </a:p>
        </p:txBody>
      </p:sp>
    </p:spTree>
    <p:extLst>
      <p:ext uri="{BB962C8B-B14F-4D97-AF65-F5344CB8AC3E}">
        <p14:creationId xmlns:p14="http://schemas.microsoft.com/office/powerpoint/2010/main" val="370759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Element</a:t>
            </a:r>
            <a:r>
              <a:rPr lang="en-US" baseline="0" dirty="0" smtClean="0"/>
              <a:t> is like he unit of analysis… but you can call it the unit of data collection (</a:t>
            </a:r>
            <a:r>
              <a:rPr lang="en-US" baseline="0" dirty="0" err="1" smtClean="0"/>
              <a:t>lol</a:t>
            </a:r>
            <a:r>
              <a:rPr lang="en-US" baseline="0" dirty="0" smtClean="0"/>
              <a:t>)… if you’re studying </a:t>
            </a:r>
            <a:r>
              <a:rPr lang="en-US" baseline="0" dirty="0" err="1" smtClean="0"/>
              <a:t>latino</a:t>
            </a:r>
            <a:r>
              <a:rPr lang="en-US" baseline="0" dirty="0" smtClean="0"/>
              <a:t>, and the unit of analysis is individual, the element is one </a:t>
            </a:r>
            <a:r>
              <a:rPr lang="en-US" baseline="0" dirty="0" err="1" smtClean="0"/>
              <a:t>latino</a:t>
            </a:r>
            <a:r>
              <a:rPr lang="en-US" baseline="0" dirty="0" smtClean="0"/>
              <a:t>. </a:t>
            </a:r>
          </a:p>
          <a:p>
            <a:endParaRPr lang="en-US" baseline="0" dirty="0" smtClean="0"/>
          </a:p>
          <a:p>
            <a:r>
              <a:rPr lang="en-US" baseline="0" dirty="0" smtClean="0"/>
              <a:t>Obviously the population is the aggregate… so black males in general.</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18</a:t>
            </a:fld>
            <a:endParaRPr lang="en-US"/>
          </a:p>
        </p:txBody>
      </p:sp>
    </p:spTree>
    <p:extLst>
      <p:ext uri="{BB962C8B-B14F-4D97-AF65-F5344CB8AC3E}">
        <p14:creationId xmlns:p14="http://schemas.microsoft.com/office/powerpoint/2010/main" val="2006433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if studying</a:t>
            </a:r>
            <a:r>
              <a:rPr lang="en-US" baseline="0" dirty="0" smtClean="0"/>
              <a:t> </a:t>
            </a:r>
            <a:r>
              <a:rPr lang="en-US" baseline="0" dirty="0" err="1" smtClean="0"/>
              <a:t>latino</a:t>
            </a:r>
            <a:r>
              <a:rPr lang="en-US" baseline="0" dirty="0" smtClean="0"/>
              <a:t> males in LA, every </a:t>
            </a:r>
            <a:r>
              <a:rPr lang="en-US" baseline="0" dirty="0" err="1" smtClean="0"/>
              <a:t>latino</a:t>
            </a:r>
            <a:r>
              <a:rPr lang="en-US" baseline="0" dirty="0" smtClean="0"/>
              <a:t> male in LA should have an equal chance of being selected for the study.</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19</a:t>
            </a:fld>
            <a:endParaRPr lang="en-US"/>
          </a:p>
        </p:txBody>
      </p:sp>
    </p:spTree>
    <p:extLst>
      <p:ext uri="{BB962C8B-B14F-4D97-AF65-F5344CB8AC3E}">
        <p14:creationId xmlns:p14="http://schemas.microsoft.com/office/powerpoint/2010/main" val="1860238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a:t>
            </a:r>
            <a:r>
              <a:rPr lang="en-US" baseline="0" dirty="0" smtClean="0"/>
              <a:t> income of the US is a parameter… for the US population…</a:t>
            </a:r>
          </a:p>
          <a:p>
            <a:endParaRPr lang="en-US" baseline="0" dirty="0" smtClean="0"/>
          </a:p>
          <a:p>
            <a:r>
              <a:rPr lang="en-US" baseline="0" dirty="0" smtClean="0"/>
              <a:t>When researchers generalize from a sample, they are using sample observations (statistics) to estimate population parameters.</a:t>
            </a:r>
          </a:p>
          <a:p>
            <a:endParaRPr lang="en-US" baseline="0" dirty="0" smtClean="0"/>
          </a:p>
          <a:p>
            <a:r>
              <a:rPr lang="en-US" baseline="0" dirty="0" smtClean="0"/>
              <a:t>Probability theory allows them to reasonably estimate these parameters – so they can use 2000 observations of voters to estimate how the population of voters will vote, as well as specify margins of error in their estimates.</a:t>
            </a:r>
          </a:p>
          <a:p>
            <a:endParaRPr lang="en-US" baseline="0" dirty="0" smtClean="0"/>
          </a:p>
          <a:p>
            <a:r>
              <a:rPr lang="en-US" baseline="0" dirty="0" smtClean="0"/>
              <a:t>Probability theory gets margins of errors through sampling distributions. One sample from a population will give an estimate of the population parameter, and other samples can give the same or slightly different estimates… Probability theory tells us about the distribution/spread/differences between these estimates</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20</a:t>
            </a:fld>
            <a:endParaRPr lang="en-US"/>
          </a:p>
        </p:txBody>
      </p:sp>
    </p:spTree>
    <p:extLst>
      <p:ext uri="{BB962C8B-B14F-4D97-AF65-F5344CB8AC3E}">
        <p14:creationId xmlns:p14="http://schemas.microsoft.com/office/powerpoint/2010/main" val="3687889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Ten</a:t>
            </a:r>
            <a:r>
              <a:rPr lang="en-US" baseline="0" dirty="0" smtClean="0"/>
              <a:t> people population each with 0-9 dollars … so population parameter is mean income of 4.50. But in research, we don’t want to collect data from the entire population, we want just a sample. Lets start with 10 samples of 1 person each.</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21</a:t>
            </a:fld>
            <a:endParaRPr lang="en-US"/>
          </a:p>
        </p:txBody>
      </p:sp>
    </p:spTree>
    <p:extLst>
      <p:ext uri="{BB962C8B-B14F-4D97-AF65-F5344CB8AC3E}">
        <p14:creationId xmlns:p14="http://schemas.microsoft.com/office/powerpoint/2010/main" val="348740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dots</a:t>
            </a:r>
            <a:r>
              <a:rPr lang="en-US" baseline="0" dirty="0" smtClean="0"/>
              <a:t> represent each sample, the ten samples of 1 person each, with the sample’s mean income. The plot is a sampling distribution of all samples</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22</a:t>
            </a:fld>
            <a:endParaRPr lang="en-US"/>
          </a:p>
        </p:txBody>
      </p:sp>
    </p:spTree>
    <p:extLst>
      <p:ext uri="{BB962C8B-B14F-4D97-AF65-F5344CB8AC3E}">
        <p14:creationId xmlns:p14="http://schemas.microsoft.com/office/powerpoint/2010/main" val="3272626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if we take samples of 2 people each (from the population each having 0-9$) this is the sampling distribution. Mean is still 4.50, but there are 45 possible samples… (0,1; 0,2; 0,3; 0,4; … 9,6; 9,7; 9,8).</a:t>
            </a:r>
          </a:p>
          <a:p>
            <a:endParaRPr lang="en-US" baseline="0" dirty="0" smtClean="0"/>
          </a:p>
          <a:p>
            <a:r>
              <a:rPr lang="en-US" baseline="0" dirty="0" smtClean="0"/>
              <a:t>As we see, increasing the sample size improves the distribution of estimates of the mean. The larger the sample, the more accurate it is as an estimate of the population.</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23</a:t>
            </a:fld>
            <a:endParaRPr lang="en-US"/>
          </a:p>
        </p:txBody>
      </p:sp>
    </p:spTree>
    <p:extLst>
      <p:ext uri="{BB962C8B-B14F-4D97-AF65-F5344CB8AC3E}">
        <p14:creationId xmlns:p14="http://schemas.microsoft.com/office/powerpoint/2010/main" val="2783855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 = </a:t>
            </a:r>
            <a:r>
              <a:rPr lang="en-US" dirty="0" err="1" smtClean="0"/>
              <a:t>sqrt</a:t>
            </a:r>
            <a:r>
              <a:rPr lang="en-US" dirty="0" smtClean="0"/>
              <a:t>((P*Q)/n). If 60%</a:t>
            </a:r>
            <a:r>
              <a:rPr lang="en-US" baseline="0" dirty="0" smtClean="0"/>
              <a:t> </a:t>
            </a:r>
            <a:r>
              <a:rPr lang="en-US" dirty="0" smtClean="0"/>
              <a:t>approve, and you’re looking about</a:t>
            </a:r>
            <a:r>
              <a:rPr lang="en-US" baseline="0" dirty="0" smtClean="0"/>
              <a:t> percent approval.. P = .6 and Q = .4.</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25</a:t>
            </a:fld>
            <a:endParaRPr lang="en-US"/>
          </a:p>
        </p:txBody>
      </p:sp>
    </p:spTree>
    <p:extLst>
      <p:ext uri="{BB962C8B-B14F-4D97-AF65-F5344CB8AC3E}">
        <p14:creationId xmlns:p14="http://schemas.microsoft.com/office/powerpoint/2010/main" val="121473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collect more samples of 100 students, our estimate gets closer and closer to the true population value of 50%. This is because if we draw more and more samples, probability theory suggests that the samples will be normally distributed around the true population value. This curve structure is called the normal curve. </a:t>
            </a:r>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28</a:t>
            </a:fld>
            <a:endParaRPr lang="en-US"/>
          </a:p>
        </p:txBody>
      </p:sp>
    </p:spTree>
    <p:extLst>
      <p:ext uri="{BB962C8B-B14F-4D97-AF65-F5344CB8AC3E}">
        <p14:creationId xmlns:p14="http://schemas.microsoft.com/office/powerpoint/2010/main" val="2864466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More important for statistical work, approximately 34% of all sample estimates fall one standard error increment above or below the population parameter (a total of 68%). 95% fall within two, and 99% fall within 3. </a:t>
            </a:r>
          </a:p>
          <a:p>
            <a:endParaRPr lang="en-US" baseline="0" dirty="0" smtClean="0"/>
          </a:p>
          <a:p>
            <a:r>
              <a:rPr lang="en-US" baseline="0" dirty="0" smtClean="0"/>
              <a:t>And because the standard error formula is a </a:t>
            </a:r>
            <a:r>
              <a:rPr lang="en-US" baseline="0" dirty="0" err="1" smtClean="0"/>
              <a:t>sqrt</a:t>
            </a:r>
            <a:r>
              <a:rPr lang="en-US" baseline="0" dirty="0" smtClean="0"/>
              <a:t>, a sample size of 4x (400 instead of 100) is required to diminish the standard error by half (from 5 to 2.5). </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29</a:t>
            </a:fld>
            <a:endParaRPr lang="en-US"/>
          </a:p>
        </p:txBody>
      </p:sp>
    </p:spTree>
    <p:extLst>
      <p:ext uri="{BB962C8B-B14F-4D97-AF65-F5344CB8AC3E}">
        <p14:creationId xmlns:p14="http://schemas.microsoft.com/office/powerpoint/2010/main" val="4000554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generalize</a:t>
            </a:r>
            <a:r>
              <a:rPr lang="en-US" baseline="0" dirty="0" smtClean="0"/>
              <a:t> findings from a sample to a larger population, you need probability sampling and random selection – which both entail everyone having an equal probability of being selected for the sample, but randomly selecting people from the population to be in the sample.</a:t>
            </a:r>
            <a:br>
              <a:rPr lang="en-US" baseline="0" dirty="0" smtClean="0"/>
            </a:br>
            <a:r>
              <a:rPr lang="en-US" baseline="0" dirty="0" smtClean="0"/>
              <a:t/>
            </a:r>
            <a:br>
              <a:rPr lang="en-US" baseline="0" dirty="0" smtClean="0"/>
            </a:br>
            <a:r>
              <a:rPr lang="en-US" baseline="0" dirty="0" smtClean="0"/>
              <a:t>FDR (D/I), Up </a:t>
            </a:r>
            <a:r>
              <a:rPr lang="en-US" baseline="0" dirty="0" err="1" smtClean="0"/>
              <a:t>til</a:t>
            </a:r>
            <a:r>
              <a:rPr lang="en-US" baseline="0" dirty="0" smtClean="0"/>
              <a:t> that time, literary digest had correctly predicted the 1924, 1928, and 1932 election outcomes. Sampling frame (drawn from telephone subscribers and auto registrations) selected a disproportionately wealthy sample (who tended to vote Republican) while excluding poor people. FDR won in a landslide.</a:t>
            </a:r>
          </a:p>
          <a:p>
            <a:endParaRPr lang="en-US" baseline="0" dirty="0" smtClean="0"/>
          </a:p>
          <a:p>
            <a:r>
              <a:rPr lang="en-US" baseline="0" dirty="0" smtClean="0"/>
              <a:t>While Literary Digest failed, and subsequently went out of business, George Gallup, a young-independent pollster, correctly predicted that FDR would beat Landon in the 1936 election. He used quota sampling, which selects a sample to match population characteristics, such as the same proportion of women, blacks, poor, young, etc. Gallup’s 1936 poll was better because it had the right proportion of all income levels. His quota sampling worked well for the 1936, 1940, and 1944 elections but failed in 1948, selecting Dewey as the winner. The biggest problem was that Gallup’s quota sampling relied on population statistics taken from the decennial Census, which was from 1940– 8 years removed. In that time, the war efforts drastically changed the American landscape, as more people migrated to cities for work. People living in cities tend to vote more democratic (as a result of environment, or because Dems are more likely to move to cities), but </a:t>
            </a:r>
            <a:r>
              <a:rPr lang="en-US" baseline="0" dirty="0" err="1" smtClean="0"/>
              <a:t>Gallups</a:t>
            </a:r>
            <a:r>
              <a:rPr lang="en-US" baseline="0" dirty="0" smtClean="0"/>
              <a:t> 1948 poll underestimated the size of cities… and his sample had an overrepresentation of rural populations… biasing his results.</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a:t>
            </a:fld>
            <a:endParaRPr lang="en-US"/>
          </a:p>
        </p:txBody>
      </p:sp>
    </p:spTree>
    <p:extLst>
      <p:ext uri="{BB962C8B-B14F-4D97-AF65-F5344CB8AC3E}">
        <p14:creationId xmlns:p14="http://schemas.microsoft.com/office/powerpoint/2010/main" val="3361113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More important for statistical work, approximately 34% of all sample estimates fall one standard error increment above or below the population parameter (a total of 68%). 95% fall within two, and 99% fall within 3. </a:t>
            </a:r>
          </a:p>
          <a:p>
            <a:endParaRPr lang="en-US" baseline="0" dirty="0" smtClean="0"/>
          </a:p>
          <a:p>
            <a:r>
              <a:rPr lang="en-US" baseline="0" dirty="0" smtClean="0"/>
              <a:t>And because the standard error formula is a </a:t>
            </a:r>
            <a:r>
              <a:rPr lang="en-US" baseline="0" dirty="0" err="1" smtClean="0"/>
              <a:t>sqrt</a:t>
            </a:r>
            <a:r>
              <a:rPr lang="en-US" baseline="0" dirty="0" smtClean="0"/>
              <a:t>, a sample size of 4x (400 instead of 100) is required to diminish the standard error by half (from 5 to 2.5). </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30</a:t>
            </a:fld>
            <a:endParaRPr lang="en-US"/>
          </a:p>
        </p:txBody>
      </p:sp>
    </p:spTree>
    <p:extLst>
      <p:ext uri="{BB962C8B-B14F-4D97-AF65-F5344CB8AC3E}">
        <p14:creationId xmlns:p14="http://schemas.microsoft.com/office/powerpoint/2010/main" val="4000554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Confidence levels have to do</a:t>
            </a:r>
            <a:r>
              <a:rPr lang="en-US" baseline="0" dirty="0" smtClean="0"/>
              <a:t> with the number of standard errors you’re including in your result. </a:t>
            </a:r>
          </a:p>
          <a:p>
            <a:r>
              <a:rPr lang="en-US" baseline="0" dirty="0" smtClean="0"/>
              <a:t>Confidence interval has to do with the low end and high end of your confidence levels… </a:t>
            </a:r>
          </a:p>
          <a:p>
            <a:endParaRPr lang="en-US" baseline="0" dirty="0" smtClean="0"/>
          </a:p>
          <a:p>
            <a:r>
              <a:rPr lang="en-US" baseline="0" dirty="0" smtClean="0"/>
              <a:t>Say your S.E. is 5% points, and the estimated parameter is 50%. You can say with 68% confidence that the true population parameter lies between 45% and 55% approving. Or 95% confident that it lies between 40% and 60% approval, or 99% confident that it lies between 35% and 65% approval. But if we want better estimates (less error, less range), we must increase the sample size. </a:t>
            </a:r>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31</a:t>
            </a:fld>
            <a:endParaRPr lang="en-US"/>
          </a:p>
        </p:txBody>
      </p:sp>
    </p:spTree>
    <p:extLst>
      <p:ext uri="{BB962C8B-B14F-4D97-AF65-F5344CB8AC3E}">
        <p14:creationId xmlns:p14="http://schemas.microsoft.com/office/powerpoint/2010/main" val="1586523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32</a:t>
            </a:fld>
            <a:endParaRPr lang="en-US"/>
          </a:p>
        </p:txBody>
      </p:sp>
    </p:spTree>
    <p:extLst>
      <p:ext uri="{BB962C8B-B14F-4D97-AF65-F5344CB8AC3E}">
        <p14:creationId xmlns:p14="http://schemas.microsoft.com/office/powerpoint/2010/main" val="3205630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if the population is current students at university X, the sampling frame is a list of all students who currently go to university X.</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33</a:t>
            </a:fld>
            <a:endParaRPr lang="en-US"/>
          </a:p>
        </p:txBody>
      </p:sp>
    </p:spTree>
    <p:extLst>
      <p:ext uri="{BB962C8B-B14F-4D97-AF65-F5344CB8AC3E}">
        <p14:creationId xmlns:p14="http://schemas.microsoft.com/office/powerpoint/2010/main" val="1373415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34</a:t>
            </a:fld>
            <a:endParaRPr lang="en-US"/>
          </a:p>
        </p:txBody>
      </p:sp>
    </p:spTree>
    <p:extLst>
      <p:ext uri="{BB962C8B-B14F-4D97-AF65-F5344CB8AC3E}">
        <p14:creationId xmlns:p14="http://schemas.microsoft.com/office/powerpoint/2010/main" val="1373415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Because</a:t>
            </a:r>
            <a:r>
              <a:rPr lang="en-US" baseline="0" dirty="0" smtClean="0"/>
              <a:t> you will need to structure the sample based on population characteristics.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36</a:t>
            </a:fld>
            <a:endParaRPr lang="en-US"/>
          </a:p>
        </p:txBody>
      </p:sp>
    </p:spTree>
    <p:extLst>
      <p:ext uri="{BB962C8B-B14F-4D97-AF65-F5344CB8AC3E}">
        <p14:creationId xmlns:p14="http://schemas.microsoft.com/office/powerpoint/2010/main" val="373399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should</a:t>
            </a:r>
            <a:r>
              <a:rPr lang="en-US" baseline="0" dirty="0" smtClean="0"/>
              <a:t> select the first element at random to eliminate bias… and to be truly systematic and random, the list may need to be randomly rearranged.</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38</a:t>
            </a:fld>
            <a:endParaRPr lang="en-US"/>
          </a:p>
        </p:txBody>
      </p:sp>
    </p:spTree>
    <p:extLst>
      <p:ext uri="{BB962C8B-B14F-4D97-AF65-F5344CB8AC3E}">
        <p14:creationId xmlns:p14="http://schemas.microsoft.com/office/powerpoint/2010/main" val="1768539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need to remember</a:t>
            </a:r>
            <a:r>
              <a:rPr lang="en-US" baseline="0" dirty="0" smtClean="0"/>
              <a:t> this… but if you are collecting your own data, and you are doing a systematic sample, you should list how you selected people… the sampling interval, (“from the sampling frame, I randomly rearranged the list, then selected the 15</a:t>
            </a:r>
            <a:r>
              <a:rPr lang="en-US" baseline="30000" dirty="0" smtClean="0"/>
              <a:t>th</a:t>
            </a:r>
            <a:r>
              <a:rPr lang="en-US" baseline="0" dirty="0" smtClean="0"/>
              <a:t> observation in the list, then selected every 7</a:t>
            </a:r>
            <a:r>
              <a:rPr lang="en-US" baseline="30000" dirty="0" smtClean="0"/>
              <a:t>th</a:t>
            </a:r>
            <a:r>
              <a:rPr lang="en-US" baseline="0" dirty="0" smtClean="0"/>
              <a:t> observation thereafter). </a:t>
            </a:r>
          </a:p>
          <a:p>
            <a:endParaRPr lang="en-US" baseline="0" dirty="0" smtClean="0"/>
          </a:p>
          <a:p>
            <a:r>
              <a:rPr lang="en-US" baseline="0" dirty="0" smtClean="0"/>
              <a:t>And you should list the final number of elements in your analytical sample compared to the sampling frame (or pop size) == sampling ratio… </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39</a:t>
            </a:fld>
            <a:endParaRPr lang="en-US"/>
          </a:p>
        </p:txBody>
      </p:sp>
    </p:spTree>
    <p:extLst>
      <p:ext uri="{BB962C8B-B14F-4D97-AF65-F5344CB8AC3E}">
        <p14:creationId xmlns:p14="http://schemas.microsoft.com/office/powerpoint/2010/main" val="638843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get a stratified random</a:t>
            </a:r>
            <a:r>
              <a:rPr lang="en-US" baseline="0" dirty="0" smtClean="0"/>
              <a:t> sample of college students, you would first get the entire list, but then organize the list by subgroups… freshmen listed first, then </a:t>
            </a:r>
            <a:r>
              <a:rPr lang="en-US" baseline="0" dirty="0" err="1" smtClean="0"/>
              <a:t>soph</a:t>
            </a:r>
            <a:r>
              <a:rPr lang="en-US" baseline="0" dirty="0" smtClean="0"/>
              <a:t>… all the way up to seniors. By doing so, sampling error based on class size is reduced to zero. </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40</a:t>
            </a:fld>
            <a:endParaRPr lang="en-US"/>
          </a:p>
        </p:txBody>
      </p:sp>
    </p:spTree>
    <p:extLst>
      <p:ext uri="{BB962C8B-B14F-4D97-AF65-F5344CB8AC3E}">
        <p14:creationId xmlns:p14="http://schemas.microsoft.com/office/powerpoint/2010/main" val="2759311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 of Hawaii</a:t>
            </a:r>
            <a:r>
              <a:rPr lang="en-US" baseline="0" dirty="0" smtClean="0"/>
              <a:t> wanted to study students… and were stratified by class (</a:t>
            </a:r>
            <a:r>
              <a:rPr lang="en-US" baseline="0" dirty="0" err="1" smtClean="0"/>
              <a:t>fr</a:t>
            </a:r>
            <a:r>
              <a:rPr lang="en-US" baseline="0" dirty="0" smtClean="0"/>
              <a:t>, so, </a:t>
            </a:r>
            <a:r>
              <a:rPr lang="en-US" baseline="0" dirty="0" err="1" smtClean="0"/>
              <a:t>jr</a:t>
            </a:r>
            <a:r>
              <a:rPr lang="en-US" baseline="0" dirty="0" smtClean="0"/>
              <a:t>, </a:t>
            </a:r>
            <a:r>
              <a:rPr lang="en-US" baseline="0" dirty="0" err="1" smtClean="0"/>
              <a:t>sr</a:t>
            </a:r>
            <a:r>
              <a:rPr lang="en-US" baseline="0" dirty="0" smtClean="0"/>
              <a:t>), and thereafter stratified by ID numbers (which were social security numbers, which begin differently for each state)… therefore the researchers implicitly also stratified by geographic region. </a:t>
            </a:r>
          </a:p>
          <a:p>
            <a:endParaRPr lang="en-US" baseline="0" dirty="0" smtClean="0"/>
          </a:p>
          <a:p>
            <a:r>
              <a:rPr lang="en-US" baseline="0" dirty="0" smtClean="0"/>
              <a:t>As such, ordered lists can be more useful than unordered ones. </a:t>
            </a:r>
          </a:p>
          <a:p>
            <a:endParaRPr lang="en-US" baseline="0" dirty="0" smtClean="0"/>
          </a:p>
          <a:p>
            <a:r>
              <a:rPr lang="en-US" baseline="0" dirty="0" smtClean="0"/>
              <a:t>Read the example on sampling university students on page 230 in the old book.</a:t>
            </a:r>
          </a:p>
          <a:p>
            <a:endParaRPr lang="en-US" dirty="0" smtClean="0"/>
          </a:p>
          <a:p>
            <a:r>
              <a:rPr lang="en-US" dirty="0" smtClean="0"/>
              <a:t>Also, note that after you begin your project it’s okay to modify your</a:t>
            </a:r>
            <a:r>
              <a:rPr lang="en-US" baseline="0" dirty="0" smtClean="0"/>
              <a:t> sampling plan based on the feasibility of the design (see </a:t>
            </a:r>
            <a:r>
              <a:rPr lang="en-US" baseline="0" dirty="0" err="1" smtClean="0"/>
              <a:t>pg</a:t>
            </a:r>
            <a:r>
              <a:rPr lang="en-US" baseline="0" dirty="0" smtClean="0"/>
              <a:t> 230-231 on probably the only reason to modify your design).</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42</a:t>
            </a:fld>
            <a:endParaRPr lang="en-US"/>
          </a:p>
        </p:txBody>
      </p:sp>
    </p:spTree>
    <p:extLst>
      <p:ext uri="{BB962C8B-B14F-4D97-AF65-F5344CB8AC3E}">
        <p14:creationId xmlns:p14="http://schemas.microsoft.com/office/powerpoint/2010/main" val="412167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Availability is extremely risky.</a:t>
            </a:r>
            <a:r>
              <a:rPr lang="en-US" baseline="0" dirty="0" smtClean="0"/>
              <a:t> Does not allow for control over the representativeness of the sample. Only useful if the researcher wants to generalize only to their sample (which is in effect the population) of people, who passed a street corner, in LA, at 3pm, on a Wednesday, in May. Do not generalize beyond the sample.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6</a:t>
            </a:fld>
            <a:endParaRPr lang="en-US"/>
          </a:p>
        </p:txBody>
      </p:sp>
    </p:spTree>
    <p:extLst>
      <p:ext uri="{BB962C8B-B14F-4D97-AF65-F5344CB8AC3E}">
        <p14:creationId xmlns:p14="http://schemas.microsoft.com/office/powerpoint/2010/main" val="2336420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cluster sampling, it is impossible or impractical</a:t>
            </a:r>
            <a:r>
              <a:rPr lang="en-US" baseline="0" dirty="0" smtClean="0"/>
              <a:t> to compile an exhaustive list of the elements in a target population (such as the homeless or church members). In a cluster sample, the churches or the homeless shelters would be sampled in a random or stratified, systematic way. Then each of the sampled shelters or churches would be asked for lists of its members/patrons, and they would be sampled for study.</a:t>
            </a:r>
          </a:p>
          <a:p>
            <a:endParaRPr lang="en-US" baseline="0" dirty="0" smtClean="0"/>
          </a:p>
          <a:p>
            <a:r>
              <a:rPr lang="en-US" baseline="0" dirty="0" smtClean="0"/>
              <a:t>Its efficient but less accurate because it’s subject to more than one level of error. Simple random sampling is subject to a single standard error, but a two-stage cluster sample is subject to two errors. </a:t>
            </a:r>
          </a:p>
          <a:p>
            <a:endParaRPr lang="en-US" baseline="0" dirty="0" smtClean="0"/>
          </a:p>
          <a:p>
            <a:r>
              <a:rPr lang="en-US" baseline="0" dirty="0" smtClean="0"/>
              <a:t>If you’re </a:t>
            </a:r>
            <a:r>
              <a:rPr lang="en-US" baseline="0" dirty="0" err="1" smtClean="0"/>
              <a:t>gonna</a:t>
            </a:r>
            <a:r>
              <a:rPr lang="en-US" baseline="0" dirty="0" smtClean="0"/>
              <a:t> select clusters, you should select a large number of clusters, and clusters that are very much homogenous (alike).</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43</a:t>
            </a:fld>
            <a:endParaRPr lang="en-US"/>
          </a:p>
        </p:txBody>
      </p:sp>
    </p:spTree>
    <p:extLst>
      <p:ext uri="{BB962C8B-B14F-4D97-AF65-F5344CB8AC3E}">
        <p14:creationId xmlns:p14="http://schemas.microsoft.com/office/powerpoint/2010/main" val="782002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See page 231 in old book for example</a:t>
            </a:r>
            <a:r>
              <a:rPr lang="en-US" baseline="0" dirty="0" smtClean="0"/>
              <a:t> of multistage cluster sampling… where you list all the blocks in a city, then sample the blocks, then list all the households on the sampled blocks, then sample the households, then list all the people living in the sampled households, then sample the people. </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44</a:t>
            </a:fld>
            <a:endParaRPr lang="en-US"/>
          </a:p>
        </p:txBody>
      </p:sp>
    </p:spTree>
    <p:extLst>
      <p:ext uri="{BB962C8B-B14F-4D97-AF65-F5344CB8AC3E}">
        <p14:creationId xmlns:p14="http://schemas.microsoft.com/office/powerpoint/2010/main" val="2896225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may</a:t>
            </a:r>
            <a:r>
              <a:rPr lang="en-US" baseline="0" dirty="0" smtClean="0"/>
              <a:t> sample subpopulations disproportionately to ensure sufficient numbers (like only 10% of a county are city dwellers but you really want to study city-dwellers). As long as you analyze them separately, or down-weight the larger number of city-dwellers in your sample to match the actual proportions of the county, then you’re fine. </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45</a:t>
            </a:fld>
            <a:endParaRPr lang="en-US"/>
          </a:p>
        </p:txBody>
      </p:sp>
    </p:spTree>
    <p:extLst>
      <p:ext uri="{BB962C8B-B14F-4D97-AF65-F5344CB8AC3E}">
        <p14:creationId xmlns:p14="http://schemas.microsoft.com/office/powerpoint/2010/main" val="782002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3" pitchFamily="18" charset="2"/>
              <a:buNone/>
            </a:pPr>
            <a:r>
              <a:rPr lang="en-US" sz="1200" b="1" dirty="0" smtClean="0">
                <a:latin typeface="Arial" panose="020B0604020202020204" pitchFamily="34" charset="0"/>
                <a:cs typeface="Arial" panose="020B0604020202020204" pitchFamily="34" charset="0"/>
              </a:rPr>
              <a:t>ANSWER: A.</a:t>
            </a:r>
          </a:p>
          <a:p>
            <a:pPr marL="0" indent="0" algn="just">
              <a:buFont typeface="Wingdings 3" pitchFamily="18" charset="2"/>
              <a:buNone/>
            </a:pPr>
            <a:r>
              <a:rPr lang="en-US" sz="1200" dirty="0" smtClean="0">
                <a:latin typeface="Arial" panose="020B0604020202020204" pitchFamily="34" charset="0"/>
                <a:cs typeface="Arial" panose="020B0604020202020204" pitchFamily="34" charset="0"/>
              </a:rPr>
              <a:t>One of the most visible uses of survey sampling lies in political polling.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51</a:t>
            </a:fld>
            <a:endParaRPr lang="en-US"/>
          </a:p>
        </p:txBody>
      </p:sp>
    </p:spTree>
    <p:extLst>
      <p:ext uri="{BB962C8B-B14F-4D97-AF65-F5344CB8AC3E}">
        <p14:creationId xmlns:p14="http://schemas.microsoft.com/office/powerpoint/2010/main" val="1238866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buFont typeface="Wingdings 3" pitchFamily="18" charset="2"/>
              <a:buNone/>
            </a:pPr>
            <a:r>
              <a:rPr lang="en-US" sz="1200" b="1" dirty="0" smtClean="0">
                <a:latin typeface="Arial" panose="020B0604020202020204" pitchFamily="34" charset="0"/>
                <a:cs typeface="Arial" panose="020B0604020202020204" pitchFamily="34" charset="0"/>
              </a:rPr>
              <a:t>ANSWER : B.</a:t>
            </a:r>
          </a:p>
          <a:p>
            <a:pPr marL="609600" indent="-609600">
              <a:lnSpc>
                <a:spcPct val="90000"/>
              </a:lnSpc>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Quota sampling occurs when the units are selected on</a:t>
            </a:r>
          </a:p>
          <a:p>
            <a:pPr marL="609600" indent="-609600">
              <a:lnSpc>
                <a:spcPct val="90000"/>
              </a:lnSpc>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the basis of pre-specified characteristics.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52</a:t>
            </a:fld>
            <a:endParaRPr lang="en-US"/>
          </a:p>
        </p:txBody>
      </p:sp>
    </p:spTree>
    <p:extLst>
      <p:ext uri="{BB962C8B-B14F-4D97-AF65-F5344CB8AC3E}">
        <p14:creationId xmlns:p14="http://schemas.microsoft.com/office/powerpoint/2010/main" val="2312580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a:buNone/>
            </a:pPr>
            <a:r>
              <a:rPr lang="en-US" sz="1200" b="1" dirty="0" smtClean="0">
                <a:latin typeface="Arial" panose="020B0604020202020204" pitchFamily="34" charset="0"/>
                <a:cs typeface="Arial" panose="020B0604020202020204" pitchFamily="34" charset="0"/>
              </a:rPr>
              <a:t>ANSWER : D.</a:t>
            </a:r>
          </a:p>
          <a:p>
            <a:pPr marL="609600" indent="-609600">
              <a:spcBef>
                <a:spcPts val="100"/>
              </a:spcBef>
              <a:buFont typeface="Wingdings" pitchFamily="2" charset="2"/>
              <a:buNone/>
            </a:pPr>
            <a:r>
              <a:rPr lang="en-US" sz="1200" dirty="0" smtClean="0">
                <a:latin typeface="Arial" panose="020B0604020202020204" pitchFamily="34" charset="0"/>
                <a:cs typeface="Arial" panose="020B0604020202020204" pitchFamily="34" charset="0"/>
              </a:rPr>
              <a:t>Representativeness describes a sample whose</a:t>
            </a:r>
          </a:p>
          <a:p>
            <a:pPr marL="609600" indent="-609600">
              <a:spcBef>
                <a:spcPts val="100"/>
              </a:spcBef>
              <a:buFont typeface="Wingdings" pitchFamily="2" charset="2"/>
              <a:buNone/>
            </a:pPr>
            <a:r>
              <a:rPr lang="en-US" sz="1200" dirty="0" smtClean="0">
                <a:latin typeface="Arial" panose="020B0604020202020204" pitchFamily="34" charset="0"/>
                <a:cs typeface="Arial" panose="020B0604020202020204" pitchFamily="34" charset="0"/>
              </a:rPr>
              <a:t>aggregate characteristics closely approximate the</a:t>
            </a:r>
          </a:p>
          <a:p>
            <a:pPr marL="609600" indent="-609600">
              <a:spcBef>
                <a:spcPts val="100"/>
              </a:spcBef>
              <a:buFont typeface="Wingdings" pitchFamily="2" charset="2"/>
              <a:buNone/>
            </a:pPr>
            <a:r>
              <a:rPr lang="en-US" sz="1200" dirty="0" smtClean="0">
                <a:latin typeface="Arial" panose="020B0604020202020204" pitchFamily="34" charset="0"/>
                <a:cs typeface="Arial" panose="020B0604020202020204" pitchFamily="34" charset="0"/>
              </a:rPr>
              <a:t>aggregate characteristics of the population.</a:t>
            </a:r>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53</a:t>
            </a:fld>
            <a:endParaRPr lang="en-US"/>
          </a:p>
        </p:txBody>
      </p:sp>
    </p:spTree>
    <p:extLst>
      <p:ext uri="{BB962C8B-B14F-4D97-AF65-F5344CB8AC3E}">
        <p14:creationId xmlns:p14="http://schemas.microsoft.com/office/powerpoint/2010/main" val="917893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 : C.</a:t>
            </a:r>
          </a:p>
          <a:p>
            <a:pPr marL="0" indent="0" algn="just" fontAlgn="auto">
              <a:spcAft>
                <a:spcPts val="0"/>
              </a:spcAft>
              <a:buFont typeface="Wingdings" pitchFamily="2" charset="2"/>
              <a:buNone/>
              <a:defRPr/>
            </a:pPr>
            <a:r>
              <a:rPr lang="en-US" sz="1200" dirty="0" smtClean="0">
                <a:latin typeface="Arial" panose="020B0604020202020204" pitchFamily="34" charset="0"/>
                <a:cs typeface="Arial" panose="020B0604020202020204" pitchFamily="34" charset="0"/>
              </a:rPr>
              <a:t>A sampling frame is the list of elements from which a probability sample is selected.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54</a:t>
            </a:fld>
            <a:endParaRPr lang="en-US"/>
          </a:p>
        </p:txBody>
      </p:sp>
    </p:spTree>
    <p:extLst>
      <p:ext uri="{BB962C8B-B14F-4D97-AF65-F5344CB8AC3E}">
        <p14:creationId xmlns:p14="http://schemas.microsoft.com/office/powerpoint/2010/main" val="2294968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 : C.</a:t>
            </a:r>
          </a:p>
          <a:p>
            <a:pPr marL="0" indent="0" algn="just" fontAlgn="auto">
              <a:spcAft>
                <a:spcPts val="0"/>
              </a:spcAft>
              <a:buFont typeface="Wingdings" pitchFamily="2" charset="2"/>
              <a:buNone/>
              <a:defRPr/>
            </a:pPr>
            <a:r>
              <a:rPr lang="en-US" sz="1200" dirty="0" smtClean="0">
                <a:latin typeface="Arial" panose="020B0604020202020204" pitchFamily="34" charset="0"/>
                <a:cs typeface="Arial" panose="020B0604020202020204" pitchFamily="34" charset="0"/>
              </a:rPr>
              <a:t>Probability sampling is the general term for samples selected in accord with probability theory.</a:t>
            </a:r>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55</a:t>
            </a:fld>
            <a:endParaRPr lang="en-US"/>
          </a:p>
        </p:txBody>
      </p:sp>
    </p:spTree>
    <p:extLst>
      <p:ext uri="{BB962C8B-B14F-4D97-AF65-F5344CB8AC3E}">
        <p14:creationId xmlns:p14="http://schemas.microsoft.com/office/powerpoint/2010/main" val="4191168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 : E.</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A study population is that aggregation of elements from which a sample if actually selected.</a:t>
            </a:r>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56</a:t>
            </a:fld>
            <a:endParaRPr lang="en-US"/>
          </a:p>
        </p:txBody>
      </p:sp>
    </p:spTree>
    <p:extLst>
      <p:ext uri="{BB962C8B-B14F-4D97-AF65-F5344CB8AC3E}">
        <p14:creationId xmlns:p14="http://schemas.microsoft.com/office/powerpoint/2010/main" val="587974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 :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Cluster sampling may be used when it is impossible to compile an exhaustive list of the elements composing the target population.</a:t>
            </a:r>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57</a:t>
            </a:fld>
            <a:endParaRPr lang="en-US"/>
          </a:p>
        </p:txBody>
      </p:sp>
    </p:spTree>
    <p:extLst>
      <p:ext uri="{BB962C8B-B14F-4D97-AF65-F5344CB8AC3E}">
        <p14:creationId xmlns:p14="http://schemas.microsoft.com/office/powerpoint/2010/main" val="1298929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Purposive – selecting SPECIFIC cases for the purpose of the study – you want to study student movement leadership but can’t sample all leaders so you select enough leaders to reach a general conclusion about student movement leadership. This type should also not be generalized and should count as exploratory research.</a:t>
            </a:r>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7</a:t>
            </a:fld>
            <a:endParaRPr lang="en-US"/>
          </a:p>
        </p:txBody>
      </p:sp>
    </p:spTree>
    <p:extLst>
      <p:ext uri="{BB962C8B-B14F-4D97-AF65-F5344CB8AC3E}">
        <p14:creationId xmlns:p14="http://schemas.microsoft.com/office/powerpoint/2010/main" val="4241371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Snowball sampling – person interviewed is asked to refer or suggest another potential respondent who shares the attributes important to the study. In a study of homelessness, it’s difficult to reach an entire or even subset of the population. As such, you interview one homeless person and ask him/her to suggest another, then the following suggests another… and so on, like a snowball that accumulates snow, you accumulate respondents.</a:t>
            </a:r>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8</a:t>
            </a:fld>
            <a:endParaRPr lang="en-US"/>
          </a:p>
        </p:txBody>
      </p:sp>
    </p:spTree>
    <p:extLst>
      <p:ext uri="{BB962C8B-B14F-4D97-AF65-F5344CB8AC3E}">
        <p14:creationId xmlns:p14="http://schemas.microsoft.com/office/powerpoint/2010/main" val="1845410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Quota sampling – starts with characteristics of target population (proportions of various social groups), [and you decide on a sample size, and collect exact proportions of your sample to match the proportions found in the target population… or,] you collect data for an undetermined (but large) number of people, taking down their characteristics and matching them to a particular category of characteristics. Whatever characteristics they match, you weight their responses accordingly (so if blacks men are 2% of the population and you have 2 black men in your sample, you give their responses a weight of 2% for the total sample). Must have accurate population information for the data to make sense.</a:t>
            </a:r>
            <a:endParaRPr lang="en-US" dirty="0" smtClean="0"/>
          </a:p>
          <a:p>
            <a:endParaRPr lang="en-US" dirty="0" smtClean="0"/>
          </a:p>
          <a:p>
            <a:r>
              <a:rPr lang="en-US" dirty="0" smtClean="0"/>
              <a:t>Say you want to interview various members of a student group but</a:t>
            </a:r>
            <a:r>
              <a:rPr lang="en-US" baseline="0" dirty="0" smtClean="0"/>
              <a:t> ensure that you have representation by all types of members… quota sampling is best. However, you should not use quota sampling if you want to do statistical analysis, since your sample is not randomly drawn as expected by probability… you’re still biased in the way you approach respondents (you’re looking for specific types of people to fit into categories and then weighting if you get more or less of a particular category). All nonprobability methods should be used for qualitative work, not quantitative.</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9</a:t>
            </a:fld>
            <a:endParaRPr lang="en-US"/>
          </a:p>
        </p:txBody>
      </p:sp>
    </p:spTree>
    <p:extLst>
      <p:ext uri="{BB962C8B-B14F-4D97-AF65-F5344CB8AC3E}">
        <p14:creationId xmlns:p14="http://schemas.microsoft.com/office/powerpoint/2010/main" val="2316077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While respondents are people</a:t>
            </a:r>
            <a:r>
              <a:rPr lang="en-US" baseline="0" dirty="0" smtClean="0"/>
              <a:t> who are interviewed/surveyed and asked questions about themselves, informants are people in a group we’re interested in knowing about, and can talk directly about the group/people and provide information about it for us... Without us having to actually talk to people in the group about themselves.</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10</a:t>
            </a:fld>
            <a:endParaRPr lang="en-US"/>
          </a:p>
        </p:txBody>
      </p:sp>
    </p:spTree>
    <p:extLst>
      <p:ext uri="{BB962C8B-B14F-4D97-AF65-F5344CB8AC3E}">
        <p14:creationId xmlns:p14="http://schemas.microsoft.com/office/powerpoint/2010/main" val="3882675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researchers want statistical descriptions (not qualitative ones) and want a sample that is guaranteed to be representative of the larger population, they turn to probability sampling. </a:t>
            </a:r>
          </a:p>
          <a:p>
            <a:endParaRPr lang="en-US" baseline="0" dirty="0" smtClean="0"/>
          </a:p>
          <a:p>
            <a:r>
              <a:rPr lang="en-US" dirty="0" smtClean="0"/>
              <a:t>If all members of a population were identical in all respects there would be no need for careful sampling procedures</a:t>
            </a:r>
          </a:p>
          <a:p>
            <a:r>
              <a:rPr lang="en-US" dirty="0" smtClean="0"/>
              <a:t>A sample of individuals from a population must contain the same variations that exist in the population</a:t>
            </a:r>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11</a:t>
            </a:fld>
            <a:endParaRPr lang="en-US"/>
          </a:p>
        </p:txBody>
      </p:sp>
    </p:spTree>
    <p:extLst>
      <p:ext uri="{BB962C8B-B14F-4D97-AF65-F5344CB8AC3E}">
        <p14:creationId xmlns:p14="http://schemas.microsoft.com/office/powerpoint/2010/main" val="2588171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example,</a:t>
            </a:r>
            <a:r>
              <a:rPr lang="en-US" baseline="0" dirty="0" smtClean="0"/>
              <a:t> if you want to do a study using a sample of 100 students, if you just wait at one corner of campus and talk to the first 100 who pass you, you’re introducing bias into the sample. It’s inevitable when you have no probabilistic method to sampling.</a:t>
            </a:r>
            <a:endParaRPr lang="en-US" dirty="0" smtClean="0"/>
          </a:p>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13</a:t>
            </a:fld>
            <a:endParaRPr lang="en-US"/>
          </a:p>
        </p:txBody>
      </p:sp>
    </p:spTree>
    <p:extLst>
      <p:ext uri="{BB962C8B-B14F-4D97-AF65-F5344CB8AC3E}">
        <p14:creationId xmlns:p14="http://schemas.microsoft.com/office/powerpoint/2010/main" val="2588171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94FF98EF-86E2-E647-A137-5B824045671F}" type="datetimeFigureOut">
              <a:rPr lang="en-US" smtClean="0"/>
              <a:t>9/11/16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C5D2E56F-C2EB-EC49-9651-8E01A91C38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C5D2E56F-C2EB-EC49-9651-8E01A91C38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94FF98EF-86E2-E647-A137-5B824045671F}" type="datetimeFigureOut">
              <a:rPr lang="en-US" smtClean="0"/>
              <a:t>9/11/16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C5D2E56F-C2EB-EC49-9651-8E01A91C38E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C5D2E56F-C2EB-EC49-9651-8E01A91C38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C5D2E56F-C2EB-EC49-9651-8E01A91C38EF}"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94FF98EF-86E2-E647-A137-5B824045671F}" type="datetimeFigureOut">
              <a:rPr lang="en-US" smtClean="0"/>
              <a:t>9/11/16</a:t>
            </a:fld>
            <a:endParaRPr lang="en-US"/>
          </a:p>
        </p:txBody>
      </p:sp>
      <p:sp>
        <p:nvSpPr>
          <p:cNvPr id="6" name="Slide Number Placeholder 9"/>
          <p:cNvSpPr>
            <a:spLocks noGrp="1"/>
          </p:cNvSpPr>
          <p:nvPr>
            <p:ph type="sldNum" sz="quarter" idx="11"/>
          </p:nvPr>
        </p:nvSpPr>
        <p:spPr/>
        <p:txBody>
          <a:bodyPr rtlCol="0"/>
          <a:lstStyle>
            <a:lvl1pPr>
              <a:defRPr/>
            </a:lvl1pPr>
          </a:lstStyle>
          <a:p>
            <a:fld id="{C5D2E56F-C2EB-EC49-9651-8E01A91C38EF}"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94FF98EF-86E2-E647-A137-5B824045671F}" type="datetimeFigureOut">
              <a:rPr lang="en-US" smtClean="0"/>
              <a:t>9/11/16</a:t>
            </a:fld>
            <a:endParaRPr lang="en-US"/>
          </a:p>
        </p:txBody>
      </p:sp>
      <p:sp>
        <p:nvSpPr>
          <p:cNvPr id="8" name="Slide Number Placeholder 11"/>
          <p:cNvSpPr>
            <a:spLocks noGrp="1"/>
          </p:cNvSpPr>
          <p:nvPr>
            <p:ph type="sldNum" sz="quarter" idx="11"/>
          </p:nvPr>
        </p:nvSpPr>
        <p:spPr/>
        <p:txBody>
          <a:bodyPr rtlCol="0"/>
          <a:lstStyle>
            <a:lvl1pPr>
              <a:defRPr/>
            </a:lvl1pPr>
          </a:lstStyle>
          <a:p>
            <a:fld id="{C5D2E56F-C2EB-EC49-9651-8E01A91C38EF}"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C5D2E56F-C2EB-EC49-9651-8E01A91C38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C5D2E56F-C2EB-EC49-9651-8E01A91C38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C5D2E56F-C2EB-EC49-9651-8E01A91C38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94FF98EF-86E2-E647-A137-5B824045671F}" type="datetimeFigureOut">
              <a:rPr lang="en-US" smtClean="0"/>
              <a:t>9/11/16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C5D2E56F-C2EB-EC49-9651-8E01A91C38EF}"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94FF98EF-86E2-E647-A137-5B824045671F}" type="datetimeFigureOut">
              <a:rPr lang="en-US" smtClean="0"/>
              <a:t>9/11/16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C5D2E56F-C2EB-EC49-9651-8E01A91C38E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bin"/><Relationship Id="rId5" Type="http://schemas.openxmlformats.org/officeDocument/2006/relationships/image" Target="../media/image14.emf"/><Relationship Id="rId6" Type="http://schemas.openxmlformats.org/officeDocument/2006/relationships/oleObject" Target="../embeddings/oleObject2.bin"/><Relationship Id="rId7"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7 </a:t>
            </a:r>
            <a:br>
              <a:rPr lang="en-US" dirty="0" smtClean="0"/>
            </a:br>
            <a:r>
              <a:rPr lang="en-US" dirty="0" smtClean="0"/>
              <a:t>the logic of sampling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5982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lstStyle/>
          <a:p>
            <a:r>
              <a:rPr lang="en-US" dirty="0" smtClean="0"/>
              <a:t>Selecting Informants</a:t>
            </a:r>
          </a:p>
          <a:p>
            <a:pPr lvl="1"/>
            <a:r>
              <a:rPr lang="en-US" dirty="0" smtClean="0"/>
              <a:t>Informant</a:t>
            </a:r>
          </a:p>
          <a:p>
            <a:pPr lvl="2"/>
            <a:r>
              <a:rPr lang="en-US" dirty="0" smtClean="0"/>
              <a:t>Someone who is well versed in the social phenomenon that you wish to study and who is willing to tell you what s/he knows about it.</a:t>
            </a:r>
          </a:p>
          <a:p>
            <a:endParaRPr lang="en-US" dirty="0"/>
          </a:p>
        </p:txBody>
      </p:sp>
    </p:spTree>
    <p:extLst>
      <p:ext uri="{BB962C8B-B14F-4D97-AF65-F5344CB8AC3E}">
        <p14:creationId xmlns:p14="http://schemas.microsoft.com/office/powerpoint/2010/main" val="308835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normAutofit/>
          </a:bodyPr>
          <a:lstStyle/>
          <a:p>
            <a:r>
              <a:rPr lang="en-US" dirty="0" smtClean="0"/>
              <a:t>Probability Sampling</a:t>
            </a:r>
          </a:p>
          <a:p>
            <a:pPr lvl="1"/>
            <a:r>
              <a:rPr lang="en-US" dirty="0" smtClean="0"/>
              <a:t>samples selected in accord with probability theory</a:t>
            </a:r>
          </a:p>
          <a:p>
            <a:endParaRPr lang="en-US" dirty="0" smtClean="0"/>
          </a:p>
          <a:p>
            <a:pPr lvl="1"/>
            <a:r>
              <a:rPr lang="en-US" dirty="0" smtClean="0"/>
              <a:t>For large-scale surveys</a:t>
            </a:r>
          </a:p>
          <a:p>
            <a:pPr lvl="1"/>
            <a:r>
              <a:rPr lang="en-US" dirty="0" smtClean="0"/>
              <a:t>For when researchers seek statistical descriptions (not qualitative)</a:t>
            </a:r>
          </a:p>
          <a:p>
            <a:pPr lvl="1"/>
            <a:r>
              <a:rPr lang="en-US" dirty="0" smtClean="0"/>
              <a:t>For when you want a representative sample, one that has the same variations that exist in the population</a:t>
            </a:r>
          </a:p>
          <a:p>
            <a:endParaRPr lang="en-US" dirty="0"/>
          </a:p>
        </p:txBody>
      </p:sp>
    </p:spTree>
    <p:extLst>
      <p:ext uri="{BB962C8B-B14F-4D97-AF65-F5344CB8AC3E}">
        <p14:creationId xmlns:p14="http://schemas.microsoft.com/office/powerpoint/2010/main" val="41176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smtClean="0"/>
              <a:t>A Population of 100 Folks</a:t>
            </a:r>
          </a:p>
          <a:p>
            <a:r>
              <a:rPr lang="en-US" dirty="0" smtClean="0"/>
              <a:t>Typically, sampling aims at reflecting the characteristics and dynamics of large populations. For the purpose of some simple illustrations, let’s assume our total population has only 100 members.</a:t>
            </a:r>
          </a:p>
          <a:p>
            <a:endParaRPr lang="en-US" dirty="0"/>
          </a:p>
        </p:txBody>
      </p:sp>
      <p:sp>
        <p:nvSpPr>
          <p:cNvPr id="2" name="Title 1"/>
          <p:cNvSpPr>
            <a:spLocks noGrp="1"/>
          </p:cNvSpPr>
          <p:nvPr>
            <p:ph type="title"/>
          </p:nvPr>
        </p:nvSpPr>
        <p:spPr/>
        <p:txBody>
          <a:bodyPr/>
          <a:lstStyle/>
          <a:p>
            <a:r>
              <a:rPr lang="en-US" dirty="0" smtClean="0"/>
              <a:t>Figure 7-2</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9409" r="-19409"/>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03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 Sampling</a:t>
            </a:r>
            <a:endParaRPr lang="en-US" dirty="0"/>
          </a:p>
        </p:txBody>
      </p:sp>
      <p:sp>
        <p:nvSpPr>
          <p:cNvPr id="3" name="Content Placeholder 2"/>
          <p:cNvSpPr>
            <a:spLocks noGrp="1"/>
          </p:cNvSpPr>
          <p:nvPr>
            <p:ph sz="quarter" idx="1"/>
          </p:nvPr>
        </p:nvSpPr>
        <p:spPr/>
        <p:txBody>
          <a:bodyPr>
            <a:normAutofit/>
          </a:bodyPr>
          <a:lstStyle/>
          <a:p>
            <a:r>
              <a:rPr lang="en-US" dirty="0" smtClean="0"/>
              <a:t>Minimizes Bias</a:t>
            </a:r>
          </a:p>
          <a:p>
            <a:pPr lvl="1"/>
            <a:r>
              <a:rPr lang="en-US" dirty="0" smtClean="0"/>
              <a:t>Bias</a:t>
            </a:r>
          </a:p>
          <a:p>
            <a:pPr lvl="2"/>
            <a:r>
              <a:rPr lang="en-US" dirty="0" smtClean="0"/>
              <a:t>When observations are not representative of the larger population.</a:t>
            </a:r>
          </a:p>
          <a:p>
            <a:endParaRPr lang="en-US" dirty="0"/>
          </a:p>
        </p:txBody>
      </p:sp>
    </p:spTree>
    <p:extLst>
      <p:ext uri="{BB962C8B-B14F-4D97-AF65-F5344CB8AC3E}">
        <p14:creationId xmlns:p14="http://schemas.microsoft.com/office/powerpoint/2010/main" val="40232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smtClean="0"/>
              <a:t>A Sample of Convenience: Easy, but Not Representative</a:t>
            </a:r>
          </a:p>
          <a:p>
            <a:r>
              <a:rPr lang="en-US" dirty="0" smtClean="0"/>
              <a:t>Selecting and observing those people who are most readily at hand is the simplest method, perhaps, but it’s unlikely to provide a sample that accurately reflects the total population.</a:t>
            </a:r>
          </a:p>
          <a:p>
            <a:endParaRPr lang="en-US" dirty="0"/>
          </a:p>
        </p:txBody>
      </p:sp>
      <p:sp>
        <p:nvSpPr>
          <p:cNvPr id="2" name="Title 1"/>
          <p:cNvSpPr>
            <a:spLocks noGrp="1"/>
          </p:cNvSpPr>
          <p:nvPr>
            <p:ph type="title"/>
          </p:nvPr>
        </p:nvSpPr>
        <p:spPr/>
        <p:txBody>
          <a:bodyPr/>
          <a:lstStyle/>
          <a:p>
            <a:r>
              <a:rPr lang="en-US" dirty="0" smtClean="0"/>
              <a:t>Figure 7-3</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4373" b="-437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948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normAutofit/>
          </a:bodyPr>
          <a:lstStyle/>
          <a:p>
            <a:r>
              <a:rPr lang="en-US" dirty="0" smtClean="0"/>
              <a:t>Better Representativeness</a:t>
            </a:r>
          </a:p>
          <a:p>
            <a:pPr lvl="1"/>
            <a:r>
              <a:rPr lang="en-US" dirty="0" smtClean="0"/>
              <a:t>Representativeness</a:t>
            </a:r>
          </a:p>
          <a:p>
            <a:pPr lvl="2"/>
            <a:r>
              <a:rPr lang="en-US" dirty="0" smtClean="0"/>
              <a:t>The quality of a sample of having the same distribution of characteristics as the population from which it was selected.</a:t>
            </a:r>
          </a:p>
          <a:p>
            <a:pPr lvl="1"/>
            <a:endParaRPr lang="en-US" dirty="0"/>
          </a:p>
          <a:p>
            <a:pPr lvl="1"/>
            <a:r>
              <a:rPr lang="en-US" dirty="0" smtClean="0"/>
              <a:t>Samples need not be representative in all respects, only those relevant to the research.</a:t>
            </a:r>
          </a:p>
          <a:p>
            <a:endParaRPr lang="en-US" dirty="0"/>
          </a:p>
        </p:txBody>
      </p:sp>
    </p:spTree>
    <p:extLst>
      <p:ext uri="{BB962C8B-B14F-4D97-AF65-F5344CB8AC3E}">
        <p14:creationId xmlns:p14="http://schemas.microsoft.com/office/powerpoint/2010/main" val="5588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lstStyle/>
          <a:p>
            <a:pPr lvl="1"/>
            <a:r>
              <a:rPr lang="en-US" dirty="0" smtClean="0"/>
              <a:t>A sample is representative of the population if all members of the population have an equal chance of being selected in the sample.</a:t>
            </a:r>
          </a:p>
          <a:p>
            <a:pPr lvl="2"/>
            <a:r>
              <a:rPr lang="en-US" dirty="0" smtClean="0"/>
              <a:t>EPSEM (Equal Probability of Selection Method)</a:t>
            </a:r>
          </a:p>
          <a:p>
            <a:endParaRPr lang="en-US" dirty="0"/>
          </a:p>
        </p:txBody>
      </p:sp>
    </p:spTree>
    <p:extLst>
      <p:ext uri="{BB962C8B-B14F-4D97-AF65-F5344CB8AC3E}">
        <p14:creationId xmlns:p14="http://schemas.microsoft.com/office/powerpoint/2010/main" val="99042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lstStyle/>
          <a:p>
            <a:r>
              <a:rPr lang="en-US" dirty="0" smtClean="0"/>
              <a:t>Advantages of Probability Sampling</a:t>
            </a:r>
          </a:p>
          <a:p>
            <a:pPr marL="971550" lvl="1" indent="-514350">
              <a:buFont typeface="+mj-lt"/>
              <a:buAutoNum type="arabicPeriod"/>
            </a:pPr>
            <a:r>
              <a:rPr lang="en-US" dirty="0"/>
              <a:t>S</a:t>
            </a:r>
            <a:r>
              <a:rPr lang="en-US" dirty="0" smtClean="0"/>
              <a:t>amples more representative because biases are avoided.</a:t>
            </a:r>
          </a:p>
          <a:p>
            <a:pPr marL="971550" lvl="1" indent="-514350">
              <a:buFont typeface="+mj-lt"/>
              <a:buAutoNum type="arabicPeriod"/>
            </a:pPr>
            <a:r>
              <a:rPr lang="en-US" dirty="0" smtClean="0"/>
              <a:t>Permits estimates of the representativeness of the sample.</a:t>
            </a:r>
          </a:p>
        </p:txBody>
      </p:sp>
    </p:spTree>
    <p:extLst>
      <p:ext uri="{BB962C8B-B14F-4D97-AF65-F5344CB8AC3E}">
        <p14:creationId xmlns:p14="http://schemas.microsoft.com/office/powerpoint/2010/main" val="156698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 Sampling</a:t>
            </a:r>
            <a:endParaRPr lang="en-US" dirty="0"/>
          </a:p>
        </p:txBody>
      </p:sp>
      <p:sp>
        <p:nvSpPr>
          <p:cNvPr id="3" name="Content Placeholder 2"/>
          <p:cNvSpPr>
            <a:spLocks noGrp="1"/>
          </p:cNvSpPr>
          <p:nvPr>
            <p:ph sz="quarter" idx="1"/>
          </p:nvPr>
        </p:nvSpPr>
        <p:spPr/>
        <p:txBody>
          <a:bodyPr/>
          <a:lstStyle/>
          <a:p>
            <a:r>
              <a:rPr lang="en-US" dirty="0" smtClean="0"/>
              <a:t>Element/Unit of Analysis</a:t>
            </a:r>
          </a:p>
          <a:p>
            <a:pPr lvl="1"/>
            <a:r>
              <a:rPr lang="en-US" dirty="0" smtClean="0"/>
              <a:t> That unit of which a population is composed and which is selected in a sample</a:t>
            </a:r>
          </a:p>
          <a:p>
            <a:endParaRPr lang="en-US" dirty="0" smtClean="0"/>
          </a:p>
          <a:p>
            <a:r>
              <a:rPr lang="en-US" dirty="0" smtClean="0"/>
              <a:t>Population</a:t>
            </a:r>
          </a:p>
          <a:p>
            <a:pPr lvl="1"/>
            <a:r>
              <a:rPr lang="en-US" dirty="0" smtClean="0"/>
              <a:t>The aggregation of the elements/units of analysis in a study</a:t>
            </a:r>
          </a:p>
          <a:p>
            <a:endParaRPr lang="en-US" dirty="0" smtClean="0"/>
          </a:p>
          <a:p>
            <a:endParaRPr lang="en-US" dirty="0"/>
          </a:p>
        </p:txBody>
      </p:sp>
    </p:spTree>
    <p:extLst>
      <p:ext uri="{BB962C8B-B14F-4D97-AF65-F5344CB8AC3E}">
        <p14:creationId xmlns:p14="http://schemas.microsoft.com/office/powerpoint/2010/main" val="299649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lstStyle/>
          <a:p>
            <a:r>
              <a:rPr lang="en-US" dirty="0" smtClean="0"/>
              <a:t>Random Selection</a:t>
            </a:r>
          </a:p>
          <a:p>
            <a:pPr lvl="1"/>
            <a:r>
              <a:rPr lang="en-US" dirty="0" smtClean="0"/>
              <a:t>Each element/unit of analysis within the population has an equal chance of selection for the sample</a:t>
            </a:r>
            <a:endParaRPr lang="en-US" dirty="0"/>
          </a:p>
        </p:txBody>
      </p:sp>
    </p:spTree>
    <p:extLst>
      <p:ext uri="{BB962C8B-B14F-4D97-AF65-F5344CB8AC3E}">
        <p14:creationId xmlns:p14="http://schemas.microsoft.com/office/powerpoint/2010/main" val="19202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Introduction</a:t>
            </a:r>
          </a:p>
          <a:p>
            <a:r>
              <a:rPr lang="en-US" dirty="0" smtClean="0"/>
              <a:t>A Brief History of Sampling</a:t>
            </a:r>
          </a:p>
          <a:p>
            <a:r>
              <a:rPr lang="en-US" dirty="0" smtClean="0"/>
              <a:t>Nonprobability Sampling</a:t>
            </a:r>
          </a:p>
          <a:p>
            <a:r>
              <a:rPr lang="en-US" dirty="0" smtClean="0"/>
              <a:t>The Logic and Techniques of Probability Sampling</a:t>
            </a:r>
          </a:p>
          <a:p>
            <a:r>
              <a:rPr lang="en-US" dirty="0" smtClean="0"/>
              <a:t>Populations and Sampling Frames</a:t>
            </a:r>
          </a:p>
          <a:p>
            <a:r>
              <a:rPr lang="en-US" dirty="0" smtClean="0"/>
              <a:t>Types of Sampling Designs</a:t>
            </a:r>
          </a:p>
          <a:p>
            <a:r>
              <a:rPr lang="en-US" dirty="0" smtClean="0"/>
              <a:t>Multistage Cluster Sampling</a:t>
            </a:r>
          </a:p>
          <a:p>
            <a:r>
              <a:rPr lang="en-US" dirty="0" smtClean="0"/>
              <a:t>Probability Sampling in Review</a:t>
            </a:r>
          </a:p>
          <a:p>
            <a:r>
              <a:rPr lang="en-US" dirty="0" smtClean="0"/>
              <a:t>The Ethics of Sampling</a:t>
            </a:r>
          </a:p>
          <a:p>
            <a:r>
              <a:rPr lang="en-US" dirty="0" smtClean="0"/>
              <a:t>Chapter Summary</a:t>
            </a:r>
          </a:p>
          <a:p>
            <a:r>
              <a:rPr lang="en-US" dirty="0" smtClean="0"/>
              <a:t>Questions</a:t>
            </a:r>
          </a:p>
          <a:p>
            <a:endParaRPr lang="en-US" dirty="0"/>
          </a:p>
        </p:txBody>
      </p:sp>
    </p:spTree>
    <p:extLst>
      <p:ext uri="{BB962C8B-B14F-4D97-AF65-F5344CB8AC3E}">
        <p14:creationId xmlns:p14="http://schemas.microsoft.com/office/powerpoint/2010/main" val="69310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lstStyle/>
          <a:p>
            <a:r>
              <a:rPr lang="en-US" dirty="0" smtClean="0"/>
              <a:t>Parameters and Statistics</a:t>
            </a:r>
          </a:p>
          <a:p>
            <a:pPr lvl="1"/>
            <a:r>
              <a:rPr lang="en-US" dirty="0" smtClean="0"/>
              <a:t>Parameter</a:t>
            </a:r>
          </a:p>
          <a:p>
            <a:pPr lvl="2"/>
            <a:r>
              <a:rPr lang="en-US" dirty="0" smtClean="0"/>
              <a:t>Summary description of a given variable in a </a:t>
            </a:r>
            <a:r>
              <a:rPr lang="en-US" i="1" dirty="0" smtClean="0"/>
              <a:t>population</a:t>
            </a:r>
            <a:endParaRPr lang="en-US" dirty="0" smtClean="0"/>
          </a:p>
          <a:p>
            <a:pPr lvl="1"/>
            <a:r>
              <a:rPr lang="en-US" dirty="0" smtClean="0"/>
              <a:t>Statistic</a:t>
            </a:r>
          </a:p>
          <a:p>
            <a:pPr lvl="2"/>
            <a:r>
              <a:rPr lang="en-US" dirty="0" smtClean="0"/>
              <a:t>Summary description of a given variable for a </a:t>
            </a:r>
            <a:r>
              <a:rPr lang="en-US" i="1" dirty="0" smtClean="0"/>
              <a:t>sample</a:t>
            </a:r>
            <a:r>
              <a:rPr lang="en-US" dirty="0" smtClean="0"/>
              <a:t>, which is used to estimate the population parameter</a:t>
            </a:r>
            <a:endParaRPr lang="en-US" i="1" dirty="0" smtClean="0"/>
          </a:p>
          <a:p>
            <a:endParaRPr lang="en-US" dirty="0"/>
          </a:p>
        </p:txBody>
      </p:sp>
    </p:spTree>
    <p:extLst>
      <p:ext uri="{BB962C8B-B14F-4D97-AF65-F5344CB8AC3E}">
        <p14:creationId xmlns:p14="http://schemas.microsoft.com/office/powerpoint/2010/main" val="72354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A Population of 10 People with $0-$9</a:t>
            </a:r>
          </a:p>
          <a:p>
            <a:r>
              <a:rPr lang="en-US" dirty="0" smtClean="0"/>
              <a:t>Let’s imagine a population of only 10 people with differing amounts of money in their pockets—ranging from $0-$9.</a:t>
            </a:r>
          </a:p>
          <a:p>
            <a:endParaRPr lang="en-US" dirty="0"/>
          </a:p>
        </p:txBody>
      </p:sp>
      <p:sp>
        <p:nvSpPr>
          <p:cNvPr id="2" name="Title 1"/>
          <p:cNvSpPr>
            <a:spLocks noGrp="1"/>
          </p:cNvSpPr>
          <p:nvPr>
            <p:ph type="title"/>
          </p:nvPr>
        </p:nvSpPr>
        <p:spPr/>
        <p:txBody>
          <a:bodyPr/>
          <a:lstStyle/>
          <a:p>
            <a:r>
              <a:rPr lang="en-US" dirty="0" smtClean="0"/>
              <a:t>Figure 7-4</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6195" b="-619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751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smtClean="0"/>
              <a:t>The Sampling Distribution of Samples of 1</a:t>
            </a:r>
          </a:p>
          <a:p>
            <a:r>
              <a:rPr lang="en-US" dirty="0" smtClean="0"/>
              <a:t>In this simple example, the mean amount of money these people have is $4.50 ($45/10). If we picked 10 different samples of 1 person each, our “estimates” of the mean would range all across the board.</a:t>
            </a:r>
          </a:p>
          <a:p>
            <a:endParaRPr lang="en-US" dirty="0"/>
          </a:p>
        </p:txBody>
      </p:sp>
      <p:sp>
        <p:nvSpPr>
          <p:cNvPr id="2" name="Title 1"/>
          <p:cNvSpPr>
            <a:spLocks noGrp="1"/>
          </p:cNvSpPr>
          <p:nvPr>
            <p:ph type="title"/>
          </p:nvPr>
        </p:nvSpPr>
        <p:spPr/>
        <p:txBody>
          <a:bodyPr/>
          <a:lstStyle/>
          <a:p>
            <a:r>
              <a:rPr lang="en-US" dirty="0" smtClean="0"/>
              <a:t>Figure 7-5</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1163" r="-2116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2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62500" lnSpcReduction="20000"/>
          </a:bodyPr>
          <a:lstStyle/>
          <a:p>
            <a:r>
              <a:rPr lang="en-US" dirty="0" smtClean="0"/>
              <a:t>The Sampling Distribution of Samples of 2</a:t>
            </a:r>
          </a:p>
          <a:p>
            <a:r>
              <a:rPr lang="en-US" dirty="0" smtClean="0"/>
              <a:t>After merely increasing our sample size to 2, the possible samples provide somewhat better estimates of the mean. We couldn’t get either $0 or $9, and the estimates are beginning to cluster around the true value of the mean: $4.50.</a:t>
            </a:r>
          </a:p>
          <a:p>
            <a:endParaRPr lang="en-US" dirty="0"/>
          </a:p>
        </p:txBody>
      </p:sp>
      <p:sp>
        <p:nvSpPr>
          <p:cNvPr id="2" name="Title 1"/>
          <p:cNvSpPr>
            <a:spLocks noGrp="1"/>
          </p:cNvSpPr>
          <p:nvPr>
            <p:ph type="title"/>
          </p:nvPr>
        </p:nvSpPr>
        <p:spPr/>
        <p:txBody>
          <a:bodyPr/>
          <a:lstStyle/>
          <a:p>
            <a:r>
              <a:rPr lang="en-US" dirty="0" smtClean="0"/>
              <a:t>Figure 7-6</a:t>
            </a:r>
            <a:endParaRPr lang="en-US" dirty="0"/>
          </a:p>
        </p:txBody>
      </p:sp>
      <p:pic>
        <p:nvPicPr>
          <p:cNvPr id="5" name="Picture 3"/>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1711" r="-2171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735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55000" lnSpcReduction="20000"/>
          </a:bodyPr>
          <a:lstStyle/>
          <a:p>
            <a:r>
              <a:rPr lang="en-US" dirty="0" smtClean="0"/>
              <a:t>The Sampling Distributions of Samples of 3, 4, 5, and 6</a:t>
            </a:r>
          </a:p>
          <a:p>
            <a:r>
              <a:rPr lang="en-US" dirty="0" smtClean="0"/>
              <a:t>As we increase the sample size, the possible samples cluster ever more tightly around the true value of the mean. The chance of extremely inaccurate estimates is reduced at the two ends of the distribution, and the percentage of the samples near the true value keeps increasing.</a:t>
            </a:r>
          </a:p>
          <a:p>
            <a:endParaRPr lang="en-US" dirty="0"/>
          </a:p>
        </p:txBody>
      </p:sp>
      <p:sp>
        <p:nvSpPr>
          <p:cNvPr id="2" name="Title 1"/>
          <p:cNvSpPr>
            <a:spLocks noGrp="1"/>
          </p:cNvSpPr>
          <p:nvPr>
            <p:ph type="title"/>
          </p:nvPr>
        </p:nvSpPr>
        <p:spPr/>
        <p:txBody>
          <a:bodyPr/>
          <a:lstStyle/>
          <a:p>
            <a:r>
              <a:rPr lang="en-US" dirty="0" smtClean="0"/>
              <a:t>Figure 7-7</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1113" r="-5111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040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 Sampling</a:t>
            </a:r>
            <a:endParaRPr lang="en-US" dirty="0"/>
          </a:p>
        </p:txBody>
      </p:sp>
      <p:sp>
        <p:nvSpPr>
          <p:cNvPr id="3" name="Content Placeholder 2"/>
          <p:cNvSpPr>
            <a:spLocks noGrp="1"/>
          </p:cNvSpPr>
          <p:nvPr>
            <p:ph sz="quarter" idx="1"/>
          </p:nvPr>
        </p:nvSpPr>
        <p:spPr/>
        <p:txBody>
          <a:bodyPr/>
          <a:lstStyle/>
          <a:p>
            <a:r>
              <a:rPr lang="en-US" dirty="0" smtClean="0"/>
              <a:t>Sampling Error</a:t>
            </a:r>
          </a:p>
          <a:p>
            <a:pPr lvl="1"/>
            <a:r>
              <a:rPr lang="en-US" dirty="0"/>
              <a:t>t</a:t>
            </a:r>
            <a:r>
              <a:rPr lang="en-US" dirty="0" smtClean="0"/>
              <a:t>he degree of error to be expected of a given sample design</a:t>
            </a:r>
          </a:p>
          <a:p>
            <a:endParaRPr lang="en-US" dirty="0"/>
          </a:p>
        </p:txBody>
      </p:sp>
    </p:spTree>
    <p:extLst>
      <p:ext uri="{BB962C8B-B14F-4D97-AF65-F5344CB8AC3E}">
        <p14:creationId xmlns:p14="http://schemas.microsoft.com/office/powerpoint/2010/main" val="23348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0000" lnSpcReduction="20000"/>
          </a:bodyPr>
          <a:lstStyle/>
          <a:p>
            <a:r>
              <a:rPr lang="en-US" dirty="0" smtClean="0"/>
              <a:t>Range of Possible Sample Study Results</a:t>
            </a:r>
          </a:p>
          <a:p>
            <a:r>
              <a:rPr lang="en-US" dirty="0" smtClean="0"/>
              <a:t>Shifting to a more realistic example, let’s assume that we want to sample student attitudes concerning a proposed conduct code. Let’s assume that 50 percent disapproves—though the researcher doesn’t know that.</a:t>
            </a:r>
          </a:p>
          <a:p>
            <a:endParaRPr lang="en-US" dirty="0"/>
          </a:p>
        </p:txBody>
      </p:sp>
      <p:sp>
        <p:nvSpPr>
          <p:cNvPr id="2" name="Title 1"/>
          <p:cNvSpPr>
            <a:spLocks noGrp="1"/>
          </p:cNvSpPr>
          <p:nvPr>
            <p:ph type="title"/>
          </p:nvPr>
        </p:nvSpPr>
        <p:spPr/>
        <p:txBody>
          <a:bodyPr/>
          <a:lstStyle/>
          <a:p>
            <a:r>
              <a:rPr lang="en-US" dirty="0" smtClean="0"/>
              <a:t>Figure 7-8</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94689" b="-94689"/>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55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55000" lnSpcReduction="20000"/>
          </a:bodyPr>
          <a:lstStyle/>
          <a:p>
            <a:r>
              <a:rPr lang="en-US" dirty="0" smtClean="0"/>
              <a:t>Results Produced by Three Hypothetical Studies</a:t>
            </a:r>
          </a:p>
          <a:p>
            <a:r>
              <a:rPr lang="en-US" dirty="0" smtClean="0"/>
              <a:t>Assuming a large student body, let’s suppose that we selected three different samples, each of substantial size. We would not necessarily expect those samples to perfectly reflect attitudes in the whole student body, but they should come reasonably close.</a:t>
            </a:r>
          </a:p>
        </p:txBody>
      </p:sp>
      <p:sp>
        <p:nvSpPr>
          <p:cNvPr id="2" name="Title 1"/>
          <p:cNvSpPr>
            <a:spLocks noGrp="1"/>
          </p:cNvSpPr>
          <p:nvPr>
            <p:ph type="title"/>
          </p:nvPr>
        </p:nvSpPr>
        <p:spPr/>
        <p:txBody>
          <a:bodyPr/>
          <a:lstStyle/>
          <a:p>
            <a:r>
              <a:rPr lang="en-US" dirty="0" smtClean="0"/>
              <a:t>Figure 7-9</a:t>
            </a:r>
            <a:endParaRPr lang="en-US" dirty="0"/>
          </a:p>
        </p:txBody>
      </p:sp>
      <p:pic>
        <p:nvPicPr>
          <p:cNvPr id="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2667" b="-22667"/>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06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smtClean="0"/>
              <a:t>The Sampling Distribution</a:t>
            </a:r>
          </a:p>
          <a:p>
            <a:r>
              <a:rPr lang="en-US" dirty="0" smtClean="0"/>
              <a:t>If we were to select a large number of good samples, we would expect them to cluster around the true value (50 percent), but given enough such samples, a few would fall far from the mark.</a:t>
            </a:r>
          </a:p>
          <a:p>
            <a:endParaRPr lang="en-US" dirty="0"/>
          </a:p>
        </p:txBody>
      </p:sp>
      <p:sp>
        <p:nvSpPr>
          <p:cNvPr id="2" name="Title 1"/>
          <p:cNvSpPr>
            <a:spLocks noGrp="1"/>
          </p:cNvSpPr>
          <p:nvPr>
            <p:ph type="title"/>
          </p:nvPr>
        </p:nvSpPr>
        <p:spPr/>
        <p:txBody>
          <a:bodyPr/>
          <a:lstStyle/>
          <a:p>
            <a:r>
              <a:rPr lang="en-US" dirty="0" smtClean="0"/>
              <a:t>Figure 7-10</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1719" b="-11719"/>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34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endParaRPr lang="en-US"/>
          </a:p>
        </p:txBody>
      </p:sp>
      <p:sp>
        <p:nvSpPr>
          <p:cNvPr id="2" name="Title 1"/>
          <p:cNvSpPr>
            <a:spLocks noGrp="1"/>
          </p:cNvSpPr>
          <p:nvPr>
            <p:ph type="title"/>
          </p:nvPr>
        </p:nvSpPr>
        <p:spPr/>
        <p:txBody>
          <a:bodyPr/>
          <a:lstStyle/>
          <a:p>
            <a:r>
              <a:rPr lang="en-US" dirty="0" smtClean="0"/>
              <a:t>The Normal Distribution</a:t>
            </a:r>
            <a:endParaRPr lang="en-US" dirty="0"/>
          </a:p>
        </p:txBody>
      </p:sp>
      <p:pic>
        <p:nvPicPr>
          <p:cNvPr id="5" name="Picture Placeholder 4" descr="the_normal_distribution_empirical_rule_8.png"/>
          <p:cNvPicPr>
            <a:picLocks noGrp="1" noChangeAspect="1"/>
          </p:cNvPicPr>
          <p:nvPr>
            <p:ph type="pic" idx="1"/>
          </p:nvPr>
        </p:nvPicPr>
        <p:blipFill>
          <a:blip r:embed="rId3">
            <a:extLst>
              <a:ext uri="{28A0092B-C50C-407E-A947-70E740481C1C}">
                <a14:useLocalDpi xmlns:a14="http://schemas.microsoft.com/office/drawing/2010/main" val="0"/>
              </a:ext>
            </a:extLst>
          </a:blip>
          <a:srcRect l="-16919" r="-16919"/>
          <a:stretch>
            <a:fillRect/>
          </a:stretch>
        </p:blipFill>
        <p:spPr>
          <a:noFill/>
        </p:spPr>
      </p:pic>
    </p:spTree>
    <p:extLst>
      <p:ext uri="{BB962C8B-B14F-4D97-AF65-F5344CB8AC3E}">
        <p14:creationId xmlns:p14="http://schemas.microsoft.com/office/powerpoint/2010/main" val="9673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Sampling</a:t>
            </a:r>
            <a:endParaRPr lang="en-US" dirty="0"/>
          </a:p>
        </p:txBody>
      </p:sp>
      <p:sp>
        <p:nvSpPr>
          <p:cNvPr id="3" name="Content Placeholder 2"/>
          <p:cNvSpPr>
            <a:spLocks noGrp="1"/>
          </p:cNvSpPr>
          <p:nvPr>
            <p:ph sz="quarter" idx="1"/>
          </p:nvPr>
        </p:nvSpPr>
        <p:spPr/>
        <p:txBody>
          <a:bodyPr>
            <a:normAutofit/>
          </a:bodyPr>
          <a:lstStyle/>
          <a:p>
            <a:r>
              <a:rPr lang="en-US" dirty="0" smtClean="0"/>
              <a:t>“President” Alf Landon (R)</a:t>
            </a:r>
          </a:p>
          <a:p>
            <a:pPr lvl="1"/>
            <a:r>
              <a:rPr lang="en-US" dirty="0" smtClean="0"/>
              <a:t>Literary Digest poll, 1936</a:t>
            </a:r>
          </a:p>
          <a:p>
            <a:pPr lvl="1"/>
            <a:r>
              <a:rPr lang="en-US" dirty="0" smtClean="0"/>
              <a:t>Two million ballots mailed to people listed in telephone directory and auto owners</a:t>
            </a:r>
          </a:p>
          <a:p>
            <a:pPr lvl="1"/>
            <a:r>
              <a:rPr lang="en-US" dirty="0" smtClean="0"/>
              <a:t>Problems?</a:t>
            </a:r>
          </a:p>
          <a:p>
            <a:pPr lvl="1"/>
            <a:endParaRPr lang="en-US" dirty="0" smtClean="0"/>
          </a:p>
          <a:p>
            <a:r>
              <a:rPr lang="en-US" dirty="0" smtClean="0"/>
              <a:t>“President” Thomas E. Dewey</a:t>
            </a:r>
          </a:p>
          <a:p>
            <a:pPr lvl="1"/>
            <a:r>
              <a:rPr lang="en-US" dirty="0" smtClean="0"/>
              <a:t>Gallup’s quota sampling</a:t>
            </a:r>
          </a:p>
          <a:p>
            <a:pPr lvl="1"/>
            <a:r>
              <a:rPr lang="en-US" dirty="0" smtClean="0"/>
              <a:t>Problems?</a:t>
            </a:r>
          </a:p>
          <a:p>
            <a:endParaRPr lang="en-US" dirty="0"/>
          </a:p>
        </p:txBody>
      </p:sp>
    </p:spTree>
    <p:extLst>
      <p:ext uri="{BB962C8B-B14F-4D97-AF65-F5344CB8AC3E}">
        <p14:creationId xmlns:p14="http://schemas.microsoft.com/office/powerpoint/2010/main" val="23941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When asked, 40% of registered Republicans say they support Trump. The study has a margin of error (standard error) of 3 percentage points. </a:t>
            </a:r>
            <a:endParaRPr lang="en-US" dirty="0"/>
          </a:p>
        </p:txBody>
      </p:sp>
      <p:sp>
        <p:nvSpPr>
          <p:cNvPr id="2" name="Title 1"/>
          <p:cNvSpPr>
            <a:spLocks noGrp="1"/>
          </p:cNvSpPr>
          <p:nvPr>
            <p:ph type="title"/>
          </p:nvPr>
        </p:nvSpPr>
        <p:spPr/>
        <p:txBody>
          <a:bodyPr/>
          <a:lstStyle/>
          <a:p>
            <a:r>
              <a:rPr lang="en-US" dirty="0" smtClean="0"/>
              <a:t>Confidence: Republican Support for Trump</a:t>
            </a:r>
            <a:endParaRPr lang="en-US" dirty="0"/>
          </a:p>
        </p:txBody>
      </p:sp>
      <p:pic>
        <p:nvPicPr>
          <p:cNvPr id="5" name="Picture Placeholder 4" descr="the_normal_distribution_empirical_rule_8.png"/>
          <p:cNvPicPr>
            <a:picLocks noGrp="1" noChangeAspect="1"/>
          </p:cNvPicPr>
          <p:nvPr>
            <p:ph type="pic" idx="1"/>
          </p:nvPr>
        </p:nvPicPr>
        <p:blipFill>
          <a:blip r:embed="rId3">
            <a:extLst>
              <a:ext uri="{28A0092B-C50C-407E-A947-70E740481C1C}">
                <a14:useLocalDpi xmlns:a14="http://schemas.microsoft.com/office/drawing/2010/main" val="0"/>
              </a:ext>
            </a:extLst>
          </a:blip>
          <a:srcRect l="-16919" r="-16919"/>
          <a:stretch>
            <a:fillRect/>
          </a:stretch>
        </p:blipFill>
        <p:spPr>
          <a:noFill/>
        </p:spPr>
      </p:pic>
    </p:spTree>
    <p:extLst>
      <p:ext uri="{BB962C8B-B14F-4D97-AF65-F5344CB8AC3E}">
        <p14:creationId xmlns:p14="http://schemas.microsoft.com/office/powerpoint/2010/main" val="123538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 Sampling</a:t>
            </a:r>
            <a:endParaRPr lang="en-US" dirty="0"/>
          </a:p>
        </p:txBody>
      </p:sp>
      <p:sp>
        <p:nvSpPr>
          <p:cNvPr id="3" name="Content Placeholder 2"/>
          <p:cNvSpPr>
            <a:spLocks noGrp="1"/>
          </p:cNvSpPr>
          <p:nvPr>
            <p:ph sz="quarter" idx="1"/>
          </p:nvPr>
        </p:nvSpPr>
        <p:spPr/>
        <p:txBody>
          <a:bodyPr/>
          <a:lstStyle/>
          <a:p>
            <a:r>
              <a:rPr lang="en-US" dirty="0" smtClean="0"/>
              <a:t>Confidence Levels and Confidence Intervals</a:t>
            </a:r>
          </a:p>
          <a:p>
            <a:pPr lvl="1"/>
            <a:r>
              <a:rPr lang="en-US" dirty="0" smtClean="0"/>
              <a:t>Confidence Level	</a:t>
            </a:r>
          </a:p>
          <a:p>
            <a:pPr lvl="2"/>
            <a:r>
              <a:rPr lang="en-US" dirty="0" smtClean="0"/>
              <a:t>The estimated probability or how confident you are that a population parameter lies within a given confidence interval</a:t>
            </a:r>
          </a:p>
          <a:p>
            <a:pPr lvl="1"/>
            <a:r>
              <a:rPr lang="en-US" dirty="0" smtClean="0"/>
              <a:t>Confidence Interval</a:t>
            </a:r>
          </a:p>
          <a:p>
            <a:pPr lvl="2"/>
            <a:r>
              <a:rPr lang="en-US" dirty="0" smtClean="0"/>
              <a:t>The range of values within which a population parameter is estimated to lie.</a:t>
            </a:r>
          </a:p>
          <a:p>
            <a:pPr lvl="1"/>
            <a:endParaRPr lang="en-US" dirty="0"/>
          </a:p>
        </p:txBody>
      </p:sp>
    </p:spTree>
    <p:extLst>
      <p:ext uri="{BB962C8B-B14F-4D97-AF65-F5344CB8AC3E}">
        <p14:creationId xmlns:p14="http://schemas.microsoft.com/office/powerpoint/2010/main" val="314361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Errors, and Estimates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Assume you have a probability sample of 1000 sociology students. You asked them whether or not they were/are happy with their Sociology 101 class. </a:t>
            </a:r>
            <a:r>
              <a:rPr lang="en-US" i="1" u="sng" dirty="0" smtClean="0"/>
              <a:t>Sixty-three (63) percent </a:t>
            </a:r>
            <a:r>
              <a:rPr lang="en-US" dirty="0" smtClean="0"/>
              <a:t>said “Yes.” The standard error for the question was </a:t>
            </a:r>
            <a:r>
              <a:rPr lang="en-US" i="1" u="sng" dirty="0" smtClean="0"/>
              <a:t>four (4) points</a:t>
            </a:r>
            <a:r>
              <a:rPr lang="en-US" dirty="0" smtClean="0"/>
              <a:t>. What is the confidence interval for the following confidence levels:</a:t>
            </a:r>
          </a:p>
          <a:p>
            <a:endParaRPr lang="en-US" dirty="0"/>
          </a:p>
          <a:p>
            <a:pPr lvl="1"/>
            <a:r>
              <a:rPr lang="en-US" dirty="0" smtClean="0"/>
              <a:t>68%</a:t>
            </a:r>
          </a:p>
          <a:p>
            <a:pPr lvl="1"/>
            <a:r>
              <a:rPr lang="en-US" dirty="0" smtClean="0"/>
              <a:t>95%</a:t>
            </a:r>
          </a:p>
          <a:p>
            <a:pPr lvl="1"/>
            <a:r>
              <a:rPr lang="en-US" dirty="0" smtClean="0"/>
              <a:t>99%</a:t>
            </a:r>
          </a:p>
          <a:p>
            <a:endParaRPr lang="en-US" dirty="0"/>
          </a:p>
        </p:txBody>
      </p:sp>
    </p:spTree>
    <p:extLst>
      <p:ext uri="{BB962C8B-B14F-4D97-AF65-F5344CB8AC3E}">
        <p14:creationId xmlns:p14="http://schemas.microsoft.com/office/powerpoint/2010/main" val="444069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Populations and Sampling Frames </a:t>
            </a:r>
            <a:endParaRPr lang="en-US" dirty="0"/>
          </a:p>
        </p:txBody>
      </p:sp>
      <p:sp>
        <p:nvSpPr>
          <p:cNvPr id="3" name="Content Placeholder 2"/>
          <p:cNvSpPr>
            <a:spLocks noGrp="1"/>
          </p:cNvSpPr>
          <p:nvPr>
            <p:ph sz="quarter" idx="1"/>
          </p:nvPr>
        </p:nvSpPr>
        <p:spPr/>
        <p:txBody>
          <a:bodyPr/>
          <a:lstStyle/>
          <a:p>
            <a:r>
              <a:rPr lang="en-US" dirty="0" smtClean="0"/>
              <a:t>Sampling Frame</a:t>
            </a:r>
          </a:p>
          <a:p>
            <a:pPr lvl="1"/>
            <a:r>
              <a:rPr lang="en-US" dirty="0" smtClean="0"/>
              <a:t>A list of units composing a population from which a sample is selected.</a:t>
            </a:r>
          </a:p>
          <a:p>
            <a:pPr marL="366713" lvl="1" indent="0">
              <a:buNone/>
            </a:pPr>
            <a:endParaRPr lang="en-US" dirty="0" smtClean="0"/>
          </a:p>
          <a:p>
            <a:r>
              <a:rPr lang="en-US" dirty="0" smtClean="0"/>
              <a:t>To be representative, sampling frame must include all members of the population.</a:t>
            </a:r>
          </a:p>
          <a:p>
            <a:endParaRPr lang="en-US" dirty="0"/>
          </a:p>
        </p:txBody>
      </p:sp>
    </p:spTree>
    <p:extLst>
      <p:ext uri="{BB962C8B-B14F-4D97-AF65-F5344CB8AC3E}">
        <p14:creationId xmlns:p14="http://schemas.microsoft.com/office/powerpoint/2010/main" val="269375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Populations and Sampling Frames </a:t>
            </a:r>
            <a:endParaRPr lang="en-US" dirty="0"/>
          </a:p>
        </p:txBody>
      </p:sp>
      <p:sp>
        <p:nvSpPr>
          <p:cNvPr id="3" name="Content Placeholder 2"/>
          <p:cNvSpPr>
            <a:spLocks noGrp="1"/>
          </p:cNvSpPr>
          <p:nvPr>
            <p:ph sz="quarter" idx="1"/>
          </p:nvPr>
        </p:nvSpPr>
        <p:spPr/>
        <p:txBody>
          <a:bodyPr>
            <a:normAutofit/>
          </a:bodyPr>
          <a:lstStyle/>
          <a:p>
            <a:r>
              <a:rPr lang="en-US" dirty="0" smtClean="0"/>
              <a:t>Findings based on a sample represent only the aggregation of elements that compose the sampling frame.</a:t>
            </a:r>
          </a:p>
          <a:p>
            <a:endParaRPr lang="en-US" dirty="0" smtClean="0"/>
          </a:p>
          <a:p>
            <a:r>
              <a:rPr lang="en-US" dirty="0" smtClean="0"/>
              <a:t>Sampling frame </a:t>
            </a:r>
            <a:r>
              <a:rPr lang="en-US" dirty="0"/>
              <a:t>o</a:t>
            </a:r>
            <a:r>
              <a:rPr lang="en-US" dirty="0" smtClean="0"/>
              <a:t>missions are inevitable.</a:t>
            </a:r>
          </a:p>
          <a:p>
            <a:endParaRPr lang="en-US" dirty="0" smtClean="0"/>
          </a:p>
          <a:p>
            <a:r>
              <a:rPr lang="en-US" dirty="0" smtClean="0"/>
              <a:t>To be generalized, all elements must have equal representation in the frame.</a:t>
            </a:r>
          </a:p>
          <a:p>
            <a:endParaRPr lang="en-US" dirty="0"/>
          </a:p>
        </p:txBody>
      </p:sp>
    </p:spTree>
    <p:extLst>
      <p:ext uri="{BB962C8B-B14F-4D97-AF65-F5344CB8AC3E}">
        <p14:creationId xmlns:p14="http://schemas.microsoft.com/office/powerpoint/2010/main" val="271707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 Designs </a:t>
            </a:r>
            <a:endParaRPr lang="en-US" dirty="0"/>
          </a:p>
        </p:txBody>
      </p:sp>
      <p:sp>
        <p:nvSpPr>
          <p:cNvPr id="3" name="Content Placeholder 2"/>
          <p:cNvSpPr>
            <a:spLocks noGrp="1"/>
          </p:cNvSpPr>
          <p:nvPr>
            <p:ph sz="quarter" idx="1"/>
          </p:nvPr>
        </p:nvSpPr>
        <p:spPr/>
        <p:txBody>
          <a:bodyPr/>
          <a:lstStyle/>
          <a:p>
            <a:r>
              <a:rPr lang="en-US" dirty="0" smtClean="0"/>
              <a:t>Simple Random Sampling</a:t>
            </a:r>
          </a:p>
          <a:p>
            <a:r>
              <a:rPr lang="en-US" dirty="0" smtClean="0"/>
              <a:t>Systematic Sampling</a:t>
            </a:r>
          </a:p>
          <a:p>
            <a:r>
              <a:rPr lang="en-US" dirty="0" smtClean="0"/>
              <a:t>Stratified Sampling</a:t>
            </a:r>
          </a:p>
          <a:p>
            <a:r>
              <a:rPr lang="en-US" dirty="0" smtClean="0"/>
              <a:t>Implicit Stratification in Systematic Sampling</a:t>
            </a:r>
          </a:p>
          <a:p>
            <a:endParaRPr lang="en-US" dirty="0"/>
          </a:p>
        </p:txBody>
      </p:sp>
    </p:spTree>
    <p:extLst>
      <p:ext uri="{BB962C8B-B14F-4D97-AF65-F5344CB8AC3E}">
        <p14:creationId xmlns:p14="http://schemas.microsoft.com/office/powerpoint/2010/main" val="343572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 Designs </a:t>
            </a:r>
            <a:endParaRPr lang="en-US" dirty="0"/>
          </a:p>
        </p:txBody>
      </p:sp>
      <p:sp>
        <p:nvSpPr>
          <p:cNvPr id="3" name="Content Placeholder 2"/>
          <p:cNvSpPr>
            <a:spLocks noGrp="1"/>
          </p:cNvSpPr>
          <p:nvPr>
            <p:ph sz="quarter" idx="1"/>
          </p:nvPr>
        </p:nvSpPr>
        <p:spPr/>
        <p:txBody>
          <a:bodyPr/>
          <a:lstStyle/>
          <a:p>
            <a:r>
              <a:rPr lang="en-US" dirty="0" smtClean="0"/>
              <a:t>Simple Random Sampling</a:t>
            </a:r>
          </a:p>
          <a:p>
            <a:pPr lvl="1"/>
            <a:r>
              <a:rPr lang="en-US" dirty="0" smtClean="0"/>
              <a:t>Units are assigned numbers. A set of random numbers is generated and the units having those numbers are included in the sample.</a:t>
            </a:r>
          </a:p>
          <a:p>
            <a:endParaRPr lang="en-US" dirty="0" smtClean="0"/>
          </a:p>
          <a:p>
            <a:r>
              <a:rPr lang="en-US" dirty="0" smtClean="0"/>
              <a:t>Not necessarily the most accurate sampling method.</a:t>
            </a:r>
          </a:p>
          <a:p>
            <a:endParaRPr lang="en-US" dirty="0"/>
          </a:p>
        </p:txBody>
      </p:sp>
    </p:spTree>
    <p:extLst>
      <p:ext uri="{BB962C8B-B14F-4D97-AF65-F5344CB8AC3E}">
        <p14:creationId xmlns:p14="http://schemas.microsoft.com/office/powerpoint/2010/main" val="210083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0000" lnSpcReduction="20000"/>
          </a:bodyPr>
          <a:lstStyle/>
          <a:p>
            <a:r>
              <a:rPr lang="en-US" dirty="0" smtClean="0"/>
              <a:t>A Simple Random Sample</a:t>
            </a:r>
          </a:p>
          <a:p>
            <a:r>
              <a:rPr lang="en-US" dirty="0" smtClean="0"/>
              <a:t>Having numbered everyone in the population, we can use a table of random numbers to select a representative sample from the overall population. Anyone whose number is chosen from the table is in the sample.</a:t>
            </a:r>
          </a:p>
          <a:p>
            <a:endParaRPr lang="en-US" dirty="0"/>
          </a:p>
        </p:txBody>
      </p:sp>
      <p:sp>
        <p:nvSpPr>
          <p:cNvPr id="2" name="Title 1"/>
          <p:cNvSpPr>
            <a:spLocks noGrp="1"/>
          </p:cNvSpPr>
          <p:nvPr>
            <p:ph type="title"/>
          </p:nvPr>
        </p:nvSpPr>
        <p:spPr/>
        <p:txBody>
          <a:bodyPr/>
          <a:lstStyle/>
          <a:p>
            <a:r>
              <a:rPr lang="en-US" dirty="0" smtClean="0"/>
              <a:t>Figure 7-11</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3748" r="-33748"/>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33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 Designs </a:t>
            </a:r>
            <a:endParaRPr lang="en-US" dirty="0"/>
          </a:p>
        </p:txBody>
      </p:sp>
      <p:sp>
        <p:nvSpPr>
          <p:cNvPr id="3" name="Content Placeholder 2"/>
          <p:cNvSpPr>
            <a:spLocks noGrp="1"/>
          </p:cNvSpPr>
          <p:nvPr>
            <p:ph sz="quarter" idx="1"/>
          </p:nvPr>
        </p:nvSpPr>
        <p:spPr/>
        <p:txBody>
          <a:bodyPr/>
          <a:lstStyle/>
          <a:p>
            <a:r>
              <a:rPr lang="en-US" dirty="0" smtClean="0"/>
              <a:t>Systematic Sampling</a:t>
            </a:r>
          </a:p>
          <a:p>
            <a:pPr lvl="1"/>
            <a:r>
              <a:rPr lang="en-US" dirty="0" smtClean="0"/>
              <a:t>Every </a:t>
            </a:r>
            <a:r>
              <a:rPr lang="en-US" i="1" dirty="0" err="1" smtClean="0"/>
              <a:t>k</a:t>
            </a:r>
            <a:r>
              <a:rPr lang="en-US" dirty="0" err="1" smtClean="0"/>
              <a:t>th</a:t>
            </a:r>
            <a:r>
              <a:rPr lang="en-US" dirty="0" smtClean="0"/>
              <a:t> unit in a list is selected for inclusion in the sample.</a:t>
            </a:r>
          </a:p>
          <a:p>
            <a:endParaRPr lang="en-US" dirty="0" smtClean="0"/>
          </a:p>
          <a:p>
            <a:r>
              <a:rPr lang="en-US" dirty="0" smtClean="0"/>
              <a:t>Slightly more accurate than simple random sampling.</a:t>
            </a:r>
          </a:p>
          <a:p>
            <a:endParaRPr lang="en-US" dirty="0"/>
          </a:p>
        </p:txBody>
      </p:sp>
    </p:spTree>
    <p:extLst>
      <p:ext uri="{BB962C8B-B14F-4D97-AF65-F5344CB8AC3E}">
        <p14:creationId xmlns:p14="http://schemas.microsoft.com/office/powerpoint/2010/main" val="263126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 Designs </a:t>
            </a:r>
            <a:endParaRPr lang="en-US" dirty="0"/>
          </a:p>
        </p:txBody>
      </p:sp>
      <p:sp>
        <p:nvSpPr>
          <p:cNvPr id="3" name="Content Placeholder 2"/>
          <p:cNvSpPr>
            <a:spLocks noGrp="1"/>
          </p:cNvSpPr>
          <p:nvPr>
            <p:ph sz="quarter" idx="1"/>
          </p:nvPr>
        </p:nvSpPr>
        <p:spPr/>
        <p:txBody>
          <a:bodyPr>
            <a:normAutofit/>
          </a:bodyPr>
          <a:lstStyle/>
          <a:p>
            <a:pPr lvl="1"/>
            <a:r>
              <a:rPr lang="en-US" dirty="0" smtClean="0"/>
              <a:t>Sampling Interval</a:t>
            </a:r>
          </a:p>
          <a:p>
            <a:pPr lvl="2"/>
            <a:r>
              <a:rPr lang="en-US" dirty="0" smtClean="0"/>
              <a:t>The standard distance between elements selected from a population in the sample</a:t>
            </a:r>
          </a:p>
          <a:p>
            <a:pPr marL="914400" lvl="2" indent="0">
              <a:buNone/>
            </a:pPr>
            <a:endParaRPr lang="en-US" dirty="0" smtClean="0"/>
          </a:p>
          <a:p>
            <a:pPr lvl="1"/>
            <a:endParaRPr lang="en-US" dirty="0" smtClean="0"/>
          </a:p>
          <a:p>
            <a:pPr lvl="1"/>
            <a:r>
              <a:rPr lang="en-US" dirty="0" smtClean="0"/>
              <a:t>Sampling Ratio</a:t>
            </a:r>
          </a:p>
          <a:p>
            <a:pPr lvl="2"/>
            <a:r>
              <a:rPr lang="en-US" dirty="0"/>
              <a:t>t</a:t>
            </a:r>
            <a:r>
              <a:rPr lang="en-US" dirty="0" smtClean="0"/>
              <a:t>he proportion of elements in the population that are selected to be in a sample</a:t>
            </a:r>
          </a:p>
          <a:p>
            <a:pPr lvl="2"/>
            <a:endParaRPr lang="en-US" dirty="0" smtClean="0"/>
          </a:p>
          <a:p>
            <a:endParaRPr 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813461422"/>
              </p:ext>
            </p:extLst>
          </p:nvPr>
        </p:nvGraphicFramePr>
        <p:xfrm>
          <a:off x="1685925" y="2879725"/>
          <a:ext cx="5429250" cy="1079500"/>
        </p:xfrm>
        <a:graphic>
          <a:graphicData uri="http://schemas.openxmlformats.org/presentationml/2006/ole">
            <mc:AlternateContent xmlns:mc="http://schemas.openxmlformats.org/markup-compatibility/2006">
              <mc:Choice xmlns:v="urn:schemas-microsoft-com:vml" Requires="v">
                <p:oleObj spid="_x0000_s1040" name="Equation" r:id="rId4" imgW="2171700" imgH="431800" progId="Equation.3">
                  <p:embed/>
                </p:oleObj>
              </mc:Choice>
              <mc:Fallback>
                <p:oleObj name="Equation" r:id="rId4" imgW="2171700" imgH="431800" progId="Equation.3">
                  <p:embed/>
                  <p:pic>
                    <p:nvPicPr>
                      <p:cNvPr id="0" name=""/>
                      <p:cNvPicPr>
                        <a:picLocks noChangeAspect="1" noChangeArrowheads="1"/>
                      </p:cNvPicPr>
                      <p:nvPr/>
                    </p:nvPicPr>
                    <p:blipFill>
                      <a:blip r:embed="rId5"/>
                      <a:srcRect/>
                      <a:stretch>
                        <a:fillRect/>
                      </a:stretch>
                    </p:blipFill>
                    <p:spPr bwMode="auto">
                      <a:xfrm>
                        <a:off x="1685925" y="2879725"/>
                        <a:ext cx="54292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3425318374"/>
              </p:ext>
            </p:extLst>
          </p:nvPr>
        </p:nvGraphicFramePr>
        <p:xfrm>
          <a:off x="1685925" y="5489575"/>
          <a:ext cx="5048250" cy="1079500"/>
        </p:xfrm>
        <a:graphic>
          <a:graphicData uri="http://schemas.openxmlformats.org/presentationml/2006/ole">
            <mc:AlternateContent xmlns:mc="http://schemas.openxmlformats.org/markup-compatibility/2006">
              <mc:Choice xmlns:v="urn:schemas-microsoft-com:vml" Requires="v">
                <p:oleObj spid="_x0000_s1041" name="Equation" r:id="rId6" imgW="2019300" imgH="431800" progId="Equation.3">
                  <p:embed/>
                </p:oleObj>
              </mc:Choice>
              <mc:Fallback>
                <p:oleObj name="Equation" r:id="rId6" imgW="2019300" imgH="431800" progId="Equation.3">
                  <p:embed/>
                  <p:pic>
                    <p:nvPicPr>
                      <p:cNvPr id="0" name=""/>
                      <p:cNvPicPr>
                        <a:picLocks noChangeAspect="1" noChangeArrowheads="1"/>
                      </p:cNvPicPr>
                      <p:nvPr/>
                    </p:nvPicPr>
                    <p:blipFill>
                      <a:blip r:embed="rId7"/>
                      <a:srcRect/>
                      <a:stretch>
                        <a:fillRect/>
                      </a:stretch>
                    </p:blipFill>
                    <p:spPr bwMode="auto">
                      <a:xfrm>
                        <a:off x="1685925" y="5489575"/>
                        <a:ext cx="5048250" cy="1079500"/>
                      </a:xfrm>
                      <a:prstGeom prst="rect">
                        <a:avLst/>
                      </a:prstGeom>
                      <a:noFill/>
                      <a:extLst/>
                    </p:spPr>
                  </p:pic>
                </p:oleObj>
              </mc:Fallback>
            </mc:AlternateContent>
          </a:graphicData>
        </a:graphic>
      </p:graphicFrame>
    </p:spTree>
    <p:extLst>
      <p:ext uri="{BB962C8B-B14F-4D97-AF65-F5344CB8AC3E}">
        <p14:creationId xmlns:p14="http://schemas.microsoft.com/office/powerpoint/2010/main" val="1761107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Sampling?</a:t>
            </a:r>
            <a:endParaRPr lang="en-US" dirty="0"/>
          </a:p>
        </p:txBody>
      </p:sp>
      <p:sp>
        <p:nvSpPr>
          <p:cNvPr id="3" name="Content Placeholder 2"/>
          <p:cNvSpPr>
            <a:spLocks noGrp="1"/>
          </p:cNvSpPr>
          <p:nvPr>
            <p:ph sz="quarter" idx="1"/>
          </p:nvPr>
        </p:nvSpPr>
        <p:spPr/>
        <p:txBody>
          <a:bodyPr/>
          <a:lstStyle/>
          <a:p>
            <a:r>
              <a:rPr lang="en-US" dirty="0"/>
              <a:t>Sampling</a:t>
            </a:r>
          </a:p>
          <a:p>
            <a:pPr lvl="1"/>
            <a:r>
              <a:rPr lang="en-US" dirty="0"/>
              <a:t>The process of selecting </a:t>
            </a:r>
            <a:r>
              <a:rPr lang="en-US" dirty="0" smtClean="0"/>
              <a:t>observations for your research</a:t>
            </a:r>
          </a:p>
          <a:p>
            <a:pPr lvl="1"/>
            <a:endParaRPr lang="en-US" dirty="0"/>
          </a:p>
          <a:p>
            <a:pPr lvl="1"/>
            <a:r>
              <a:rPr lang="en-US" dirty="0" smtClean="0"/>
              <a:t>Nonprobability versus Probability Sampling</a:t>
            </a:r>
            <a:endParaRPr lang="en-US" dirty="0"/>
          </a:p>
          <a:p>
            <a:endParaRPr lang="en-US" dirty="0"/>
          </a:p>
        </p:txBody>
      </p:sp>
    </p:spTree>
    <p:extLst>
      <p:ext uri="{BB962C8B-B14F-4D97-AF65-F5344CB8AC3E}">
        <p14:creationId xmlns:p14="http://schemas.microsoft.com/office/powerpoint/2010/main" val="3144856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 Designs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Stratified Sampling </a:t>
            </a:r>
          </a:p>
          <a:p>
            <a:pPr lvl="1"/>
            <a:r>
              <a:rPr lang="en-US" dirty="0" smtClean="0"/>
              <a:t>Stratification</a:t>
            </a:r>
          </a:p>
          <a:p>
            <a:pPr lvl="2"/>
            <a:r>
              <a:rPr lang="en-US" dirty="0" smtClean="0"/>
              <a:t>Grouping units of a population into homogenous groups (strata) before sampling.</a:t>
            </a:r>
          </a:p>
          <a:p>
            <a:endParaRPr lang="en-US" dirty="0" smtClean="0"/>
          </a:p>
          <a:p>
            <a:r>
              <a:rPr lang="en-US" dirty="0" smtClean="0"/>
              <a:t>Slightly more accurate than simple random sampling.</a:t>
            </a:r>
          </a:p>
          <a:p>
            <a:endParaRPr lang="en-US" dirty="0" smtClean="0"/>
          </a:p>
          <a:p>
            <a:r>
              <a:rPr lang="en-US" dirty="0" smtClean="0"/>
              <a:t>Stratification is a modification to simple random and systematic </a:t>
            </a:r>
            <a:r>
              <a:rPr lang="en-US" dirty="0" err="1" smtClean="0"/>
              <a:t>sampllin</a:t>
            </a:r>
            <a:r>
              <a:rPr lang="en-US" dirty="0" smtClean="0"/>
              <a:t> methods.</a:t>
            </a:r>
          </a:p>
          <a:p>
            <a:endParaRPr lang="en-US" dirty="0"/>
          </a:p>
        </p:txBody>
      </p:sp>
    </p:spTree>
    <p:extLst>
      <p:ext uri="{BB962C8B-B14F-4D97-AF65-F5344CB8AC3E}">
        <p14:creationId xmlns:p14="http://schemas.microsoft.com/office/powerpoint/2010/main" val="57455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55000" lnSpcReduction="20000"/>
          </a:bodyPr>
          <a:lstStyle/>
          <a:p>
            <a:r>
              <a:rPr lang="en-US" dirty="0" smtClean="0"/>
              <a:t>A Stratified, Systematic Sample with a Random Start</a:t>
            </a:r>
          </a:p>
          <a:p>
            <a:r>
              <a:rPr lang="en-US" dirty="0" smtClean="0"/>
              <a:t>A stratified, systematic sample involves two stages. First the members of the population are gathered into homogeneous strata; this simple example merely uses gender and race as stratification variables, but more could be used. Then every </a:t>
            </a:r>
            <a:r>
              <a:rPr lang="en-US" dirty="0" err="1" smtClean="0"/>
              <a:t>kth</a:t>
            </a:r>
            <a:r>
              <a:rPr lang="en-US" dirty="0" smtClean="0"/>
              <a:t> (in this case, every tenth) person in the stratified arrangement is selected into the sample.</a:t>
            </a:r>
          </a:p>
          <a:p>
            <a:endParaRPr lang="en-US" dirty="0"/>
          </a:p>
        </p:txBody>
      </p:sp>
      <p:sp>
        <p:nvSpPr>
          <p:cNvPr id="2" name="Title 1"/>
          <p:cNvSpPr>
            <a:spLocks noGrp="1"/>
          </p:cNvSpPr>
          <p:nvPr>
            <p:ph type="title"/>
          </p:nvPr>
        </p:nvSpPr>
        <p:spPr/>
        <p:txBody>
          <a:bodyPr/>
          <a:lstStyle/>
          <a:p>
            <a:r>
              <a:rPr lang="en-US" dirty="0" smtClean="0"/>
              <a:t>Figure 7-12</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3798" r="-13798"/>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686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 Designs </a:t>
            </a:r>
            <a:endParaRPr lang="en-US" dirty="0"/>
          </a:p>
        </p:txBody>
      </p:sp>
      <p:sp>
        <p:nvSpPr>
          <p:cNvPr id="3" name="Content Placeholder 2"/>
          <p:cNvSpPr>
            <a:spLocks noGrp="1"/>
          </p:cNvSpPr>
          <p:nvPr>
            <p:ph sz="quarter" idx="1"/>
          </p:nvPr>
        </p:nvSpPr>
        <p:spPr/>
        <p:txBody>
          <a:bodyPr/>
          <a:lstStyle/>
          <a:p>
            <a:r>
              <a:rPr lang="en-US" dirty="0" smtClean="0"/>
              <a:t>Implicit Stratification in Systematic Sampling</a:t>
            </a:r>
          </a:p>
          <a:p>
            <a:pPr lvl="1"/>
            <a:r>
              <a:rPr lang="en-US" dirty="0" smtClean="0"/>
              <a:t>Sampling Students at University of Hawaii</a:t>
            </a:r>
          </a:p>
          <a:p>
            <a:pPr lvl="1"/>
            <a:endParaRPr lang="en-US" dirty="0"/>
          </a:p>
          <a:p>
            <a:r>
              <a:rPr lang="en-US" dirty="0" smtClean="0"/>
              <a:t>Sampling Modification</a:t>
            </a:r>
          </a:p>
          <a:p>
            <a:endParaRPr lang="en-US" dirty="0" smtClean="0"/>
          </a:p>
          <a:p>
            <a:endParaRPr lang="en-US" dirty="0" smtClean="0"/>
          </a:p>
          <a:p>
            <a:endParaRPr lang="en-US" dirty="0"/>
          </a:p>
        </p:txBody>
      </p:sp>
    </p:spTree>
    <p:extLst>
      <p:ext uri="{BB962C8B-B14F-4D97-AF65-F5344CB8AC3E}">
        <p14:creationId xmlns:p14="http://schemas.microsoft.com/office/powerpoint/2010/main" val="189730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Multistage Cluster Sampling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Cluster Sampling</a:t>
            </a:r>
          </a:p>
          <a:p>
            <a:pPr lvl="1"/>
            <a:r>
              <a:rPr lang="en-US" dirty="0" smtClean="0"/>
              <a:t>multistage sampling in which natural groups are sampled initially with the members of each selected group being sub-sampled afterward</a:t>
            </a:r>
          </a:p>
          <a:p>
            <a:endParaRPr lang="en-US" dirty="0" smtClean="0"/>
          </a:p>
          <a:p>
            <a:r>
              <a:rPr lang="en-US" dirty="0" smtClean="0"/>
              <a:t>Used when it is not practical or possible to create a list of all elements that compose the target population</a:t>
            </a:r>
          </a:p>
          <a:p>
            <a:endParaRPr lang="en-US" dirty="0" smtClean="0"/>
          </a:p>
          <a:p>
            <a:r>
              <a:rPr lang="en-US" dirty="0" smtClean="0"/>
              <a:t>Highly efficient, but less accurate</a:t>
            </a:r>
          </a:p>
        </p:txBody>
      </p:sp>
    </p:spTree>
    <p:extLst>
      <p:ext uri="{BB962C8B-B14F-4D97-AF65-F5344CB8AC3E}">
        <p14:creationId xmlns:p14="http://schemas.microsoft.com/office/powerpoint/2010/main" val="2246182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62500" lnSpcReduction="20000"/>
          </a:bodyPr>
          <a:lstStyle/>
          <a:p>
            <a:r>
              <a:rPr lang="en-US" dirty="0" smtClean="0"/>
              <a:t>Multistage Cluster Sampling</a:t>
            </a:r>
          </a:p>
          <a:p>
            <a:r>
              <a:rPr lang="en-US" dirty="0" smtClean="0"/>
              <a:t>In multistage cluster sampling, we begin by selecting a sample of the clusters (in this case, city blocks). Then, we make a list of the elements (households, in this case) and select a sample of elements from each of the selected clusters.</a:t>
            </a:r>
          </a:p>
          <a:p>
            <a:endParaRPr lang="en-US" dirty="0"/>
          </a:p>
        </p:txBody>
      </p:sp>
      <p:sp>
        <p:nvSpPr>
          <p:cNvPr id="2" name="Title 1"/>
          <p:cNvSpPr>
            <a:spLocks noGrp="1"/>
          </p:cNvSpPr>
          <p:nvPr>
            <p:ph type="title"/>
          </p:nvPr>
        </p:nvSpPr>
        <p:spPr/>
        <p:txBody>
          <a:bodyPr/>
          <a:lstStyle/>
          <a:p>
            <a:r>
              <a:rPr lang="en-US" dirty="0" smtClean="0"/>
              <a:t>Figure 7-13</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3115" r="-3311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6937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Multistage Cluster Sampling</a:t>
            </a:r>
            <a:endParaRPr lang="en-US" dirty="0"/>
          </a:p>
        </p:txBody>
      </p:sp>
      <p:sp>
        <p:nvSpPr>
          <p:cNvPr id="3" name="Content Placeholder 2"/>
          <p:cNvSpPr>
            <a:spLocks noGrp="1"/>
          </p:cNvSpPr>
          <p:nvPr>
            <p:ph sz="quarter" idx="1"/>
          </p:nvPr>
        </p:nvSpPr>
        <p:spPr/>
        <p:txBody>
          <a:bodyPr>
            <a:normAutofit/>
          </a:bodyPr>
          <a:lstStyle/>
          <a:p>
            <a:r>
              <a:rPr lang="en-US" dirty="0" smtClean="0"/>
              <a:t>Disproportionate Sampling and Weighting</a:t>
            </a:r>
          </a:p>
          <a:p>
            <a:pPr lvl="1"/>
            <a:r>
              <a:rPr lang="en-US" dirty="0" smtClean="0"/>
              <a:t>Weighting</a:t>
            </a:r>
          </a:p>
          <a:p>
            <a:pPr lvl="2"/>
            <a:r>
              <a:rPr lang="en-US" dirty="0" smtClean="0"/>
              <a:t>Assigning different weights to cases that were selected into a sample with different probabilities of selection.</a:t>
            </a:r>
          </a:p>
          <a:p>
            <a:pPr lvl="1"/>
            <a:endParaRPr lang="en-US" dirty="0" smtClean="0"/>
          </a:p>
        </p:txBody>
      </p:sp>
    </p:spTree>
    <p:extLst>
      <p:ext uri="{BB962C8B-B14F-4D97-AF65-F5344CB8AC3E}">
        <p14:creationId xmlns:p14="http://schemas.microsoft.com/office/powerpoint/2010/main" val="1238698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Sampling in Review</a:t>
            </a:r>
            <a:endParaRPr lang="en-US" dirty="0"/>
          </a:p>
        </p:txBody>
      </p:sp>
      <p:sp>
        <p:nvSpPr>
          <p:cNvPr id="3" name="Content Placeholder 2"/>
          <p:cNvSpPr>
            <a:spLocks noGrp="1"/>
          </p:cNvSpPr>
          <p:nvPr>
            <p:ph sz="quarter" idx="1"/>
          </p:nvPr>
        </p:nvSpPr>
        <p:spPr/>
        <p:txBody>
          <a:bodyPr/>
          <a:lstStyle/>
          <a:p>
            <a:r>
              <a:rPr lang="en-US" dirty="0" smtClean="0"/>
              <a:t>Remains the most effective method for selection of study elements because:</a:t>
            </a:r>
          </a:p>
          <a:p>
            <a:pPr lvl="1"/>
            <a:r>
              <a:rPr lang="en-US" dirty="0" smtClean="0"/>
              <a:t>Allows researchers to avoid biases in element selection</a:t>
            </a:r>
          </a:p>
          <a:p>
            <a:pPr lvl="1"/>
            <a:r>
              <a:rPr lang="en-US" dirty="0" smtClean="0"/>
              <a:t>Permits estimates of error</a:t>
            </a:r>
          </a:p>
          <a:p>
            <a:endParaRPr lang="en-US" dirty="0"/>
          </a:p>
        </p:txBody>
      </p:sp>
    </p:spTree>
    <p:extLst>
      <p:ext uri="{BB962C8B-B14F-4D97-AF65-F5344CB8AC3E}">
        <p14:creationId xmlns:p14="http://schemas.microsoft.com/office/powerpoint/2010/main" val="167898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Ethics of Sampling</a:t>
            </a:r>
            <a:endParaRPr lang="en-US" dirty="0"/>
          </a:p>
        </p:txBody>
      </p:sp>
      <p:sp>
        <p:nvSpPr>
          <p:cNvPr id="3" name="Content Placeholder 2"/>
          <p:cNvSpPr>
            <a:spLocks noGrp="1"/>
          </p:cNvSpPr>
          <p:nvPr>
            <p:ph sz="quarter" idx="1"/>
          </p:nvPr>
        </p:nvSpPr>
        <p:spPr/>
        <p:txBody>
          <a:bodyPr/>
          <a:lstStyle/>
          <a:p>
            <a:r>
              <a:rPr lang="en-US" dirty="0" smtClean="0"/>
              <a:t>When nonprobability-sampling methods are used, researchers must take care not to mislead readers into confusing variations with what’s typical in the population.</a:t>
            </a:r>
          </a:p>
          <a:p>
            <a:endParaRPr lang="en-US" dirty="0"/>
          </a:p>
        </p:txBody>
      </p:sp>
    </p:spTree>
    <p:extLst>
      <p:ext uri="{BB962C8B-B14F-4D97-AF65-F5344CB8AC3E}">
        <p14:creationId xmlns:p14="http://schemas.microsoft.com/office/powerpoint/2010/main" val="2912371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normAutofit/>
          </a:bodyPr>
          <a:lstStyle/>
          <a:p>
            <a:r>
              <a:rPr lang="en-US" dirty="0" smtClean="0"/>
              <a:t>Be able to highlight some of the key events in the development of sampling in social research.</a:t>
            </a:r>
          </a:p>
          <a:p>
            <a:r>
              <a:rPr lang="en-US" dirty="0" smtClean="0"/>
              <a:t>Describe what is meant by “nonprobability sampling” and identify several techniques.</a:t>
            </a:r>
          </a:p>
          <a:p>
            <a:r>
              <a:rPr lang="en-US" dirty="0" smtClean="0"/>
              <a:t>Identify and explain the key elements in probability sampling.</a:t>
            </a:r>
          </a:p>
          <a:p>
            <a:r>
              <a:rPr lang="en-US" dirty="0" smtClean="0"/>
              <a:t>Explain the relationship between populations and sampling frames in social research.</a:t>
            </a:r>
          </a:p>
          <a:p>
            <a:endParaRPr lang="en-US" dirty="0"/>
          </a:p>
        </p:txBody>
      </p:sp>
    </p:spTree>
    <p:extLst>
      <p:ext uri="{BB962C8B-B14F-4D97-AF65-F5344CB8AC3E}">
        <p14:creationId xmlns:p14="http://schemas.microsoft.com/office/powerpoint/2010/main" val="1127327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normAutofit/>
          </a:bodyPr>
          <a:lstStyle/>
          <a:p>
            <a:r>
              <a:rPr lang="en-US" dirty="0" smtClean="0"/>
              <a:t>Identify and describe several types of probability sampling designs.</a:t>
            </a:r>
          </a:p>
          <a:p>
            <a:r>
              <a:rPr lang="en-US" dirty="0" smtClean="0"/>
              <a:t>Describe the steps involved in selecting a multistage cluster sample.</a:t>
            </a:r>
          </a:p>
          <a:p>
            <a:r>
              <a:rPr lang="en-US" dirty="0" smtClean="0"/>
              <a:t>Discuss the key advantages of probability sampling.</a:t>
            </a:r>
          </a:p>
          <a:p>
            <a:r>
              <a:rPr lang="en-US" dirty="0" smtClean="0"/>
              <a:t>Explain how the sampling design of a study could have ethical implications.</a:t>
            </a:r>
          </a:p>
          <a:p>
            <a:endParaRPr lang="en-US" dirty="0"/>
          </a:p>
        </p:txBody>
      </p:sp>
    </p:spTree>
    <p:extLst>
      <p:ext uri="{BB962C8B-B14F-4D97-AF65-F5344CB8AC3E}">
        <p14:creationId xmlns:p14="http://schemas.microsoft.com/office/powerpoint/2010/main" val="3648158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lstStyle/>
          <a:p>
            <a:r>
              <a:rPr lang="en-US" dirty="0" smtClean="0"/>
              <a:t>Nonprobability Sampling</a:t>
            </a:r>
          </a:p>
          <a:p>
            <a:pPr lvl="1"/>
            <a:r>
              <a:rPr lang="en-US" dirty="0" smtClean="0"/>
              <a:t>Selecting a sample without using methods based on probability theory</a:t>
            </a:r>
          </a:p>
          <a:p>
            <a:pPr lvl="2"/>
            <a:r>
              <a:rPr lang="en-US" dirty="0" smtClean="0"/>
              <a:t>Available subjects</a:t>
            </a:r>
          </a:p>
          <a:p>
            <a:pPr lvl="2"/>
            <a:r>
              <a:rPr lang="en-US" dirty="0" smtClean="0"/>
              <a:t>Purposive sampling</a:t>
            </a:r>
          </a:p>
          <a:p>
            <a:pPr lvl="2"/>
            <a:r>
              <a:rPr lang="en-US" dirty="0" smtClean="0"/>
              <a:t>Snowball sampling</a:t>
            </a:r>
          </a:p>
          <a:p>
            <a:pPr lvl="2"/>
            <a:r>
              <a:rPr lang="en-US" dirty="0" smtClean="0"/>
              <a:t>Quota sampling</a:t>
            </a:r>
          </a:p>
          <a:p>
            <a:endParaRPr lang="en-US" dirty="0"/>
          </a:p>
        </p:txBody>
      </p:sp>
    </p:spTree>
    <p:extLst>
      <p:ext uri="{BB962C8B-B14F-4D97-AF65-F5344CB8AC3E}">
        <p14:creationId xmlns:p14="http://schemas.microsoft.com/office/powerpoint/2010/main" val="7461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645101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 </a:t>
            </a:r>
            <a:endParaRPr lang="en-US" dirty="0"/>
          </a:p>
        </p:txBody>
      </p:sp>
      <p:sp>
        <p:nvSpPr>
          <p:cNvPr id="3" name="Content Placeholder 2"/>
          <p:cNvSpPr>
            <a:spLocks noGrp="1"/>
          </p:cNvSpPr>
          <p:nvPr>
            <p:ph sz="quarter" idx="1"/>
          </p:nvPr>
        </p:nvSpPr>
        <p:spPr/>
        <p:txBody>
          <a:bodyPr/>
          <a:lstStyle/>
          <a:p>
            <a:pPr marL="0" indent="0">
              <a:buNone/>
            </a:pPr>
            <a:r>
              <a:rPr lang="en-US" dirty="0" smtClean="0"/>
              <a:t>One of the most visible uses of survey sampling lies in _____.</a:t>
            </a:r>
          </a:p>
          <a:p>
            <a:pPr marL="514350" indent="-514350">
              <a:buFont typeface="+mj-lt"/>
              <a:buAutoNum type="alphaUcPeriod"/>
            </a:pPr>
            <a:r>
              <a:rPr lang="en-US" dirty="0" smtClean="0"/>
              <a:t> political polling</a:t>
            </a:r>
          </a:p>
          <a:p>
            <a:pPr marL="514350" indent="-514350">
              <a:buFont typeface="+mj-lt"/>
              <a:buAutoNum type="alphaUcPeriod"/>
            </a:pPr>
            <a:r>
              <a:rPr lang="en-US" dirty="0" smtClean="0"/>
              <a:t> probability sampling</a:t>
            </a:r>
          </a:p>
          <a:p>
            <a:pPr marL="514350" indent="-514350">
              <a:buFont typeface="+mj-lt"/>
              <a:buAutoNum type="alphaUcPeriod"/>
            </a:pPr>
            <a:r>
              <a:rPr lang="en-US" dirty="0" smtClean="0"/>
              <a:t> core sampling</a:t>
            </a:r>
          </a:p>
          <a:p>
            <a:pPr marL="514350" indent="-514350">
              <a:buFont typeface="+mj-lt"/>
              <a:buAutoNum type="alphaUcPeriod"/>
            </a:pPr>
            <a:r>
              <a:rPr lang="en-US" dirty="0" smtClean="0"/>
              <a:t> nonprobability sampling</a:t>
            </a:r>
          </a:p>
        </p:txBody>
      </p:sp>
    </p:spTree>
    <p:extLst>
      <p:ext uri="{BB962C8B-B14F-4D97-AF65-F5344CB8AC3E}">
        <p14:creationId xmlns:p14="http://schemas.microsoft.com/office/powerpoint/2010/main" val="3254414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 </a:t>
            </a:r>
            <a:endParaRPr lang="en-US" dirty="0"/>
          </a:p>
        </p:txBody>
      </p:sp>
      <p:sp>
        <p:nvSpPr>
          <p:cNvPr id="3" name="Content Placeholder 2"/>
          <p:cNvSpPr>
            <a:spLocks noGrp="1"/>
          </p:cNvSpPr>
          <p:nvPr>
            <p:ph sz="quarter" idx="1"/>
          </p:nvPr>
        </p:nvSpPr>
        <p:spPr/>
        <p:txBody>
          <a:bodyPr/>
          <a:lstStyle/>
          <a:p>
            <a:pPr marL="0" indent="0">
              <a:buNone/>
            </a:pPr>
            <a:r>
              <a:rPr lang="en-US" dirty="0" smtClean="0"/>
              <a:t>_____ sampling occurs when units are selected on the basis of pre-specified characteristics.</a:t>
            </a:r>
          </a:p>
          <a:p>
            <a:pPr marL="514350" indent="-514350">
              <a:buFont typeface="+mj-lt"/>
              <a:buAutoNum type="alphaUcPeriod"/>
            </a:pPr>
            <a:r>
              <a:rPr lang="en-US" dirty="0" smtClean="0"/>
              <a:t> Snowball</a:t>
            </a:r>
          </a:p>
          <a:p>
            <a:pPr marL="514350" indent="-514350">
              <a:buFont typeface="+mj-lt"/>
              <a:buAutoNum type="alphaUcPeriod"/>
            </a:pPr>
            <a:r>
              <a:rPr lang="en-US" dirty="0" smtClean="0"/>
              <a:t> Quota</a:t>
            </a:r>
          </a:p>
          <a:p>
            <a:pPr marL="514350" indent="-514350">
              <a:buFont typeface="+mj-lt"/>
              <a:buAutoNum type="alphaUcPeriod"/>
            </a:pPr>
            <a:r>
              <a:rPr lang="en-US" dirty="0" smtClean="0"/>
              <a:t> Purposive</a:t>
            </a:r>
          </a:p>
          <a:p>
            <a:pPr marL="514350" indent="-514350">
              <a:buFont typeface="+mj-lt"/>
              <a:buAutoNum type="alphaUcPeriod"/>
            </a:pPr>
            <a:r>
              <a:rPr lang="en-US" dirty="0" smtClean="0"/>
              <a:t> Probability</a:t>
            </a:r>
          </a:p>
          <a:p>
            <a:pPr marL="0" indent="0">
              <a:buNone/>
            </a:pPr>
            <a:endParaRPr lang="en-US" dirty="0"/>
          </a:p>
        </p:txBody>
      </p:sp>
    </p:spTree>
    <p:extLst>
      <p:ext uri="{BB962C8B-B14F-4D97-AF65-F5344CB8AC3E}">
        <p14:creationId xmlns:p14="http://schemas.microsoft.com/office/powerpoint/2010/main" val="2075749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 </a:t>
            </a:r>
            <a:endParaRPr lang="en-US" dirty="0"/>
          </a:p>
        </p:txBody>
      </p:sp>
      <p:sp>
        <p:nvSpPr>
          <p:cNvPr id="3" name="Content Placeholder 2"/>
          <p:cNvSpPr>
            <a:spLocks noGrp="1"/>
          </p:cNvSpPr>
          <p:nvPr>
            <p:ph sz="quarter" idx="1"/>
          </p:nvPr>
        </p:nvSpPr>
        <p:spPr/>
        <p:txBody>
          <a:bodyPr/>
          <a:lstStyle/>
          <a:p>
            <a:pPr marL="0" indent="0">
              <a:buNone/>
            </a:pPr>
            <a:r>
              <a:rPr lang="en-US" dirty="0" smtClean="0"/>
              <a:t>_____ describes a sample whose aggregate characteristics closely approximate the aggregate characteristics of the population.</a:t>
            </a:r>
          </a:p>
          <a:p>
            <a:pPr marL="514350" indent="-514350">
              <a:buFont typeface="+mj-lt"/>
              <a:buAutoNum type="alphaUcPeriod"/>
            </a:pPr>
            <a:r>
              <a:rPr lang="en-US" dirty="0" smtClean="0"/>
              <a:t> Exclusion</a:t>
            </a:r>
          </a:p>
          <a:p>
            <a:pPr marL="514350" indent="-514350">
              <a:buFont typeface="+mj-lt"/>
              <a:buAutoNum type="alphaUcPeriod"/>
            </a:pPr>
            <a:r>
              <a:rPr lang="en-US" dirty="0" smtClean="0"/>
              <a:t> Probability sampling</a:t>
            </a:r>
          </a:p>
          <a:p>
            <a:pPr marL="514350" indent="-514350">
              <a:buFont typeface="+mj-lt"/>
              <a:buAutoNum type="alphaUcPeriod"/>
            </a:pPr>
            <a:r>
              <a:rPr lang="en-US" dirty="0" smtClean="0"/>
              <a:t> EPSEM</a:t>
            </a:r>
          </a:p>
          <a:p>
            <a:pPr marL="514350" indent="-514350">
              <a:buFont typeface="+mj-lt"/>
              <a:buAutoNum type="alphaUcPeriod"/>
            </a:pPr>
            <a:r>
              <a:rPr lang="en-US" dirty="0" smtClean="0"/>
              <a:t> Representativeness</a:t>
            </a:r>
          </a:p>
          <a:p>
            <a:pPr marL="514350" indent="-514350">
              <a:buFont typeface="+mj-lt"/>
              <a:buAutoNum type="alphaUcPeriod"/>
            </a:pPr>
            <a:endParaRPr lang="en-US" dirty="0"/>
          </a:p>
        </p:txBody>
      </p:sp>
    </p:spTree>
    <p:extLst>
      <p:ext uri="{BB962C8B-B14F-4D97-AF65-F5344CB8AC3E}">
        <p14:creationId xmlns:p14="http://schemas.microsoft.com/office/powerpoint/2010/main" val="2910523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 </a:t>
            </a:r>
            <a:endParaRPr lang="en-US" dirty="0"/>
          </a:p>
        </p:txBody>
      </p:sp>
      <p:sp>
        <p:nvSpPr>
          <p:cNvPr id="3" name="Content Placeholder 2"/>
          <p:cNvSpPr>
            <a:spLocks noGrp="1"/>
          </p:cNvSpPr>
          <p:nvPr>
            <p:ph sz="quarter" idx="1"/>
          </p:nvPr>
        </p:nvSpPr>
        <p:spPr/>
        <p:txBody>
          <a:bodyPr/>
          <a:lstStyle/>
          <a:p>
            <a:pPr marL="0" indent="0">
              <a:buNone/>
            </a:pPr>
            <a:r>
              <a:rPr lang="en-US" dirty="0" smtClean="0"/>
              <a:t>A _____ is the list of elements from which a probability sample is selected.</a:t>
            </a:r>
          </a:p>
          <a:p>
            <a:pPr marL="514350" indent="-514350">
              <a:buFont typeface="+mj-lt"/>
              <a:buAutoNum type="alphaUcPeriod"/>
            </a:pPr>
            <a:r>
              <a:rPr lang="en-US" dirty="0" smtClean="0"/>
              <a:t> confidence level</a:t>
            </a:r>
          </a:p>
          <a:p>
            <a:pPr marL="514350" indent="-514350">
              <a:buFont typeface="+mj-lt"/>
              <a:buAutoNum type="alphaUcPeriod"/>
            </a:pPr>
            <a:r>
              <a:rPr lang="en-US" dirty="0" smtClean="0"/>
              <a:t> confidence interval</a:t>
            </a:r>
          </a:p>
          <a:p>
            <a:pPr marL="514350" indent="-514350">
              <a:buFont typeface="+mj-lt"/>
              <a:buAutoNum type="alphaUcPeriod"/>
            </a:pPr>
            <a:r>
              <a:rPr lang="en-US" dirty="0" smtClean="0"/>
              <a:t> sampling frame</a:t>
            </a:r>
          </a:p>
          <a:p>
            <a:pPr marL="514350" indent="-514350">
              <a:buFont typeface="+mj-lt"/>
              <a:buAutoNum type="alphaUcPeriod"/>
            </a:pPr>
            <a:r>
              <a:rPr lang="en-US" dirty="0" smtClean="0"/>
              <a:t> systematic sample</a:t>
            </a:r>
          </a:p>
          <a:p>
            <a:pPr marL="0" indent="0">
              <a:buNone/>
            </a:pPr>
            <a:endParaRPr lang="en-US" dirty="0"/>
          </a:p>
        </p:txBody>
      </p:sp>
    </p:spTree>
    <p:extLst>
      <p:ext uri="{BB962C8B-B14F-4D97-AF65-F5344CB8AC3E}">
        <p14:creationId xmlns:p14="http://schemas.microsoft.com/office/powerpoint/2010/main" val="1255750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sz="quarter" idx="1"/>
          </p:nvPr>
        </p:nvSpPr>
        <p:spPr/>
        <p:txBody>
          <a:bodyPr/>
          <a:lstStyle/>
          <a:p>
            <a:pPr marL="0" indent="0">
              <a:buNone/>
            </a:pPr>
            <a:r>
              <a:rPr lang="en-US" dirty="0" smtClean="0"/>
              <a:t>_____ is the general term for samples selected in accord with probability theory.</a:t>
            </a:r>
          </a:p>
          <a:p>
            <a:pPr marL="514350" indent="-514350">
              <a:buFont typeface="+mj-lt"/>
              <a:buAutoNum type="alphaUcPeriod"/>
            </a:pPr>
            <a:r>
              <a:rPr lang="en-US" dirty="0" smtClean="0"/>
              <a:t> Nonprobability analysis</a:t>
            </a:r>
          </a:p>
          <a:p>
            <a:pPr marL="514350" indent="-514350">
              <a:buFont typeface="+mj-lt"/>
              <a:buAutoNum type="alphaUcPeriod"/>
            </a:pPr>
            <a:r>
              <a:rPr lang="en-US" dirty="0" smtClean="0"/>
              <a:t> Correlation</a:t>
            </a:r>
          </a:p>
          <a:p>
            <a:pPr marL="514350" indent="-514350">
              <a:buFont typeface="+mj-lt"/>
              <a:buAutoNum type="alphaUcPeriod"/>
            </a:pPr>
            <a:r>
              <a:rPr lang="en-US" dirty="0" smtClean="0"/>
              <a:t> Probability sampling</a:t>
            </a:r>
          </a:p>
          <a:p>
            <a:pPr marL="0" indent="0">
              <a:buNone/>
            </a:pPr>
            <a:endParaRPr lang="en-US" dirty="0"/>
          </a:p>
        </p:txBody>
      </p:sp>
    </p:spTree>
    <p:extLst>
      <p:ext uri="{BB962C8B-B14F-4D97-AF65-F5344CB8AC3E}">
        <p14:creationId xmlns:p14="http://schemas.microsoft.com/office/powerpoint/2010/main" val="864430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 </a:t>
            </a:r>
            <a:endParaRPr lang="en-US" dirty="0"/>
          </a:p>
        </p:txBody>
      </p:sp>
      <p:sp>
        <p:nvSpPr>
          <p:cNvPr id="3" name="Content Placeholder 2"/>
          <p:cNvSpPr>
            <a:spLocks noGrp="1"/>
          </p:cNvSpPr>
          <p:nvPr>
            <p:ph sz="quarter" idx="1"/>
          </p:nvPr>
        </p:nvSpPr>
        <p:spPr/>
        <p:txBody>
          <a:bodyPr/>
          <a:lstStyle/>
          <a:p>
            <a:pPr marL="0" indent="0">
              <a:buNone/>
            </a:pPr>
            <a:r>
              <a:rPr lang="en-US" dirty="0" smtClean="0"/>
              <a:t>A _____ population is that aggregation of elements from which a sample if actually selected.</a:t>
            </a:r>
          </a:p>
          <a:p>
            <a:pPr marL="514350" indent="-514350">
              <a:buFont typeface="+mj-lt"/>
              <a:buAutoNum type="alphaUcPeriod"/>
            </a:pPr>
            <a:r>
              <a:rPr lang="en-US" dirty="0" smtClean="0"/>
              <a:t> theoretical</a:t>
            </a:r>
          </a:p>
          <a:p>
            <a:pPr marL="514350" indent="-514350">
              <a:buFont typeface="+mj-lt"/>
              <a:buAutoNum type="alphaUcPeriod"/>
            </a:pPr>
            <a:r>
              <a:rPr lang="en-US" dirty="0" smtClean="0"/>
              <a:t> small</a:t>
            </a:r>
          </a:p>
          <a:p>
            <a:pPr marL="514350" indent="-514350">
              <a:buFont typeface="+mj-lt"/>
              <a:buAutoNum type="alphaUcPeriod"/>
            </a:pPr>
            <a:r>
              <a:rPr lang="en-US" dirty="0" smtClean="0"/>
              <a:t> large</a:t>
            </a:r>
          </a:p>
          <a:p>
            <a:pPr marL="514350" indent="-514350">
              <a:buFont typeface="+mj-lt"/>
              <a:buAutoNum type="alphaUcPeriod"/>
            </a:pPr>
            <a:r>
              <a:rPr lang="en-US" dirty="0" smtClean="0"/>
              <a:t> concept</a:t>
            </a:r>
          </a:p>
          <a:p>
            <a:pPr marL="514350" indent="-514350">
              <a:buFont typeface="+mj-lt"/>
              <a:buAutoNum type="alphaUcPeriod"/>
            </a:pPr>
            <a:r>
              <a:rPr lang="en-US" dirty="0" smtClean="0"/>
              <a:t> study</a:t>
            </a:r>
          </a:p>
          <a:p>
            <a:pPr marL="0" indent="0">
              <a:buNone/>
            </a:pPr>
            <a:endParaRPr lang="en-US" dirty="0"/>
          </a:p>
        </p:txBody>
      </p:sp>
    </p:spTree>
    <p:extLst>
      <p:ext uri="{BB962C8B-B14F-4D97-AF65-F5344CB8AC3E}">
        <p14:creationId xmlns:p14="http://schemas.microsoft.com/office/powerpoint/2010/main" val="4103849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US" dirty="0"/>
          </a:p>
        </p:txBody>
      </p:sp>
      <p:sp>
        <p:nvSpPr>
          <p:cNvPr id="3" name="Content Placeholder 2"/>
          <p:cNvSpPr>
            <a:spLocks noGrp="1"/>
          </p:cNvSpPr>
          <p:nvPr>
            <p:ph sz="quarter" idx="1"/>
          </p:nvPr>
        </p:nvSpPr>
        <p:spPr/>
        <p:txBody>
          <a:bodyPr/>
          <a:lstStyle/>
          <a:p>
            <a:pPr marL="0" indent="0">
              <a:buNone/>
            </a:pPr>
            <a:r>
              <a:rPr lang="en-US" dirty="0" smtClean="0"/>
              <a:t>Cluster sampling may be used when it is impossible to compile an exhaustive list of the elements composing the target population.</a:t>
            </a:r>
          </a:p>
          <a:p>
            <a:pPr marL="514350" indent="-514350">
              <a:buFont typeface="+mj-lt"/>
              <a:buAutoNum type="alphaUcPeriod"/>
            </a:pPr>
            <a:r>
              <a:rPr lang="en-US" dirty="0" smtClean="0"/>
              <a:t> True</a:t>
            </a:r>
          </a:p>
          <a:p>
            <a:pPr marL="514350" indent="-514350">
              <a:buFont typeface="+mj-lt"/>
              <a:buAutoNum type="alphaUcPeriod"/>
            </a:pPr>
            <a:r>
              <a:rPr lang="en-US" dirty="0" smtClean="0"/>
              <a:t> False</a:t>
            </a:r>
          </a:p>
          <a:p>
            <a:pPr marL="0" indent="0">
              <a:buNone/>
            </a:pPr>
            <a:endParaRPr lang="en-US" dirty="0"/>
          </a:p>
        </p:txBody>
      </p:sp>
    </p:spTree>
    <p:extLst>
      <p:ext uri="{BB962C8B-B14F-4D97-AF65-F5344CB8AC3E}">
        <p14:creationId xmlns:p14="http://schemas.microsoft.com/office/powerpoint/2010/main" val="1530254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normAutofit/>
          </a:bodyPr>
          <a:lstStyle/>
          <a:p>
            <a:r>
              <a:rPr lang="en-US" dirty="0" smtClean="0"/>
              <a:t>Available Subjects</a:t>
            </a:r>
          </a:p>
          <a:p>
            <a:pPr lvl="1"/>
            <a:r>
              <a:rPr lang="en-US" dirty="0" smtClean="0"/>
              <a:t>Units selected based on convenience </a:t>
            </a:r>
          </a:p>
          <a:p>
            <a:pPr lvl="1"/>
            <a:endParaRPr lang="en-US" dirty="0" smtClean="0"/>
          </a:p>
          <a:p>
            <a:pPr lvl="1"/>
            <a:r>
              <a:rPr lang="en-US" dirty="0" smtClean="0"/>
              <a:t>No representativeness</a:t>
            </a:r>
          </a:p>
          <a:p>
            <a:pPr lvl="2"/>
            <a:r>
              <a:rPr lang="en-US" dirty="0" smtClean="0"/>
              <a:t>Researchers must be very cautious about generalizing </a:t>
            </a:r>
            <a:endParaRPr lang="en-US" dirty="0"/>
          </a:p>
          <a:p>
            <a:endParaRPr lang="en-US" dirty="0" smtClean="0"/>
          </a:p>
          <a:p>
            <a:r>
              <a:rPr lang="en-US" dirty="0" smtClean="0"/>
              <a:t>When might this method be appropriate?</a:t>
            </a:r>
          </a:p>
          <a:p>
            <a:endParaRPr lang="en-US" dirty="0"/>
          </a:p>
        </p:txBody>
      </p:sp>
    </p:spTree>
    <p:extLst>
      <p:ext uri="{BB962C8B-B14F-4D97-AF65-F5344CB8AC3E}">
        <p14:creationId xmlns:p14="http://schemas.microsoft.com/office/powerpoint/2010/main" val="243367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normAutofit/>
          </a:bodyPr>
          <a:lstStyle/>
          <a:p>
            <a:r>
              <a:rPr lang="en-US" dirty="0" smtClean="0"/>
              <a:t>Purposive or Judgmental Sampling</a:t>
            </a:r>
          </a:p>
          <a:p>
            <a:pPr lvl="1"/>
            <a:r>
              <a:rPr lang="en-US" dirty="0" smtClean="0"/>
              <a:t>Units selected based on researcher’s judgment about whether or not subjects are useful for findings/results.</a:t>
            </a:r>
          </a:p>
          <a:p>
            <a:pPr lvl="2"/>
            <a:r>
              <a:rPr lang="en-US" dirty="0" smtClean="0"/>
              <a:t>Small subsets of a population</a:t>
            </a:r>
          </a:p>
          <a:p>
            <a:pPr lvl="2"/>
            <a:r>
              <a:rPr lang="en-US" dirty="0" smtClean="0"/>
              <a:t>Two-group comparison</a:t>
            </a:r>
          </a:p>
          <a:p>
            <a:pPr lvl="2"/>
            <a:r>
              <a:rPr lang="en-US" dirty="0" smtClean="0"/>
              <a:t>Deviant cases</a:t>
            </a:r>
          </a:p>
          <a:p>
            <a:pPr lvl="1"/>
            <a:endParaRPr lang="en-US" dirty="0" smtClean="0"/>
          </a:p>
          <a:p>
            <a:r>
              <a:rPr lang="en-US" dirty="0" smtClean="0"/>
              <a:t>When might this method be appropriate?</a:t>
            </a:r>
          </a:p>
          <a:p>
            <a:endParaRPr lang="en-US" dirty="0"/>
          </a:p>
        </p:txBody>
      </p:sp>
    </p:spTree>
    <p:extLst>
      <p:ext uri="{BB962C8B-B14F-4D97-AF65-F5344CB8AC3E}">
        <p14:creationId xmlns:p14="http://schemas.microsoft.com/office/powerpoint/2010/main" val="113581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normAutofit/>
          </a:bodyPr>
          <a:lstStyle/>
          <a:p>
            <a:r>
              <a:rPr lang="en-US" dirty="0" smtClean="0"/>
              <a:t>Snowball Sampling</a:t>
            </a:r>
          </a:p>
          <a:p>
            <a:pPr lvl="1"/>
            <a:r>
              <a:rPr lang="en-US" dirty="0" smtClean="0"/>
              <a:t>Each person interviewed is asked to suggest additional people for interviewing.</a:t>
            </a:r>
          </a:p>
          <a:p>
            <a:pPr lvl="2"/>
            <a:r>
              <a:rPr lang="en-US" dirty="0" smtClean="0"/>
              <a:t>Often used in field research, special populations</a:t>
            </a:r>
          </a:p>
          <a:p>
            <a:endParaRPr lang="en-US" dirty="0" smtClean="0"/>
          </a:p>
          <a:p>
            <a:r>
              <a:rPr lang="en-US" dirty="0" smtClean="0"/>
              <a:t>When might this method be appropriate?</a:t>
            </a:r>
          </a:p>
          <a:p>
            <a:endParaRPr lang="en-US" dirty="0"/>
          </a:p>
        </p:txBody>
      </p:sp>
    </p:spTree>
    <p:extLst>
      <p:ext uri="{BB962C8B-B14F-4D97-AF65-F5344CB8AC3E}">
        <p14:creationId xmlns:p14="http://schemas.microsoft.com/office/powerpoint/2010/main" val="281722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Quota Sampling</a:t>
            </a:r>
          </a:p>
          <a:p>
            <a:pPr lvl="1"/>
            <a:r>
              <a:rPr lang="en-US" dirty="0" smtClean="0"/>
              <a:t>Units selected based on pre-specified characteristics. Sample will have the same distribution of characteristics as the population</a:t>
            </a:r>
          </a:p>
          <a:p>
            <a:pPr lvl="1"/>
            <a:endParaRPr lang="en-US" dirty="0" smtClean="0"/>
          </a:p>
          <a:p>
            <a:r>
              <a:rPr lang="en-US" dirty="0" smtClean="0"/>
              <a:t>Similar to probability sampling, but has problems: quota frame must be accurate, selection of sample elements may be biased</a:t>
            </a:r>
          </a:p>
          <a:p>
            <a:endParaRPr lang="en-US" dirty="0" smtClean="0"/>
          </a:p>
          <a:p>
            <a:r>
              <a:rPr lang="en-US" dirty="0" smtClean="0"/>
              <a:t>When might this method be appropriate?</a:t>
            </a:r>
          </a:p>
          <a:p>
            <a:endParaRPr lang="en-US" dirty="0"/>
          </a:p>
        </p:txBody>
      </p:sp>
    </p:spTree>
    <p:extLst>
      <p:ext uri="{BB962C8B-B14F-4D97-AF65-F5344CB8AC3E}">
        <p14:creationId xmlns:p14="http://schemas.microsoft.com/office/powerpoint/2010/main" val="415733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416</TotalTime>
  <Words>4440</Words>
  <Application>Microsoft Macintosh PowerPoint</Application>
  <PresentationFormat>On-screen Show (4:3)</PresentationFormat>
  <Paragraphs>403</Paragraphs>
  <Slides>57</Slides>
  <Notes>39</Notes>
  <HiddenSlides>16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Methods Theme</vt:lpstr>
      <vt:lpstr>Equation</vt:lpstr>
      <vt:lpstr>CHAPTER 7  the logic of sampling</vt:lpstr>
      <vt:lpstr>Chapter Outline</vt:lpstr>
      <vt:lpstr>A Brief History of Sampling</vt:lpstr>
      <vt:lpstr>What is Sampling?</vt:lpstr>
      <vt:lpstr>Nonprobability Sampling </vt:lpstr>
      <vt:lpstr>Nonprobability Sampling </vt:lpstr>
      <vt:lpstr>Nonprobability Sampling </vt:lpstr>
      <vt:lpstr>Nonprobability Sampling </vt:lpstr>
      <vt:lpstr>Nonprobability Sampling </vt:lpstr>
      <vt:lpstr>Nonprobability Sampling </vt:lpstr>
      <vt:lpstr>Probability Sampling</vt:lpstr>
      <vt:lpstr>Figure 7-2</vt:lpstr>
      <vt:lpstr>Probability Sampling</vt:lpstr>
      <vt:lpstr>Figure 7-3</vt:lpstr>
      <vt:lpstr>Probability Sampling</vt:lpstr>
      <vt:lpstr>Probability Sampling</vt:lpstr>
      <vt:lpstr>Probability Sampling</vt:lpstr>
      <vt:lpstr>Probability Sampling</vt:lpstr>
      <vt:lpstr>Probability Sampling</vt:lpstr>
      <vt:lpstr>Probability Sampling</vt:lpstr>
      <vt:lpstr>Figure 7-4</vt:lpstr>
      <vt:lpstr>Figure 7-5</vt:lpstr>
      <vt:lpstr>Figure 7-6</vt:lpstr>
      <vt:lpstr>Figure 7-7</vt:lpstr>
      <vt:lpstr>Probability Sampling</vt:lpstr>
      <vt:lpstr>Figure 7-8</vt:lpstr>
      <vt:lpstr>Figure 7-9</vt:lpstr>
      <vt:lpstr>Figure 7-10</vt:lpstr>
      <vt:lpstr>The Normal Distribution</vt:lpstr>
      <vt:lpstr>Confidence: Republican Support for Trump</vt:lpstr>
      <vt:lpstr>Probability Sampling</vt:lpstr>
      <vt:lpstr>Confidence, Errors, and Estimates</vt:lpstr>
      <vt:lpstr>Populations and Sampling Frames </vt:lpstr>
      <vt:lpstr>Populations and Sampling Frames </vt:lpstr>
      <vt:lpstr>Types of Sampling Designs </vt:lpstr>
      <vt:lpstr>Types of Sampling Designs </vt:lpstr>
      <vt:lpstr>Figure 7-11</vt:lpstr>
      <vt:lpstr>Types of Sampling Designs </vt:lpstr>
      <vt:lpstr>Types of Sampling Designs </vt:lpstr>
      <vt:lpstr>Types of Sampling Designs </vt:lpstr>
      <vt:lpstr>Figure 7-12</vt:lpstr>
      <vt:lpstr>Types of Sampling Designs </vt:lpstr>
      <vt:lpstr>Multistage Cluster Sampling</vt:lpstr>
      <vt:lpstr>Figure 7-13</vt:lpstr>
      <vt:lpstr>Multistage Cluster Sampling</vt:lpstr>
      <vt:lpstr>Probability Sampling in Review</vt:lpstr>
      <vt:lpstr>The Ethics of Sampling</vt:lpstr>
      <vt:lpstr>Chapter Summary</vt:lpstr>
      <vt:lpstr>Chapter Summary</vt:lpstr>
      <vt:lpstr>Questions</vt:lpstr>
      <vt:lpstr>Question 1 </vt:lpstr>
      <vt:lpstr>Question 2 </vt:lpstr>
      <vt:lpstr>Question 3 </vt:lpstr>
      <vt:lpstr>Question 4 </vt:lpstr>
      <vt:lpstr>Question 5</vt:lpstr>
      <vt:lpstr>Question 6 </vt:lpstr>
      <vt:lpstr>Question 7</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Burrel Vann</dc:creator>
  <cp:lastModifiedBy>Burrel Vann</cp:lastModifiedBy>
  <cp:revision>21</cp:revision>
  <dcterms:created xsi:type="dcterms:W3CDTF">2016-09-11T21:51:24Z</dcterms:created>
  <dcterms:modified xsi:type="dcterms:W3CDTF">2016-09-12T04:50:58Z</dcterms:modified>
</cp:coreProperties>
</file>