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56" r:id="rId2"/>
    <p:sldId id="258" r:id="rId3"/>
    <p:sldId id="310" r:id="rId4"/>
    <p:sldId id="259" r:id="rId5"/>
    <p:sldId id="264" r:id="rId6"/>
    <p:sldId id="260" r:id="rId7"/>
    <p:sldId id="261" r:id="rId8"/>
    <p:sldId id="262" r:id="rId9"/>
    <p:sldId id="263" r:id="rId10"/>
    <p:sldId id="265" r:id="rId11"/>
    <p:sldId id="267" r:id="rId12"/>
    <p:sldId id="268" r:id="rId13"/>
    <p:sldId id="269" r:id="rId14"/>
    <p:sldId id="266" r:id="rId15"/>
    <p:sldId id="270" r:id="rId16"/>
    <p:sldId id="271" r:id="rId17"/>
    <p:sldId id="272" r:id="rId18"/>
    <p:sldId id="274" r:id="rId19"/>
    <p:sldId id="273" r:id="rId20"/>
    <p:sldId id="275" r:id="rId21"/>
    <p:sldId id="276" r:id="rId22"/>
    <p:sldId id="277" r:id="rId23"/>
    <p:sldId id="278" r:id="rId24"/>
    <p:sldId id="279" r:id="rId25"/>
    <p:sldId id="282" r:id="rId26"/>
    <p:sldId id="280" r:id="rId27"/>
    <p:sldId id="281" r:id="rId28"/>
    <p:sldId id="284" r:id="rId29"/>
    <p:sldId id="312" r:id="rId30"/>
    <p:sldId id="283" r:id="rId31"/>
    <p:sldId id="311" r:id="rId32"/>
    <p:sldId id="285" r:id="rId33"/>
    <p:sldId id="286" r:id="rId34"/>
    <p:sldId id="287" r:id="rId35"/>
    <p:sldId id="288" r:id="rId36"/>
    <p:sldId id="290" r:id="rId37"/>
    <p:sldId id="289" r:id="rId38"/>
    <p:sldId id="292" r:id="rId39"/>
    <p:sldId id="294" r:id="rId40"/>
    <p:sldId id="293" r:id="rId41"/>
    <p:sldId id="29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928" autoAdjust="0"/>
  </p:normalViewPr>
  <p:slideViewPr>
    <p:cSldViewPr snapToGrid="0" snapToObjects="1">
      <p:cViewPr>
        <p:scale>
          <a:sx n="50" d="100"/>
          <a:sy n="50" d="100"/>
        </p:scale>
        <p:origin x="-78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120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6566E4-ABE4-A24D-B764-56C2E3FE5EC9}" type="datetimeFigureOut">
              <a:rPr lang="en-US" smtClean="0"/>
              <a:t>9/11/16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2F43A8-0E98-5E4D-B66F-7085101ABE18}" type="slidenum">
              <a:rPr lang="en-US" smtClean="0"/>
              <a:t>‹#›</a:t>
            </a:fld>
            <a:endParaRPr lang="en-US"/>
          </a:p>
        </p:txBody>
      </p:sp>
    </p:spTree>
    <p:extLst>
      <p:ext uri="{BB962C8B-B14F-4D97-AF65-F5344CB8AC3E}">
        <p14:creationId xmlns:p14="http://schemas.microsoft.com/office/powerpoint/2010/main" val="13127450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a:t>
            </a:fld>
            <a:endParaRPr lang="en-US"/>
          </a:p>
        </p:txBody>
      </p:sp>
    </p:spTree>
    <p:extLst>
      <p:ext uri="{BB962C8B-B14F-4D97-AF65-F5344CB8AC3E}">
        <p14:creationId xmlns:p14="http://schemas.microsoft.com/office/powerpoint/2010/main" val="1488209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10</a:t>
            </a:fld>
            <a:endParaRPr lang="en-US"/>
          </a:p>
        </p:txBody>
      </p:sp>
    </p:spTree>
    <p:extLst>
      <p:ext uri="{BB962C8B-B14F-4D97-AF65-F5344CB8AC3E}">
        <p14:creationId xmlns:p14="http://schemas.microsoft.com/office/powerpoint/2010/main" val="2588171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11</a:t>
            </a:fld>
            <a:endParaRPr lang="en-US"/>
          </a:p>
        </p:txBody>
      </p:sp>
    </p:spTree>
    <p:extLst>
      <p:ext uri="{BB962C8B-B14F-4D97-AF65-F5344CB8AC3E}">
        <p14:creationId xmlns:p14="http://schemas.microsoft.com/office/powerpoint/2010/main" val="103458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12</a:t>
            </a:fld>
            <a:endParaRPr lang="en-US"/>
          </a:p>
        </p:txBody>
      </p:sp>
    </p:spTree>
    <p:extLst>
      <p:ext uri="{BB962C8B-B14F-4D97-AF65-F5344CB8AC3E}">
        <p14:creationId xmlns:p14="http://schemas.microsoft.com/office/powerpoint/2010/main" val="2588171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13</a:t>
            </a:fld>
            <a:endParaRPr lang="en-US"/>
          </a:p>
        </p:txBody>
      </p:sp>
    </p:spTree>
    <p:extLst>
      <p:ext uri="{BB962C8B-B14F-4D97-AF65-F5344CB8AC3E}">
        <p14:creationId xmlns:p14="http://schemas.microsoft.com/office/powerpoint/2010/main" val="70375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14</a:t>
            </a:fld>
            <a:endParaRPr lang="en-US"/>
          </a:p>
        </p:txBody>
      </p:sp>
    </p:spTree>
    <p:extLst>
      <p:ext uri="{BB962C8B-B14F-4D97-AF65-F5344CB8AC3E}">
        <p14:creationId xmlns:p14="http://schemas.microsoft.com/office/powerpoint/2010/main" val="370759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15</a:t>
            </a:fld>
            <a:endParaRPr lang="en-US"/>
          </a:p>
        </p:txBody>
      </p:sp>
    </p:spTree>
    <p:extLst>
      <p:ext uri="{BB962C8B-B14F-4D97-AF65-F5344CB8AC3E}">
        <p14:creationId xmlns:p14="http://schemas.microsoft.com/office/powerpoint/2010/main" val="3648818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16</a:t>
            </a:fld>
            <a:endParaRPr lang="en-US"/>
          </a:p>
        </p:txBody>
      </p:sp>
    </p:spTree>
    <p:extLst>
      <p:ext uri="{BB962C8B-B14F-4D97-AF65-F5344CB8AC3E}">
        <p14:creationId xmlns:p14="http://schemas.microsoft.com/office/powerpoint/2010/main" val="295170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17</a:t>
            </a:fld>
            <a:endParaRPr lang="en-US"/>
          </a:p>
        </p:txBody>
      </p:sp>
    </p:spTree>
    <p:extLst>
      <p:ext uri="{BB962C8B-B14F-4D97-AF65-F5344CB8AC3E}">
        <p14:creationId xmlns:p14="http://schemas.microsoft.com/office/powerpoint/2010/main" val="2006433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18</a:t>
            </a:fld>
            <a:endParaRPr lang="en-US"/>
          </a:p>
        </p:txBody>
      </p:sp>
    </p:spTree>
    <p:extLst>
      <p:ext uri="{BB962C8B-B14F-4D97-AF65-F5344CB8AC3E}">
        <p14:creationId xmlns:p14="http://schemas.microsoft.com/office/powerpoint/2010/main" val="1860238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19</a:t>
            </a:fld>
            <a:endParaRPr lang="en-US"/>
          </a:p>
        </p:txBody>
      </p:sp>
    </p:spTree>
    <p:extLst>
      <p:ext uri="{BB962C8B-B14F-4D97-AF65-F5344CB8AC3E}">
        <p14:creationId xmlns:p14="http://schemas.microsoft.com/office/powerpoint/2010/main" val="3687889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a:t>
            </a:fld>
            <a:endParaRPr lang="en-US"/>
          </a:p>
        </p:txBody>
      </p:sp>
    </p:spTree>
    <p:extLst>
      <p:ext uri="{BB962C8B-B14F-4D97-AF65-F5344CB8AC3E}">
        <p14:creationId xmlns:p14="http://schemas.microsoft.com/office/powerpoint/2010/main" val="3361113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20</a:t>
            </a:fld>
            <a:endParaRPr lang="en-US"/>
          </a:p>
        </p:txBody>
      </p:sp>
    </p:spTree>
    <p:extLst>
      <p:ext uri="{BB962C8B-B14F-4D97-AF65-F5344CB8AC3E}">
        <p14:creationId xmlns:p14="http://schemas.microsoft.com/office/powerpoint/2010/main" val="3487407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21</a:t>
            </a:fld>
            <a:endParaRPr lang="en-US"/>
          </a:p>
        </p:txBody>
      </p:sp>
    </p:spTree>
    <p:extLst>
      <p:ext uri="{BB962C8B-B14F-4D97-AF65-F5344CB8AC3E}">
        <p14:creationId xmlns:p14="http://schemas.microsoft.com/office/powerpoint/2010/main" val="3272626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22</a:t>
            </a:fld>
            <a:endParaRPr lang="en-US"/>
          </a:p>
        </p:txBody>
      </p:sp>
    </p:spTree>
    <p:extLst>
      <p:ext uri="{BB962C8B-B14F-4D97-AF65-F5344CB8AC3E}">
        <p14:creationId xmlns:p14="http://schemas.microsoft.com/office/powerpoint/2010/main" val="278385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23</a:t>
            </a:fld>
            <a:endParaRPr lang="en-US"/>
          </a:p>
        </p:txBody>
      </p:sp>
    </p:spTree>
    <p:extLst>
      <p:ext uri="{BB962C8B-B14F-4D97-AF65-F5344CB8AC3E}">
        <p14:creationId xmlns:p14="http://schemas.microsoft.com/office/powerpoint/2010/main" val="2196991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24</a:t>
            </a:fld>
            <a:endParaRPr lang="en-US"/>
          </a:p>
        </p:txBody>
      </p:sp>
    </p:spTree>
    <p:extLst>
      <p:ext uri="{BB962C8B-B14F-4D97-AF65-F5344CB8AC3E}">
        <p14:creationId xmlns:p14="http://schemas.microsoft.com/office/powerpoint/2010/main" val="1214733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25</a:t>
            </a:fld>
            <a:endParaRPr lang="en-US"/>
          </a:p>
        </p:txBody>
      </p:sp>
    </p:spTree>
    <p:extLst>
      <p:ext uri="{BB962C8B-B14F-4D97-AF65-F5344CB8AC3E}">
        <p14:creationId xmlns:p14="http://schemas.microsoft.com/office/powerpoint/2010/main" val="3630740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26</a:t>
            </a:fld>
            <a:endParaRPr lang="en-US"/>
          </a:p>
        </p:txBody>
      </p:sp>
    </p:spTree>
    <p:extLst>
      <p:ext uri="{BB962C8B-B14F-4D97-AF65-F5344CB8AC3E}">
        <p14:creationId xmlns:p14="http://schemas.microsoft.com/office/powerpoint/2010/main" val="3298064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27</a:t>
            </a:fld>
            <a:endParaRPr lang="en-US"/>
          </a:p>
        </p:txBody>
      </p:sp>
    </p:spTree>
    <p:extLst>
      <p:ext uri="{BB962C8B-B14F-4D97-AF65-F5344CB8AC3E}">
        <p14:creationId xmlns:p14="http://schemas.microsoft.com/office/powerpoint/2010/main" val="2864466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28</a:t>
            </a:fld>
            <a:endParaRPr lang="en-US"/>
          </a:p>
        </p:txBody>
      </p:sp>
    </p:spTree>
    <p:extLst>
      <p:ext uri="{BB962C8B-B14F-4D97-AF65-F5344CB8AC3E}">
        <p14:creationId xmlns:p14="http://schemas.microsoft.com/office/powerpoint/2010/main" val="4000554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29</a:t>
            </a:fld>
            <a:endParaRPr lang="en-US"/>
          </a:p>
        </p:txBody>
      </p:sp>
    </p:spTree>
    <p:extLst>
      <p:ext uri="{BB962C8B-B14F-4D97-AF65-F5344CB8AC3E}">
        <p14:creationId xmlns:p14="http://schemas.microsoft.com/office/powerpoint/2010/main" val="400055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3</a:t>
            </a:fld>
            <a:endParaRPr lang="en-US"/>
          </a:p>
        </p:txBody>
      </p:sp>
    </p:spTree>
    <p:extLst>
      <p:ext uri="{BB962C8B-B14F-4D97-AF65-F5344CB8AC3E}">
        <p14:creationId xmlns:p14="http://schemas.microsoft.com/office/powerpoint/2010/main" val="3944113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30</a:t>
            </a:fld>
            <a:endParaRPr lang="en-US"/>
          </a:p>
        </p:txBody>
      </p:sp>
    </p:spTree>
    <p:extLst>
      <p:ext uri="{BB962C8B-B14F-4D97-AF65-F5344CB8AC3E}">
        <p14:creationId xmlns:p14="http://schemas.microsoft.com/office/powerpoint/2010/main" val="1586523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31</a:t>
            </a:fld>
            <a:endParaRPr lang="en-US"/>
          </a:p>
        </p:txBody>
      </p:sp>
    </p:spTree>
    <p:extLst>
      <p:ext uri="{BB962C8B-B14F-4D97-AF65-F5344CB8AC3E}">
        <p14:creationId xmlns:p14="http://schemas.microsoft.com/office/powerpoint/2010/main" val="3205630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32</a:t>
            </a:fld>
            <a:endParaRPr lang="en-US"/>
          </a:p>
        </p:txBody>
      </p:sp>
    </p:spTree>
    <p:extLst>
      <p:ext uri="{BB962C8B-B14F-4D97-AF65-F5344CB8AC3E}">
        <p14:creationId xmlns:p14="http://schemas.microsoft.com/office/powerpoint/2010/main" val="1373415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33</a:t>
            </a:fld>
            <a:endParaRPr lang="en-US"/>
          </a:p>
        </p:txBody>
      </p:sp>
    </p:spTree>
    <p:extLst>
      <p:ext uri="{BB962C8B-B14F-4D97-AF65-F5344CB8AC3E}">
        <p14:creationId xmlns:p14="http://schemas.microsoft.com/office/powerpoint/2010/main" val="1373415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34</a:t>
            </a:fld>
            <a:endParaRPr lang="en-US"/>
          </a:p>
        </p:txBody>
      </p:sp>
    </p:spTree>
    <p:extLst>
      <p:ext uri="{BB962C8B-B14F-4D97-AF65-F5344CB8AC3E}">
        <p14:creationId xmlns:p14="http://schemas.microsoft.com/office/powerpoint/2010/main" val="2680406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35</a:t>
            </a:fld>
            <a:endParaRPr lang="en-US"/>
          </a:p>
        </p:txBody>
      </p:sp>
    </p:spTree>
    <p:extLst>
      <p:ext uri="{BB962C8B-B14F-4D97-AF65-F5344CB8AC3E}">
        <p14:creationId xmlns:p14="http://schemas.microsoft.com/office/powerpoint/2010/main" val="373399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36</a:t>
            </a:fld>
            <a:endParaRPr lang="en-US"/>
          </a:p>
        </p:txBody>
      </p:sp>
    </p:spTree>
    <p:extLst>
      <p:ext uri="{BB962C8B-B14F-4D97-AF65-F5344CB8AC3E}">
        <p14:creationId xmlns:p14="http://schemas.microsoft.com/office/powerpoint/2010/main" val="28095927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37</a:t>
            </a:fld>
            <a:endParaRPr lang="en-US"/>
          </a:p>
        </p:txBody>
      </p:sp>
    </p:spTree>
    <p:extLst>
      <p:ext uri="{BB962C8B-B14F-4D97-AF65-F5344CB8AC3E}">
        <p14:creationId xmlns:p14="http://schemas.microsoft.com/office/powerpoint/2010/main" val="176853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38</a:t>
            </a:fld>
            <a:endParaRPr lang="en-US"/>
          </a:p>
        </p:txBody>
      </p:sp>
    </p:spTree>
    <p:extLst>
      <p:ext uri="{BB962C8B-B14F-4D97-AF65-F5344CB8AC3E}">
        <p14:creationId xmlns:p14="http://schemas.microsoft.com/office/powerpoint/2010/main" val="27593116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39</a:t>
            </a:fld>
            <a:endParaRPr lang="en-US"/>
          </a:p>
        </p:txBody>
      </p:sp>
    </p:spTree>
    <p:extLst>
      <p:ext uri="{BB962C8B-B14F-4D97-AF65-F5344CB8AC3E}">
        <p14:creationId xmlns:p14="http://schemas.microsoft.com/office/powerpoint/2010/main" val="4074665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4</a:t>
            </a:fld>
            <a:endParaRPr lang="en-US"/>
          </a:p>
        </p:txBody>
      </p:sp>
    </p:spTree>
    <p:extLst>
      <p:ext uri="{BB962C8B-B14F-4D97-AF65-F5344CB8AC3E}">
        <p14:creationId xmlns:p14="http://schemas.microsoft.com/office/powerpoint/2010/main" val="1423147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40</a:t>
            </a:fld>
            <a:endParaRPr lang="en-US"/>
          </a:p>
        </p:txBody>
      </p:sp>
    </p:spTree>
    <p:extLst>
      <p:ext uri="{BB962C8B-B14F-4D97-AF65-F5344CB8AC3E}">
        <p14:creationId xmlns:p14="http://schemas.microsoft.com/office/powerpoint/2010/main" val="412167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2F43A8-0E98-5E4D-B66F-7085101ABE18}" type="slidenum">
              <a:rPr lang="en-US" smtClean="0"/>
              <a:t>41</a:t>
            </a:fld>
            <a:endParaRPr lang="en-US"/>
          </a:p>
        </p:txBody>
      </p:sp>
    </p:spTree>
    <p:extLst>
      <p:ext uri="{BB962C8B-B14F-4D97-AF65-F5344CB8AC3E}">
        <p14:creationId xmlns:p14="http://schemas.microsoft.com/office/powerpoint/2010/main" val="338424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5</a:t>
            </a:fld>
            <a:endParaRPr lang="en-US"/>
          </a:p>
        </p:txBody>
      </p:sp>
    </p:spTree>
    <p:extLst>
      <p:ext uri="{BB962C8B-B14F-4D97-AF65-F5344CB8AC3E}">
        <p14:creationId xmlns:p14="http://schemas.microsoft.com/office/powerpoint/2010/main" val="233642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6</a:t>
            </a:fld>
            <a:endParaRPr lang="en-US"/>
          </a:p>
        </p:txBody>
      </p:sp>
    </p:spTree>
    <p:extLst>
      <p:ext uri="{BB962C8B-B14F-4D97-AF65-F5344CB8AC3E}">
        <p14:creationId xmlns:p14="http://schemas.microsoft.com/office/powerpoint/2010/main" val="424137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7</a:t>
            </a:fld>
            <a:endParaRPr lang="en-US"/>
          </a:p>
        </p:txBody>
      </p:sp>
    </p:spTree>
    <p:extLst>
      <p:ext uri="{BB962C8B-B14F-4D97-AF65-F5344CB8AC3E}">
        <p14:creationId xmlns:p14="http://schemas.microsoft.com/office/powerpoint/2010/main" val="1845410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8</a:t>
            </a:fld>
            <a:endParaRPr lang="en-US"/>
          </a:p>
        </p:txBody>
      </p:sp>
    </p:spTree>
    <p:extLst>
      <p:ext uri="{BB962C8B-B14F-4D97-AF65-F5344CB8AC3E}">
        <p14:creationId xmlns:p14="http://schemas.microsoft.com/office/powerpoint/2010/main" val="231607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F43A8-0E98-5E4D-B66F-7085101ABE18}" type="slidenum">
              <a:rPr lang="en-US" smtClean="0"/>
              <a:t>9</a:t>
            </a:fld>
            <a:endParaRPr lang="en-US"/>
          </a:p>
        </p:txBody>
      </p:sp>
    </p:spTree>
    <p:extLst>
      <p:ext uri="{BB962C8B-B14F-4D97-AF65-F5344CB8AC3E}">
        <p14:creationId xmlns:p14="http://schemas.microsoft.com/office/powerpoint/2010/main" val="388267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94FF98EF-86E2-E647-A137-5B824045671F}" type="datetimeFigureOut">
              <a:rPr lang="en-US" smtClean="0"/>
              <a:t>9/11/16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C5D2E56F-C2EB-EC49-9651-8E01A91C38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C5D2E56F-C2EB-EC49-9651-8E01A91C38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94FF98EF-86E2-E647-A137-5B824045671F}" type="datetimeFigureOut">
              <a:rPr lang="en-US" smtClean="0"/>
              <a:t>9/11/16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C5D2E56F-C2EB-EC49-9651-8E01A91C38E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C5D2E56F-C2EB-EC49-9651-8E01A91C38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C5D2E56F-C2EB-EC49-9651-8E01A91C38EF}"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94FF98EF-86E2-E647-A137-5B824045671F}" type="datetimeFigureOut">
              <a:rPr lang="en-US" smtClean="0"/>
              <a:t>9/11/16</a:t>
            </a:fld>
            <a:endParaRPr lang="en-US"/>
          </a:p>
        </p:txBody>
      </p:sp>
      <p:sp>
        <p:nvSpPr>
          <p:cNvPr id="6" name="Slide Number Placeholder 9"/>
          <p:cNvSpPr>
            <a:spLocks noGrp="1"/>
          </p:cNvSpPr>
          <p:nvPr>
            <p:ph type="sldNum" sz="quarter" idx="11"/>
          </p:nvPr>
        </p:nvSpPr>
        <p:spPr/>
        <p:txBody>
          <a:bodyPr rtlCol="0"/>
          <a:lstStyle>
            <a:lvl1pPr>
              <a:defRPr/>
            </a:lvl1pPr>
          </a:lstStyle>
          <a:p>
            <a:fld id="{C5D2E56F-C2EB-EC49-9651-8E01A91C38EF}"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94FF98EF-86E2-E647-A137-5B824045671F}" type="datetimeFigureOut">
              <a:rPr lang="en-US" smtClean="0"/>
              <a:t>9/11/16</a:t>
            </a:fld>
            <a:endParaRPr lang="en-US"/>
          </a:p>
        </p:txBody>
      </p:sp>
      <p:sp>
        <p:nvSpPr>
          <p:cNvPr id="8" name="Slide Number Placeholder 11"/>
          <p:cNvSpPr>
            <a:spLocks noGrp="1"/>
          </p:cNvSpPr>
          <p:nvPr>
            <p:ph type="sldNum" sz="quarter" idx="11"/>
          </p:nvPr>
        </p:nvSpPr>
        <p:spPr/>
        <p:txBody>
          <a:bodyPr rtlCol="0"/>
          <a:lstStyle>
            <a:lvl1pPr>
              <a:defRPr/>
            </a:lvl1pPr>
          </a:lstStyle>
          <a:p>
            <a:fld id="{C5D2E56F-C2EB-EC49-9651-8E01A91C38EF}"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C5D2E56F-C2EB-EC49-9651-8E01A91C38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C5D2E56F-C2EB-EC49-9651-8E01A91C38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94FF98EF-86E2-E647-A137-5B824045671F}" type="datetimeFigureOut">
              <a:rPr lang="en-US" smtClean="0"/>
              <a:t>9/11/16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C5D2E56F-C2EB-EC49-9651-8E01A91C38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94FF98EF-86E2-E647-A137-5B824045671F}" type="datetimeFigureOut">
              <a:rPr lang="en-US" smtClean="0"/>
              <a:t>9/11/16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C5D2E56F-C2EB-EC49-9651-8E01A91C38EF}"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94FF98EF-86E2-E647-A137-5B824045671F}" type="datetimeFigureOut">
              <a:rPr lang="en-US" smtClean="0"/>
              <a:t>9/11/16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C5D2E56F-C2EB-EC49-9651-8E01A91C38E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7 </a:t>
            </a:r>
            <a:br>
              <a:rPr lang="en-US" dirty="0" smtClean="0"/>
            </a:br>
            <a:r>
              <a:rPr lang="en-US" dirty="0" smtClean="0"/>
              <a:t>the logic of sampling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59820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normAutofit/>
          </a:bodyPr>
          <a:lstStyle/>
          <a:p>
            <a:r>
              <a:rPr lang="en-US" dirty="0" smtClean="0"/>
              <a:t>Probability Sampling</a:t>
            </a:r>
          </a:p>
          <a:p>
            <a:pPr lvl="1"/>
            <a:r>
              <a:rPr lang="en-US" dirty="0" smtClean="0"/>
              <a:t>samples selected in accord with probability theory</a:t>
            </a:r>
          </a:p>
          <a:p>
            <a:endParaRPr lang="en-US" dirty="0" smtClean="0"/>
          </a:p>
          <a:p>
            <a:pPr lvl="1"/>
            <a:r>
              <a:rPr lang="en-US" dirty="0" smtClean="0"/>
              <a:t>For large-scale surveys</a:t>
            </a:r>
          </a:p>
          <a:p>
            <a:pPr lvl="1"/>
            <a:r>
              <a:rPr lang="en-US" dirty="0" smtClean="0"/>
              <a:t>For when researchers seek statistical descriptions (not qualitative)</a:t>
            </a:r>
          </a:p>
          <a:p>
            <a:pPr lvl="1"/>
            <a:r>
              <a:rPr lang="en-US" dirty="0" smtClean="0"/>
              <a:t>For when you want a representative sample, one that has the same variations that exist in the population</a:t>
            </a:r>
          </a:p>
          <a:p>
            <a:endParaRPr lang="en-US" dirty="0"/>
          </a:p>
        </p:txBody>
      </p:sp>
    </p:spTree>
    <p:extLst>
      <p:ext uri="{BB962C8B-B14F-4D97-AF65-F5344CB8AC3E}">
        <p14:creationId xmlns:p14="http://schemas.microsoft.com/office/powerpoint/2010/main" val="411760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smtClean="0"/>
              <a:t>A Population of 100 Folks</a:t>
            </a:r>
          </a:p>
          <a:p>
            <a:r>
              <a:rPr lang="en-US" dirty="0" smtClean="0"/>
              <a:t>Typically, sampling aims at reflecting the characteristics and dynamics of large populations. For the purpose of some simple illustrations, let’s assume our total population has only 100 members.</a:t>
            </a:r>
          </a:p>
          <a:p>
            <a:endParaRPr lang="en-US" dirty="0"/>
          </a:p>
        </p:txBody>
      </p:sp>
      <p:sp>
        <p:nvSpPr>
          <p:cNvPr id="2" name="Title 1"/>
          <p:cNvSpPr>
            <a:spLocks noGrp="1"/>
          </p:cNvSpPr>
          <p:nvPr>
            <p:ph type="title"/>
          </p:nvPr>
        </p:nvSpPr>
        <p:spPr/>
        <p:txBody>
          <a:bodyPr/>
          <a:lstStyle/>
          <a:p>
            <a:r>
              <a:rPr lang="en-US" dirty="0" smtClean="0"/>
              <a:t>Figure 7-2</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9409" r="-19409"/>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038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 Sampling</a:t>
            </a:r>
            <a:endParaRPr lang="en-US" dirty="0"/>
          </a:p>
        </p:txBody>
      </p:sp>
      <p:sp>
        <p:nvSpPr>
          <p:cNvPr id="3" name="Content Placeholder 2"/>
          <p:cNvSpPr>
            <a:spLocks noGrp="1"/>
          </p:cNvSpPr>
          <p:nvPr>
            <p:ph sz="quarter" idx="1"/>
          </p:nvPr>
        </p:nvSpPr>
        <p:spPr/>
        <p:txBody>
          <a:bodyPr>
            <a:normAutofit/>
          </a:bodyPr>
          <a:lstStyle/>
          <a:p>
            <a:r>
              <a:rPr lang="en-US" dirty="0" smtClean="0"/>
              <a:t>Minimizes Bias</a:t>
            </a:r>
          </a:p>
          <a:p>
            <a:pPr lvl="1"/>
            <a:r>
              <a:rPr lang="en-US" dirty="0" smtClean="0"/>
              <a:t>Bias</a:t>
            </a:r>
          </a:p>
          <a:p>
            <a:pPr lvl="2"/>
            <a:r>
              <a:rPr lang="en-US" dirty="0" smtClean="0"/>
              <a:t>When observations are not representative of the larger population.</a:t>
            </a:r>
          </a:p>
          <a:p>
            <a:endParaRPr lang="en-US" dirty="0"/>
          </a:p>
        </p:txBody>
      </p:sp>
    </p:spTree>
    <p:extLst>
      <p:ext uri="{BB962C8B-B14F-4D97-AF65-F5344CB8AC3E}">
        <p14:creationId xmlns:p14="http://schemas.microsoft.com/office/powerpoint/2010/main" val="402326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smtClean="0"/>
              <a:t>A Sample of Convenience: Easy, but Not Representative</a:t>
            </a:r>
          </a:p>
          <a:p>
            <a:r>
              <a:rPr lang="en-US" dirty="0" smtClean="0"/>
              <a:t>Selecting and observing those people who are most readily at hand is the simplest method, perhaps, but it’s unlikely to provide a sample that accurately reflects the total population.</a:t>
            </a:r>
          </a:p>
          <a:p>
            <a:endParaRPr lang="en-US" dirty="0"/>
          </a:p>
        </p:txBody>
      </p:sp>
      <p:sp>
        <p:nvSpPr>
          <p:cNvPr id="2" name="Title 1"/>
          <p:cNvSpPr>
            <a:spLocks noGrp="1"/>
          </p:cNvSpPr>
          <p:nvPr>
            <p:ph type="title"/>
          </p:nvPr>
        </p:nvSpPr>
        <p:spPr/>
        <p:txBody>
          <a:bodyPr/>
          <a:lstStyle/>
          <a:p>
            <a:r>
              <a:rPr lang="en-US" dirty="0" smtClean="0"/>
              <a:t>Figure 7-3</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4373" b="-437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94820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normAutofit/>
          </a:bodyPr>
          <a:lstStyle/>
          <a:p>
            <a:r>
              <a:rPr lang="en-US" dirty="0" smtClean="0"/>
              <a:t>Better Representativeness</a:t>
            </a:r>
          </a:p>
          <a:p>
            <a:pPr lvl="1"/>
            <a:r>
              <a:rPr lang="en-US" dirty="0" smtClean="0"/>
              <a:t>Representativeness</a:t>
            </a:r>
          </a:p>
          <a:p>
            <a:pPr lvl="2"/>
            <a:r>
              <a:rPr lang="en-US" dirty="0" smtClean="0"/>
              <a:t>The quality of a sample of having the same distribution of characteristics as the population from which it was selected.</a:t>
            </a:r>
          </a:p>
          <a:p>
            <a:pPr lvl="1"/>
            <a:endParaRPr lang="en-US" dirty="0"/>
          </a:p>
          <a:p>
            <a:pPr lvl="1"/>
            <a:r>
              <a:rPr lang="en-US" dirty="0" smtClean="0"/>
              <a:t>Samples need not be representative in all respects, only those relevant to the research.</a:t>
            </a:r>
          </a:p>
          <a:p>
            <a:endParaRPr lang="en-US" dirty="0"/>
          </a:p>
        </p:txBody>
      </p:sp>
    </p:spTree>
    <p:extLst>
      <p:ext uri="{BB962C8B-B14F-4D97-AF65-F5344CB8AC3E}">
        <p14:creationId xmlns:p14="http://schemas.microsoft.com/office/powerpoint/2010/main" val="558819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lstStyle/>
          <a:p>
            <a:pPr lvl="1"/>
            <a:r>
              <a:rPr lang="en-US" dirty="0" smtClean="0"/>
              <a:t>A sample is representative of the population if all members of the population have an equal chance of being selected in the sample.</a:t>
            </a:r>
          </a:p>
          <a:p>
            <a:pPr lvl="2"/>
            <a:r>
              <a:rPr lang="en-US" dirty="0" smtClean="0"/>
              <a:t>EPSEM (Equal Probability of Selection Method)</a:t>
            </a:r>
          </a:p>
          <a:p>
            <a:endParaRPr lang="en-US" dirty="0"/>
          </a:p>
        </p:txBody>
      </p:sp>
    </p:spTree>
    <p:extLst>
      <p:ext uri="{BB962C8B-B14F-4D97-AF65-F5344CB8AC3E}">
        <p14:creationId xmlns:p14="http://schemas.microsoft.com/office/powerpoint/2010/main" val="990424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lstStyle/>
          <a:p>
            <a:r>
              <a:rPr lang="en-US" dirty="0" smtClean="0"/>
              <a:t>Advantages of Probability Sampling</a:t>
            </a:r>
          </a:p>
          <a:p>
            <a:pPr marL="971550" lvl="1" indent="-514350">
              <a:buFont typeface="+mj-lt"/>
              <a:buAutoNum type="arabicPeriod"/>
            </a:pPr>
            <a:r>
              <a:rPr lang="en-US" dirty="0"/>
              <a:t>S</a:t>
            </a:r>
            <a:r>
              <a:rPr lang="en-US" dirty="0" smtClean="0"/>
              <a:t>amples more representative because biases are avoided.</a:t>
            </a:r>
          </a:p>
          <a:p>
            <a:pPr marL="971550" lvl="1" indent="-514350">
              <a:buFont typeface="+mj-lt"/>
              <a:buAutoNum type="arabicPeriod"/>
            </a:pPr>
            <a:r>
              <a:rPr lang="en-US" dirty="0" smtClean="0"/>
              <a:t>Permits estimates of the representativeness of the sample.</a:t>
            </a:r>
          </a:p>
        </p:txBody>
      </p:sp>
    </p:spTree>
    <p:extLst>
      <p:ext uri="{BB962C8B-B14F-4D97-AF65-F5344CB8AC3E}">
        <p14:creationId xmlns:p14="http://schemas.microsoft.com/office/powerpoint/2010/main" val="1566980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 Sampling</a:t>
            </a:r>
            <a:endParaRPr lang="en-US" dirty="0"/>
          </a:p>
        </p:txBody>
      </p:sp>
      <p:sp>
        <p:nvSpPr>
          <p:cNvPr id="3" name="Content Placeholder 2"/>
          <p:cNvSpPr>
            <a:spLocks noGrp="1"/>
          </p:cNvSpPr>
          <p:nvPr>
            <p:ph sz="quarter" idx="1"/>
          </p:nvPr>
        </p:nvSpPr>
        <p:spPr/>
        <p:txBody>
          <a:bodyPr/>
          <a:lstStyle/>
          <a:p>
            <a:r>
              <a:rPr lang="en-US" dirty="0" smtClean="0"/>
              <a:t>Element/Unit of Analysis</a:t>
            </a:r>
          </a:p>
          <a:p>
            <a:pPr lvl="1"/>
            <a:r>
              <a:rPr lang="en-US" dirty="0" smtClean="0"/>
              <a:t> That unit of which a population is composed and which is selected in a sample</a:t>
            </a:r>
          </a:p>
          <a:p>
            <a:endParaRPr lang="en-US" dirty="0" smtClean="0"/>
          </a:p>
          <a:p>
            <a:r>
              <a:rPr lang="en-US" dirty="0" smtClean="0"/>
              <a:t>Population</a:t>
            </a:r>
          </a:p>
          <a:p>
            <a:pPr lvl="1"/>
            <a:r>
              <a:rPr lang="en-US" dirty="0" smtClean="0"/>
              <a:t>The aggregation of the elements/units of analysis in a study</a:t>
            </a:r>
          </a:p>
          <a:p>
            <a:endParaRPr lang="en-US" dirty="0" smtClean="0"/>
          </a:p>
          <a:p>
            <a:endParaRPr lang="en-US" dirty="0"/>
          </a:p>
        </p:txBody>
      </p:sp>
    </p:spTree>
    <p:extLst>
      <p:ext uri="{BB962C8B-B14F-4D97-AF65-F5344CB8AC3E}">
        <p14:creationId xmlns:p14="http://schemas.microsoft.com/office/powerpoint/2010/main" val="2996499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lstStyle/>
          <a:p>
            <a:r>
              <a:rPr lang="en-US" dirty="0" smtClean="0"/>
              <a:t>Random Selection</a:t>
            </a:r>
          </a:p>
          <a:p>
            <a:pPr lvl="1"/>
            <a:r>
              <a:rPr lang="en-US" dirty="0" smtClean="0"/>
              <a:t>Each element/unit of analysis within the population has an equal chance of selection for the sample</a:t>
            </a:r>
            <a:endParaRPr lang="en-US" dirty="0"/>
          </a:p>
        </p:txBody>
      </p:sp>
    </p:spTree>
    <p:extLst>
      <p:ext uri="{BB962C8B-B14F-4D97-AF65-F5344CB8AC3E}">
        <p14:creationId xmlns:p14="http://schemas.microsoft.com/office/powerpoint/2010/main" val="192029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Probability Sampling</a:t>
            </a:r>
          </a:p>
        </p:txBody>
      </p:sp>
      <p:sp>
        <p:nvSpPr>
          <p:cNvPr id="3" name="Content Placeholder 2"/>
          <p:cNvSpPr>
            <a:spLocks noGrp="1"/>
          </p:cNvSpPr>
          <p:nvPr>
            <p:ph sz="quarter" idx="1"/>
          </p:nvPr>
        </p:nvSpPr>
        <p:spPr/>
        <p:txBody>
          <a:bodyPr/>
          <a:lstStyle/>
          <a:p>
            <a:r>
              <a:rPr lang="en-US" dirty="0" smtClean="0"/>
              <a:t>Parameters and Statistics</a:t>
            </a:r>
          </a:p>
          <a:p>
            <a:pPr lvl="1"/>
            <a:r>
              <a:rPr lang="en-US" dirty="0" smtClean="0"/>
              <a:t>Parameter</a:t>
            </a:r>
          </a:p>
          <a:p>
            <a:pPr lvl="2"/>
            <a:r>
              <a:rPr lang="en-US" dirty="0" smtClean="0"/>
              <a:t>S</a:t>
            </a:r>
            <a:r>
              <a:rPr lang="en-US" dirty="0" smtClean="0"/>
              <a:t>ummary description of a given variable in a </a:t>
            </a:r>
            <a:r>
              <a:rPr lang="en-US" i="1" dirty="0" smtClean="0"/>
              <a:t>population</a:t>
            </a:r>
            <a:endParaRPr lang="en-US" dirty="0" smtClean="0"/>
          </a:p>
          <a:p>
            <a:pPr lvl="1"/>
            <a:r>
              <a:rPr lang="en-US" dirty="0" smtClean="0"/>
              <a:t>Statistic</a:t>
            </a:r>
          </a:p>
          <a:p>
            <a:pPr lvl="2"/>
            <a:r>
              <a:rPr lang="en-US" dirty="0" smtClean="0"/>
              <a:t>Summary description of a given variable for a </a:t>
            </a:r>
            <a:r>
              <a:rPr lang="en-US" i="1" dirty="0" smtClean="0"/>
              <a:t>sample</a:t>
            </a:r>
            <a:r>
              <a:rPr lang="en-US" dirty="0" smtClean="0"/>
              <a:t>, which is used to estimate the population parameter</a:t>
            </a:r>
            <a:endParaRPr lang="en-US" i="1" dirty="0" smtClean="0"/>
          </a:p>
          <a:p>
            <a:endParaRPr lang="en-US" dirty="0"/>
          </a:p>
        </p:txBody>
      </p:sp>
    </p:spTree>
    <p:extLst>
      <p:ext uri="{BB962C8B-B14F-4D97-AF65-F5344CB8AC3E}">
        <p14:creationId xmlns:p14="http://schemas.microsoft.com/office/powerpoint/2010/main" val="723540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Sampling</a:t>
            </a:r>
            <a:endParaRPr lang="en-US" dirty="0"/>
          </a:p>
        </p:txBody>
      </p:sp>
      <p:sp>
        <p:nvSpPr>
          <p:cNvPr id="3" name="Content Placeholder 2"/>
          <p:cNvSpPr>
            <a:spLocks noGrp="1"/>
          </p:cNvSpPr>
          <p:nvPr>
            <p:ph sz="quarter" idx="1"/>
          </p:nvPr>
        </p:nvSpPr>
        <p:spPr/>
        <p:txBody>
          <a:bodyPr>
            <a:normAutofit/>
          </a:bodyPr>
          <a:lstStyle/>
          <a:p>
            <a:r>
              <a:rPr lang="en-US" dirty="0" smtClean="0"/>
              <a:t>“President” Alf Landon (R)</a:t>
            </a:r>
          </a:p>
          <a:p>
            <a:pPr lvl="1"/>
            <a:r>
              <a:rPr lang="en-US" dirty="0" smtClean="0"/>
              <a:t>Literary Digest poll, 1936</a:t>
            </a:r>
          </a:p>
          <a:p>
            <a:pPr lvl="1"/>
            <a:r>
              <a:rPr lang="en-US" dirty="0" smtClean="0"/>
              <a:t>Two million ballots mailed to people listed in telephone directory and auto owners</a:t>
            </a:r>
          </a:p>
          <a:p>
            <a:pPr lvl="1"/>
            <a:r>
              <a:rPr lang="en-US" dirty="0" smtClean="0"/>
              <a:t>Problems?</a:t>
            </a:r>
          </a:p>
          <a:p>
            <a:pPr lvl="1"/>
            <a:endParaRPr lang="en-US" dirty="0" smtClean="0"/>
          </a:p>
          <a:p>
            <a:r>
              <a:rPr lang="en-US" dirty="0" smtClean="0"/>
              <a:t>“President” Thomas E. Dewey</a:t>
            </a:r>
          </a:p>
          <a:p>
            <a:pPr lvl="1"/>
            <a:r>
              <a:rPr lang="en-US" dirty="0" smtClean="0"/>
              <a:t>Gallup’s quota sampling</a:t>
            </a:r>
          </a:p>
          <a:p>
            <a:pPr lvl="1"/>
            <a:r>
              <a:rPr lang="en-US" dirty="0" smtClean="0"/>
              <a:t>Problems?</a:t>
            </a:r>
          </a:p>
          <a:p>
            <a:endParaRPr lang="en-US" dirty="0"/>
          </a:p>
        </p:txBody>
      </p:sp>
    </p:spTree>
    <p:extLst>
      <p:ext uri="{BB962C8B-B14F-4D97-AF65-F5344CB8AC3E}">
        <p14:creationId xmlns:p14="http://schemas.microsoft.com/office/powerpoint/2010/main" val="239413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A Population of 10 People with $0-$9</a:t>
            </a:r>
          </a:p>
          <a:p>
            <a:r>
              <a:rPr lang="en-US" dirty="0" smtClean="0"/>
              <a:t>Let’s imagine a population of only 10 people with differing amounts of money in their pockets—ranging from $0-$9.</a:t>
            </a:r>
          </a:p>
          <a:p>
            <a:endParaRPr lang="en-US" dirty="0"/>
          </a:p>
        </p:txBody>
      </p:sp>
      <p:sp>
        <p:nvSpPr>
          <p:cNvPr id="2" name="Title 1"/>
          <p:cNvSpPr>
            <a:spLocks noGrp="1"/>
          </p:cNvSpPr>
          <p:nvPr>
            <p:ph type="title"/>
          </p:nvPr>
        </p:nvSpPr>
        <p:spPr/>
        <p:txBody>
          <a:bodyPr/>
          <a:lstStyle/>
          <a:p>
            <a:r>
              <a:rPr lang="en-US" dirty="0" smtClean="0"/>
              <a:t>Figure 7-4</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6195" b="-6195"/>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7515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smtClean="0"/>
              <a:t>The Sampling Distribution of Samples of 1</a:t>
            </a:r>
          </a:p>
          <a:p>
            <a:r>
              <a:rPr lang="en-US" dirty="0" smtClean="0"/>
              <a:t>In this simple example, the mean amount of money these people have is $4.50 ($45/10). If we picked 10 different samples of 1 person each, our “estimates” of the mean would range all across the board.</a:t>
            </a:r>
          </a:p>
          <a:p>
            <a:endParaRPr lang="en-US" dirty="0"/>
          </a:p>
        </p:txBody>
      </p:sp>
      <p:sp>
        <p:nvSpPr>
          <p:cNvPr id="2" name="Title 1"/>
          <p:cNvSpPr>
            <a:spLocks noGrp="1"/>
          </p:cNvSpPr>
          <p:nvPr>
            <p:ph type="title"/>
          </p:nvPr>
        </p:nvSpPr>
        <p:spPr/>
        <p:txBody>
          <a:bodyPr/>
          <a:lstStyle/>
          <a:p>
            <a:r>
              <a:rPr lang="en-US" dirty="0" smtClean="0"/>
              <a:t>Figure 7-5</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1163" r="-2116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26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62500" lnSpcReduction="20000"/>
          </a:bodyPr>
          <a:lstStyle/>
          <a:p>
            <a:r>
              <a:rPr lang="en-US" dirty="0" smtClean="0"/>
              <a:t>The Sampling Distribution of Samples of 2</a:t>
            </a:r>
          </a:p>
          <a:p>
            <a:r>
              <a:rPr lang="en-US" dirty="0" smtClean="0"/>
              <a:t>After merely increasing our sample size to 2, the possible samples provide somewhat better estimates of the mean. We couldn’t get either $0 or $9, and the estimates are beginning to cluster around the true value of the mean: $4.50.</a:t>
            </a:r>
          </a:p>
          <a:p>
            <a:endParaRPr lang="en-US" dirty="0"/>
          </a:p>
        </p:txBody>
      </p:sp>
      <p:sp>
        <p:nvSpPr>
          <p:cNvPr id="2" name="Title 1"/>
          <p:cNvSpPr>
            <a:spLocks noGrp="1"/>
          </p:cNvSpPr>
          <p:nvPr>
            <p:ph type="title"/>
          </p:nvPr>
        </p:nvSpPr>
        <p:spPr/>
        <p:txBody>
          <a:bodyPr/>
          <a:lstStyle/>
          <a:p>
            <a:r>
              <a:rPr lang="en-US" dirty="0" smtClean="0"/>
              <a:t>Figure 7-6</a:t>
            </a:r>
            <a:endParaRPr lang="en-US" dirty="0"/>
          </a:p>
        </p:txBody>
      </p:sp>
      <p:pic>
        <p:nvPicPr>
          <p:cNvPr id="5" name="Picture 3"/>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1711" r="-21711"/>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7350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55000" lnSpcReduction="20000"/>
          </a:bodyPr>
          <a:lstStyle/>
          <a:p>
            <a:r>
              <a:rPr lang="en-US" dirty="0" smtClean="0"/>
              <a:t>The Sampling Distributions of Samples of 3, 4, 5, and 6</a:t>
            </a:r>
          </a:p>
          <a:p>
            <a:r>
              <a:rPr lang="en-US" dirty="0" smtClean="0"/>
              <a:t>As we increase the sample size, the possible samples cluster ever more tightly around the true value of the mean. The chance of extremely inaccurate estimates is reduced at the two ends of the distribution, and the percentage of the samples near the true value keeps increasing.</a:t>
            </a:r>
          </a:p>
          <a:p>
            <a:endParaRPr lang="en-US" dirty="0"/>
          </a:p>
        </p:txBody>
      </p:sp>
      <p:sp>
        <p:nvSpPr>
          <p:cNvPr id="2" name="Title 1"/>
          <p:cNvSpPr>
            <a:spLocks noGrp="1"/>
          </p:cNvSpPr>
          <p:nvPr>
            <p:ph type="title"/>
          </p:nvPr>
        </p:nvSpPr>
        <p:spPr/>
        <p:txBody>
          <a:bodyPr/>
          <a:lstStyle/>
          <a:p>
            <a:r>
              <a:rPr lang="en-US" dirty="0" smtClean="0"/>
              <a:t>Figure 7-7</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1113" r="-51113"/>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0405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 Sampling</a:t>
            </a:r>
            <a:endParaRPr lang="en-US" dirty="0"/>
          </a:p>
        </p:txBody>
      </p:sp>
      <p:sp>
        <p:nvSpPr>
          <p:cNvPr id="3" name="Content Placeholder 2"/>
          <p:cNvSpPr>
            <a:spLocks noGrp="1"/>
          </p:cNvSpPr>
          <p:nvPr>
            <p:ph sz="quarter" idx="1"/>
          </p:nvPr>
        </p:nvSpPr>
        <p:spPr/>
        <p:txBody>
          <a:bodyPr/>
          <a:lstStyle/>
          <a:p>
            <a:r>
              <a:rPr lang="en-US" dirty="0" smtClean="0"/>
              <a:t>Sampling Error</a:t>
            </a:r>
          </a:p>
          <a:p>
            <a:pPr lvl="1"/>
            <a:r>
              <a:rPr lang="en-US" dirty="0"/>
              <a:t>t</a:t>
            </a:r>
            <a:r>
              <a:rPr lang="en-US" dirty="0" smtClean="0"/>
              <a:t>he degree of error to be expected of a given sample design</a:t>
            </a:r>
          </a:p>
          <a:p>
            <a:endParaRPr lang="en-US" dirty="0"/>
          </a:p>
        </p:txBody>
      </p:sp>
    </p:spTree>
    <p:extLst>
      <p:ext uri="{BB962C8B-B14F-4D97-AF65-F5344CB8AC3E}">
        <p14:creationId xmlns:p14="http://schemas.microsoft.com/office/powerpoint/2010/main" val="233481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0000" lnSpcReduction="20000"/>
          </a:bodyPr>
          <a:lstStyle/>
          <a:p>
            <a:r>
              <a:rPr lang="en-US" dirty="0" smtClean="0"/>
              <a:t>Range of Possible Sample Study Results</a:t>
            </a:r>
          </a:p>
          <a:p>
            <a:r>
              <a:rPr lang="en-US" dirty="0" smtClean="0"/>
              <a:t>Shifting to a more realistic example, let’s assume that we want to sample student attitudes concerning a proposed conduct code. Let’s assume that 50 percent disapproves—though the researcher doesn’t know that.</a:t>
            </a:r>
          </a:p>
          <a:p>
            <a:endParaRPr lang="en-US" dirty="0"/>
          </a:p>
        </p:txBody>
      </p:sp>
      <p:sp>
        <p:nvSpPr>
          <p:cNvPr id="2" name="Title 1"/>
          <p:cNvSpPr>
            <a:spLocks noGrp="1"/>
          </p:cNvSpPr>
          <p:nvPr>
            <p:ph type="title"/>
          </p:nvPr>
        </p:nvSpPr>
        <p:spPr/>
        <p:txBody>
          <a:bodyPr/>
          <a:lstStyle/>
          <a:p>
            <a:r>
              <a:rPr lang="en-US" dirty="0" smtClean="0"/>
              <a:t>Figure 7-8</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94689" b="-94689"/>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550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55000" lnSpcReduction="20000"/>
          </a:bodyPr>
          <a:lstStyle/>
          <a:p>
            <a:r>
              <a:rPr lang="en-US" dirty="0" smtClean="0"/>
              <a:t>Results Produced by Three Hypothetical Studies</a:t>
            </a:r>
          </a:p>
          <a:p>
            <a:r>
              <a:rPr lang="en-US" dirty="0" smtClean="0"/>
              <a:t>Assuming a large student body, let’s suppose that we selected three different samples, each of substantial size. We would not necessarily expect those samples to perfectly reflect attitudes in the whole student body, but they should come reasonably close.</a:t>
            </a:r>
          </a:p>
        </p:txBody>
      </p:sp>
      <p:sp>
        <p:nvSpPr>
          <p:cNvPr id="2" name="Title 1"/>
          <p:cNvSpPr>
            <a:spLocks noGrp="1"/>
          </p:cNvSpPr>
          <p:nvPr>
            <p:ph type="title"/>
          </p:nvPr>
        </p:nvSpPr>
        <p:spPr/>
        <p:txBody>
          <a:bodyPr/>
          <a:lstStyle/>
          <a:p>
            <a:r>
              <a:rPr lang="en-US" dirty="0" smtClean="0"/>
              <a:t>Figure 7-9</a:t>
            </a:r>
            <a:endParaRPr lang="en-US" dirty="0"/>
          </a:p>
        </p:txBody>
      </p:sp>
      <p:pic>
        <p:nvPicPr>
          <p:cNvPr id="6"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22667" b="-22667"/>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068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smtClean="0"/>
              <a:t>The Sampling Distribution</a:t>
            </a:r>
          </a:p>
          <a:p>
            <a:r>
              <a:rPr lang="en-US" dirty="0" smtClean="0"/>
              <a:t>If we were to select a large number of good samples, we would expect them to cluster around the true value (50 percent), but given enough such samples, a few would fall far from the mark.</a:t>
            </a:r>
          </a:p>
          <a:p>
            <a:endParaRPr lang="en-US" dirty="0"/>
          </a:p>
        </p:txBody>
      </p:sp>
      <p:sp>
        <p:nvSpPr>
          <p:cNvPr id="2" name="Title 1"/>
          <p:cNvSpPr>
            <a:spLocks noGrp="1"/>
          </p:cNvSpPr>
          <p:nvPr>
            <p:ph type="title"/>
          </p:nvPr>
        </p:nvSpPr>
        <p:spPr/>
        <p:txBody>
          <a:bodyPr/>
          <a:lstStyle/>
          <a:p>
            <a:r>
              <a:rPr lang="en-US" dirty="0" smtClean="0"/>
              <a:t>Figure 7-10</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1719" b="-11719"/>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9347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endParaRPr lang="en-US"/>
          </a:p>
        </p:txBody>
      </p:sp>
      <p:sp>
        <p:nvSpPr>
          <p:cNvPr id="2" name="Title 1"/>
          <p:cNvSpPr>
            <a:spLocks noGrp="1"/>
          </p:cNvSpPr>
          <p:nvPr>
            <p:ph type="title"/>
          </p:nvPr>
        </p:nvSpPr>
        <p:spPr/>
        <p:txBody>
          <a:bodyPr/>
          <a:lstStyle/>
          <a:p>
            <a:r>
              <a:rPr lang="en-US" dirty="0" smtClean="0"/>
              <a:t>The Normal Distribution</a:t>
            </a:r>
            <a:endParaRPr lang="en-US" dirty="0"/>
          </a:p>
        </p:txBody>
      </p:sp>
      <p:pic>
        <p:nvPicPr>
          <p:cNvPr id="5" name="Picture Placeholder 4" descr="the_normal_distribution_empirical_rule_8.png"/>
          <p:cNvPicPr>
            <a:picLocks noGrp="1" noChangeAspect="1"/>
          </p:cNvPicPr>
          <p:nvPr>
            <p:ph type="pic" idx="1"/>
          </p:nvPr>
        </p:nvPicPr>
        <p:blipFill>
          <a:blip r:embed="rId3">
            <a:extLst>
              <a:ext uri="{28A0092B-C50C-407E-A947-70E740481C1C}">
                <a14:useLocalDpi xmlns:a14="http://schemas.microsoft.com/office/drawing/2010/main" val="0"/>
              </a:ext>
            </a:extLst>
          </a:blip>
          <a:srcRect l="-16919" r="-16919"/>
          <a:stretch>
            <a:fillRect/>
          </a:stretch>
        </p:blipFill>
        <p:spPr>
          <a:noFill/>
        </p:spPr>
      </p:pic>
    </p:spTree>
    <p:extLst>
      <p:ext uri="{BB962C8B-B14F-4D97-AF65-F5344CB8AC3E}">
        <p14:creationId xmlns:p14="http://schemas.microsoft.com/office/powerpoint/2010/main" val="96730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When asked, 40% of registered Republicans say they support Trump. The study has a margin of error (standard error) of 3 percentage points. </a:t>
            </a:r>
            <a:endParaRPr lang="en-US" dirty="0"/>
          </a:p>
        </p:txBody>
      </p:sp>
      <p:sp>
        <p:nvSpPr>
          <p:cNvPr id="2" name="Title 1"/>
          <p:cNvSpPr>
            <a:spLocks noGrp="1"/>
          </p:cNvSpPr>
          <p:nvPr>
            <p:ph type="title"/>
          </p:nvPr>
        </p:nvSpPr>
        <p:spPr/>
        <p:txBody>
          <a:bodyPr/>
          <a:lstStyle/>
          <a:p>
            <a:r>
              <a:rPr lang="en-US" dirty="0" smtClean="0"/>
              <a:t>Confidence: Republican Support for Trump</a:t>
            </a:r>
            <a:endParaRPr lang="en-US" dirty="0"/>
          </a:p>
        </p:txBody>
      </p:sp>
      <p:pic>
        <p:nvPicPr>
          <p:cNvPr id="5" name="Picture Placeholder 4" descr="the_normal_distribution_empirical_rule_8.png"/>
          <p:cNvPicPr>
            <a:picLocks noGrp="1" noChangeAspect="1"/>
          </p:cNvPicPr>
          <p:nvPr>
            <p:ph type="pic" idx="1"/>
          </p:nvPr>
        </p:nvPicPr>
        <p:blipFill>
          <a:blip r:embed="rId3">
            <a:extLst>
              <a:ext uri="{28A0092B-C50C-407E-A947-70E740481C1C}">
                <a14:useLocalDpi xmlns:a14="http://schemas.microsoft.com/office/drawing/2010/main" val="0"/>
              </a:ext>
            </a:extLst>
          </a:blip>
          <a:srcRect l="-16919" r="-16919"/>
          <a:stretch>
            <a:fillRect/>
          </a:stretch>
        </p:blipFill>
        <p:spPr>
          <a:noFill/>
        </p:spPr>
      </p:pic>
    </p:spTree>
    <p:extLst>
      <p:ext uri="{BB962C8B-B14F-4D97-AF65-F5344CB8AC3E}">
        <p14:creationId xmlns:p14="http://schemas.microsoft.com/office/powerpoint/2010/main" val="1235386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Sampling?</a:t>
            </a:r>
            <a:endParaRPr lang="en-US" dirty="0"/>
          </a:p>
        </p:txBody>
      </p:sp>
      <p:sp>
        <p:nvSpPr>
          <p:cNvPr id="3" name="Content Placeholder 2"/>
          <p:cNvSpPr>
            <a:spLocks noGrp="1"/>
          </p:cNvSpPr>
          <p:nvPr>
            <p:ph sz="quarter" idx="1"/>
          </p:nvPr>
        </p:nvSpPr>
        <p:spPr/>
        <p:txBody>
          <a:bodyPr/>
          <a:lstStyle/>
          <a:p>
            <a:r>
              <a:rPr lang="en-US" dirty="0"/>
              <a:t>Sampling</a:t>
            </a:r>
          </a:p>
          <a:p>
            <a:pPr lvl="1"/>
            <a:r>
              <a:rPr lang="en-US" dirty="0"/>
              <a:t>The process of selecting </a:t>
            </a:r>
            <a:r>
              <a:rPr lang="en-US" dirty="0" smtClean="0"/>
              <a:t>observations for your research</a:t>
            </a:r>
          </a:p>
          <a:p>
            <a:pPr lvl="1"/>
            <a:endParaRPr lang="en-US" dirty="0"/>
          </a:p>
          <a:p>
            <a:pPr lvl="1"/>
            <a:r>
              <a:rPr lang="en-US" dirty="0" smtClean="0"/>
              <a:t>Nonprobability versus Probability Sampling</a:t>
            </a:r>
            <a:endParaRPr lang="en-US" dirty="0"/>
          </a:p>
          <a:p>
            <a:endParaRPr lang="en-US" dirty="0"/>
          </a:p>
        </p:txBody>
      </p:sp>
    </p:spTree>
    <p:extLst>
      <p:ext uri="{BB962C8B-B14F-4D97-AF65-F5344CB8AC3E}">
        <p14:creationId xmlns:p14="http://schemas.microsoft.com/office/powerpoint/2010/main" val="3144856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Probability Sampling</a:t>
            </a:r>
            <a:endParaRPr lang="en-US" dirty="0"/>
          </a:p>
        </p:txBody>
      </p:sp>
      <p:sp>
        <p:nvSpPr>
          <p:cNvPr id="3" name="Content Placeholder 2"/>
          <p:cNvSpPr>
            <a:spLocks noGrp="1"/>
          </p:cNvSpPr>
          <p:nvPr>
            <p:ph sz="quarter" idx="1"/>
          </p:nvPr>
        </p:nvSpPr>
        <p:spPr/>
        <p:txBody>
          <a:bodyPr/>
          <a:lstStyle/>
          <a:p>
            <a:r>
              <a:rPr lang="en-US" dirty="0" smtClean="0"/>
              <a:t>Confidence Levels and Confidence Intervals</a:t>
            </a:r>
          </a:p>
          <a:p>
            <a:pPr lvl="1"/>
            <a:r>
              <a:rPr lang="en-US" dirty="0" smtClean="0"/>
              <a:t>Confidence Level	</a:t>
            </a:r>
          </a:p>
          <a:p>
            <a:pPr lvl="2"/>
            <a:r>
              <a:rPr lang="en-US" dirty="0" smtClean="0"/>
              <a:t>The estimated probability or how confident you are that a population parameter lies within a given confidence interval</a:t>
            </a:r>
          </a:p>
          <a:p>
            <a:pPr lvl="1"/>
            <a:r>
              <a:rPr lang="en-US" dirty="0" smtClean="0"/>
              <a:t>Confidence Interval</a:t>
            </a:r>
          </a:p>
          <a:p>
            <a:pPr lvl="2"/>
            <a:r>
              <a:rPr lang="en-US" dirty="0" smtClean="0"/>
              <a:t>The range of values within which a population parameter is estimated to lie.</a:t>
            </a:r>
          </a:p>
          <a:p>
            <a:pPr lvl="1"/>
            <a:endParaRPr lang="en-US" dirty="0"/>
          </a:p>
        </p:txBody>
      </p:sp>
    </p:spTree>
    <p:extLst>
      <p:ext uri="{BB962C8B-B14F-4D97-AF65-F5344CB8AC3E}">
        <p14:creationId xmlns:p14="http://schemas.microsoft.com/office/powerpoint/2010/main" val="3143611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Errors, and Estimates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Assume you have a probability sample of 1000 sociology students. You asked them whether or not they were/are happy with their Sociology 101 class. </a:t>
            </a:r>
            <a:r>
              <a:rPr lang="en-US" i="1" u="sng" dirty="0" smtClean="0"/>
              <a:t>Sixty-three (63) percent </a:t>
            </a:r>
            <a:r>
              <a:rPr lang="en-US" dirty="0" smtClean="0"/>
              <a:t>said “Yes.” The standard error for the question was </a:t>
            </a:r>
            <a:r>
              <a:rPr lang="en-US" i="1" u="sng" dirty="0" smtClean="0"/>
              <a:t>four (4) points</a:t>
            </a:r>
            <a:r>
              <a:rPr lang="en-US" dirty="0" smtClean="0"/>
              <a:t>. What is the confidence interval for the following confidence levels:</a:t>
            </a:r>
          </a:p>
          <a:p>
            <a:endParaRPr lang="en-US" dirty="0"/>
          </a:p>
          <a:p>
            <a:pPr lvl="1"/>
            <a:r>
              <a:rPr lang="en-US" dirty="0" smtClean="0"/>
              <a:t>68%</a:t>
            </a:r>
          </a:p>
          <a:p>
            <a:pPr lvl="1"/>
            <a:r>
              <a:rPr lang="en-US" dirty="0" smtClean="0"/>
              <a:t>95%</a:t>
            </a:r>
          </a:p>
          <a:p>
            <a:pPr lvl="1"/>
            <a:r>
              <a:rPr lang="en-US" dirty="0" smtClean="0"/>
              <a:t>99%</a:t>
            </a:r>
          </a:p>
          <a:p>
            <a:endParaRPr lang="en-US" dirty="0"/>
          </a:p>
        </p:txBody>
      </p:sp>
    </p:spTree>
    <p:extLst>
      <p:ext uri="{BB962C8B-B14F-4D97-AF65-F5344CB8AC3E}">
        <p14:creationId xmlns:p14="http://schemas.microsoft.com/office/powerpoint/2010/main" val="444069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Populations and Sampling Frames </a:t>
            </a:r>
            <a:endParaRPr lang="en-US" dirty="0"/>
          </a:p>
        </p:txBody>
      </p:sp>
      <p:sp>
        <p:nvSpPr>
          <p:cNvPr id="3" name="Content Placeholder 2"/>
          <p:cNvSpPr>
            <a:spLocks noGrp="1"/>
          </p:cNvSpPr>
          <p:nvPr>
            <p:ph sz="quarter" idx="1"/>
          </p:nvPr>
        </p:nvSpPr>
        <p:spPr/>
        <p:txBody>
          <a:bodyPr/>
          <a:lstStyle/>
          <a:p>
            <a:r>
              <a:rPr lang="en-US" dirty="0" smtClean="0"/>
              <a:t>Sampling Frame</a:t>
            </a:r>
          </a:p>
          <a:p>
            <a:pPr lvl="1"/>
            <a:r>
              <a:rPr lang="en-US" dirty="0" smtClean="0"/>
              <a:t>A list of units composing a population from which a sample is selected.</a:t>
            </a:r>
          </a:p>
          <a:p>
            <a:pPr marL="366713" lvl="1" indent="0">
              <a:buNone/>
            </a:pPr>
            <a:endParaRPr lang="en-US" dirty="0" smtClean="0"/>
          </a:p>
          <a:p>
            <a:r>
              <a:rPr lang="en-US" dirty="0" smtClean="0"/>
              <a:t>To be representative, sampling frame must include all members of the population.</a:t>
            </a:r>
          </a:p>
          <a:p>
            <a:endParaRPr lang="en-US" dirty="0"/>
          </a:p>
        </p:txBody>
      </p:sp>
    </p:spTree>
    <p:extLst>
      <p:ext uri="{BB962C8B-B14F-4D97-AF65-F5344CB8AC3E}">
        <p14:creationId xmlns:p14="http://schemas.microsoft.com/office/powerpoint/2010/main" val="2693750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Populations and Sampling Frames </a:t>
            </a:r>
            <a:endParaRPr lang="en-US" dirty="0"/>
          </a:p>
        </p:txBody>
      </p:sp>
      <p:sp>
        <p:nvSpPr>
          <p:cNvPr id="3" name="Content Placeholder 2"/>
          <p:cNvSpPr>
            <a:spLocks noGrp="1"/>
          </p:cNvSpPr>
          <p:nvPr>
            <p:ph sz="quarter" idx="1"/>
          </p:nvPr>
        </p:nvSpPr>
        <p:spPr/>
        <p:txBody>
          <a:bodyPr>
            <a:normAutofit/>
          </a:bodyPr>
          <a:lstStyle/>
          <a:p>
            <a:r>
              <a:rPr lang="en-US" dirty="0" smtClean="0"/>
              <a:t>Findings based on a sample represent only the aggregation of elements that compose the sampling frame.</a:t>
            </a:r>
          </a:p>
          <a:p>
            <a:endParaRPr lang="en-US" dirty="0" smtClean="0"/>
          </a:p>
          <a:p>
            <a:r>
              <a:rPr lang="en-US" dirty="0" smtClean="0"/>
              <a:t>Sampling frame </a:t>
            </a:r>
            <a:r>
              <a:rPr lang="en-US" dirty="0"/>
              <a:t>o</a:t>
            </a:r>
            <a:r>
              <a:rPr lang="en-US" dirty="0" smtClean="0"/>
              <a:t>missions are inevitable.</a:t>
            </a:r>
          </a:p>
          <a:p>
            <a:endParaRPr lang="en-US" dirty="0" smtClean="0"/>
          </a:p>
          <a:p>
            <a:r>
              <a:rPr lang="en-US" dirty="0" smtClean="0"/>
              <a:t>To be generalized, all elements must have equal representation in the frame.</a:t>
            </a:r>
          </a:p>
          <a:p>
            <a:endParaRPr lang="en-US" dirty="0"/>
          </a:p>
        </p:txBody>
      </p:sp>
    </p:spTree>
    <p:extLst>
      <p:ext uri="{BB962C8B-B14F-4D97-AF65-F5344CB8AC3E}">
        <p14:creationId xmlns:p14="http://schemas.microsoft.com/office/powerpoint/2010/main" val="2717076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lstStyle/>
          <a:p>
            <a:r>
              <a:rPr lang="en-US" dirty="0" smtClean="0"/>
              <a:t>Simple Random Sampling</a:t>
            </a:r>
          </a:p>
          <a:p>
            <a:r>
              <a:rPr lang="en-US" dirty="0" smtClean="0"/>
              <a:t>Systematic Sampling</a:t>
            </a:r>
          </a:p>
          <a:p>
            <a:r>
              <a:rPr lang="en-US" dirty="0" smtClean="0"/>
              <a:t>Stratified Sampling</a:t>
            </a:r>
          </a:p>
          <a:p>
            <a:r>
              <a:rPr lang="en-US" dirty="0" smtClean="0"/>
              <a:t>Implicit Stratification in Systematic Sampling</a:t>
            </a:r>
          </a:p>
          <a:p>
            <a:endParaRPr lang="en-US" dirty="0"/>
          </a:p>
        </p:txBody>
      </p:sp>
    </p:spTree>
    <p:extLst>
      <p:ext uri="{BB962C8B-B14F-4D97-AF65-F5344CB8AC3E}">
        <p14:creationId xmlns:p14="http://schemas.microsoft.com/office/powerpoint/2010/main" val="3435724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lstStyle/>
          <a:p>
            <a:r>
              <a:rPr lang="en-US" dirty="0" smtClean="0"/>
              <a:t>Simple Random Sampling</a:t>
            </a:r>
          </a:p>
          <a:p>
            <a:pPr lvl="1"/>
            <a:r>
              <a:rPr lang="en-US" dirty="0" smtClean="0"/>
              <a:t>Units are assigned numbers. A set of random numbers is generated and the units having those numbers are included in the sample.</a:t>
            </a:r>
          </a:p>
          <a:p>
            <a:endParaRPr lang="en-US" dirty="0" smtClean="0"/>
          </a:p>
          <a:p>
            <a:r>
              <a:rPr lang="en-US" dirty="0" smtClean="0"/>
              <a:t>Not necessarily the most accurate sampling method.</a:t>
            </a:r>
          </a:p>
          <a:p>
            <a:endParaRPr lang="en-US" dirty="0"/>
          </a:p>
        </p:txBody>
      </p:sp>
    </p:spTree>
    <p:extLst>
      <p:ext uri="{BB962C8B-B14F-4D97-AF65-F5344CB8AC3E}">
        <p14:creationId xmlns:p14="http://schemas.microsoft.com/office/powerpoint/2010/main" val="2100834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0000" lnSpcReduction="20000"/>
          </a:bodyPr>
          <a:lstStyle/>
          <a:p>
            <a:r>
              <a:rPr lang="en-US" dirty="0" smtClean="0"/>
              <a:t>A Simple Random Sample</a:t>
            </a:r>
          </a:p>
          <a:p>
            <a:r>
              <a:rPr lang="en-US" dirty="0" smtClean="0"/>
              <a:t>Having numbered everyone in the population, we can use a table of random numbers to select a representative sample from the overall population. Anyone whose number is chosen from the table is in the sample.</a:t>
            </a:r>
          </a:p>
          <a:p>
            <a:endParaRPr lang="en-US" dirty="0"/>
          </a:p>
        </p:txBody>
      </p:sp>
      <p:sp>
        <p:nvSpPr>
          <p:cNvPr id="2" name="Title 1"/>
          <p:cNvSpPr>
            <a:spLocks noGrp="1"/>
          </p:cNvSpPr>
          <p:nvPr>
            <p:ph type="title"/>
          </p:nvPr>
        </p:nvSpPr>
        <p:spPr/>
        <p:txBody>
          <a:bodyPr/>
          <a:lstStyle/>
          <a:p>
            <a:r>
              <a:rPr lang="en-US" dirty="0" smtClean="0"/>
              <a:t>Figure 7-11</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3748" r="-33748"/>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331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lstStyle/>
          <a:p>
            <a:r>
              <a:rPr lang="en-US" dirty="0" smtClean="0"/>
              <a:t>Systematic Sampling</a:t>
            </a:r>
          </a:p>
          <a:p>
            <a:pPr lvl="1"/>
            <a:r>
              <a:rPr lang="en-US" dirty="0" smtClean="0"/>
              <a:t>Every </a:t>
            </a:r>
            <a:r>
              <a:rPr lang="en-US" i="1" dirty="0" err="1" smtClean="0"/>
              <a:t>k</a:t>
            </a:r>
            <a:r>
              <a:rPr lang="en-US" dirty="0" err="1" smtClean="0"/>
              <a:t>th</a:t>
            </a:r>
            <a:r>
              <a:rPr lang="en-US" dirty="0" smtClean="0"/>
              <a:t> unit in a list is selected for inclusion in the sample.</a:t>
            </a:r>
          </a:p>
          <a:p>
            <a:endParaRPr lang="en-US" dirty="0" smtClean="0"/>
          </a:p>
          <a:p>
            <a:r>
              <a:rPr lang="en-US" dirty="0" smtClean="0"/>
              <a:t>Slightly more accurate than simple random sampling.</a:t>
            </a:r>
          </a:p>
          <a:p>
            <a:endParaRPr lang="en-US" dirty="0"/>
          </a:p>
        </p:txBody>
      </p:sp>
    </p:spTree>
    <p:extLst>
      <p:ext uri="{BB962C8B-B14F-4D97-AF65-F5344CB8AC3E}">
        <p14:creationId xmlns:p14="http://schemas.microsoft.com/office/powerpoint/2010/main" val="2631267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Stratified Sampling </a:t>
            </a:r>
          </a:p>
          <a:p>
            <a:pPr lvl="1"/>
            <a:r>
              <a:rPr lang="en-US" dirty="0" smtClean="0"/>
              <a:t>Stratification</a:t>
            </a:r>
          </a:p>
          <a:p>
            <a:pPr lvl="2"/>
            <a:r>
              <a:rPr lang="en-US" dirty="0" smtClean="0"/>
              <a:t>Grouping units of a population into homogenous groups (strata) before sampling.</a:t>
            </a:r>
          </a:p>
          <a:p>
            <a:endParaRPr lang="en-US" dirty="0" smtClean="0"/>
          </a:p>
          <a:p>
            <a:r>
              <a:rPr lang="en-US" dirty="0" smtClean="0"/>
              <a:t>Slightly more accurate than simple random sampling.</a:t>
            </a:r>
          </a:p>
          <a:p>
            <a:endParaRPr lang="en-US" dirty="0" smtClean="0"/>
          </a:p>
          <a:p>
            <a:r>
              <a:rPr lang="en-US" dirty="0" smtClean="0"/>
              <a:t>Stratification is a modification to simple random and systematic </a:t>
            </a:r>
            <a:r>
              <a:rPr lang="en-US" dirty="0" err="1" smtClean="0"/>
              <a:t>sampllin</a:t>
            </a:r>
            <a:r>
              <a:rPr lang="en-US" dirty="0" smtClean="0"/>
              <a:t> methods.</a:t>
            </a:r>
          </a:p>
          <a:p>
            <a:endParaRPr lang="en-US" dirty="0"/>
          </a:p>
        </p:txBody>
      </p:sp>
    </p:spTree>
    <p:extLst>
      <p:ext uri="{BB962C8B-B14F-4D97-AF65-F5344CB8AC3E}">
        <p14:creationId xmlns:p14="http://schemas.microsoft.com/office/powerpoint/2010/main" val="574555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55000" lnSpcReduction="20000"/>
          </a:bodyPr>
          <a:lstStyle/>
          <a:p>
            <a:r>
              <a:rPr lang="en-US" dirty="0" smtClean="0"/>
              <a:t>A Stratified, Systematic Sample with a Random Start</a:t>
            </a:r>
          </a:p>
          <a:p>
            <a:r>
              <a:rPr lang="en-US" dirty="0" smtClean="0"/>
              <a:t>A stratified, systematic sample involves two stages. First the members of the population are gathered into homogeneous strata; this simple example merely uses gender and race as stratification variables, but more could be used. Then every </a:t>
            </a:r>
            <a:r>
              <a:rPr lang="en-US" dirty="0" err="1" smtClean="0"/>
              <a:t>kth</a:t>
            </a:r>
            <a:r>
              <a:rPr lang="en-US" dirty="0" smtClean="0"/>
              <a:t> (in this case, every tenth) person in the stratified arrangement is selected into the sample.</a:t>
            </a:r>
          </a:p>
          <a:p>
            <a:endParaRPr lang="en-US" dirty="0"/>
          </a:p>
        </p:txBody>
      </p:sp>
      <p:sp>
        <p:nvSpPr>
          <p:cNvPr id="2" name="Title 1"/>
          <p:cNvSpPr>
            <a:spLocks noGrp="1"/>
          </p:cNvSpPr>
          <p:nvPr>
            <p:ph type="title"/>
          </p:nvPr>
        </p:nvSpPr>
        <p:spPr/>
        <p:txBody>
          <a:bodyPr/>
          <a:lstStyle/>
          <a:p>
            <a:r>
              <a:rPr lang="en-US" dirty="0" smtClean="0"/>
              <a:t>Figure 7-12</a:t>
            </a:r>
            <a:endParaRPr lang="en-US" dirty="0"/>
          </a:p>
        </p:txBody>
      </p:sp>
      <p:pic>
        <p:nvPicPr>
          <p:cNvPr id="5"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3798" r="-13798"/>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6868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lstStyle/>
          <a:p>
            <a:r>
              <a:rPr lang="en-US" dirty="0" smtClean="0"/>
              <a:t>Nonprobability Sampling</a:t>
            </a:r>
          </a:p>
          <a:p>
            <a:pPr lvl="1"/>
            <a:r>
              <a:rPr lang="en-US" dirty="0" smtClean="0"/>
              <a:t>Selecting a sample without using methods based on probability theory</a:t>
            </a:r>
          </a:p>
          <a:p>
            <a:pPr lvl="2"/>
            <a:r>
              <a:rPr lang="en-US" dirty="0" smtClean="0"/>
              <a:t>Available subjects</a:t>
            </a:r>
          </a:p>
          <a:p>
            <a:pPr lvl="2"/>
            <a:r>
              <a:rPr lang="en-US" dirty="0" smtClean="0"/>
              <a:t>Purposive sampling</a:t>
            </a:r>
          </a:p>
          <a:p>
            <a:pPr lvl="2"/>
            <a:r>
              <a:rPr lang="en-US" dirty="0" smtClean="0"/>
              <a:t>Snowball sampling</a:t>
            </a:r>
          </a:p>
          <a:p>
            <a:pPr lvl="2"/>
            <a:r>
              <a:rPr lang="en-US" dirty="0" smtClean="0"/>
              <a:t>Quota sampling</a:t>
            </a:r>
          </a:p>
          <a:p>
            <a:endParaRPr lang="en-US" dirty="0"/>
          </a:p>
        </p:txBody>
      </p:sp>
    </p:spTree>
    <p:extLst>
      <p:ext uri="{BB962C8B-B14F-4D97-AF65-F5344CB8AC3E}">
        <p14:creationId xmlns:p14="http://schemas.microsoft.com/office/powerpoint/2010/main" val="74618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Sampling Designs </a:t>
            </a:r>
            <a:endParaRPr lang="en-US" dirty="0"/>
          </a:p>
        </p:txBody>
      </p:sp>
      <p:sp>
        <p:nvSpPr>
          <p:cNvPr id="3" name="Content Placeholder 2"/>
          <p:cNvSpPr>
            <a:spLocks noGrp="1"/>
          </p:cNvSpPr>
          <p:nvPr>
            <p:ph sz="quarter" idx="1"/>
          </p:nvPr>
        </p:nvSpPr>
        <p:spPr/>
        <p:txBody>
          <a:bodyPr/>
          <a:lstStyle/>
          <a:p>
            <a:r>
              <a:rPr lang="en-US" dirty="0" smtClean="0"/>
              <a:t>Implicit Stratification in Systematic Sampling</a:t>
            </a:r>
          </a:p>
          <a:p>
            <a:pPr lvl="1"/>
            <a:r>
              <a:rPr lang="en-US" dirty="0" smtClean="0"/>
              <a:t>Sampling Students at University of Hawaii</a:t>
            </a:r>
          </a:p>
          <a:p>
            <a:pPr lvl="1"/>
            <a:endParaRPr lang="en-US" dirty="0"/>
          </a:p>
          <a:p>
            <a:r>
              <a:rPr lang="en-US" dirty="0" smtClean="0"/>
              <a:t>Sampling Modification</a:t>
            </a:r>
          </a:p>
          <a:p>
            <a:endParaRPr lang="en-US" dirty="0" smtClean="0"/>
          </a:p>
          <a:p>
            <a:endParaRPr lang="en-US" dirty="0" smtClean="0"/>
          </a:p>
          <a:p>
            <a:endParaRPr lang="en-US" dirty="0"/>
          </a:p>
        </p:txBody>
      </p:sp>
    </p:spTree>
    <p:extLst>
      <p:ext uri="{BB962C8B-B14F-4D97-AF65-F5344CB8AC3E}">
        <p14:creationId xmlns:p14="http://schemas.microsoft.com/office/powerpoint/2010/main" val="1897303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Sampling in Review</a:t>
            </a:r>
            <a:endParaRPr lang="en-US" dirty="0"/>
          </a:p>
        </p:txBody>
      </p:sp>
      <p:sp>
        <p:nvSpPr>
          <p:cNvPr id="3" name="Content Placeholder 2"/>
          <p:cNvSpPr>
            <a:spLocks noGrp="1"/>
          </p:cNvSpPr>
          <p:nvPr>
            <p:ph sz="quarter" idx="1"/>
          </p:nvPr>
        </p:nvSpPr>
        <p:spPr/>
        <p:txBody>
          <a:bodyPr/>
          <a:lstStyle/>
          <a:p>
            <a:r>
              <a:rPr lang="en-US" dirty="0" smtClean="0"/>
              <a:t>Remains the most effective method for selection of study elements because:</a:t>
            </a:r>
          </a:p>
          <a:p>
            <a:pPr lvl="1"/>
            <a:r>
              <a:rPr lang="en-US" dirty="0" smtClean="0"/>
              <a:t>Allows researchers to avoid biases in element selection</a:t>
            </a:r>
          </a:p>
          <a:p>
            <a:pPr lvl="1"/>
            <a:r>
              <a:rPr lang="en-US" dirty="0" smtClean="0"/>
              <a:t>Permits estimates of error</a:t>
            </a:r>
          </a:p>
          <a:p>
            <a:endParaRPr lang="en-US" dirty="0"/>
          </a:p>
        </p:txBody>
      </p:sp>
    </p:spTree>
    <p:extLst>
      <p:ext uri="{BB962C8B-B14F-4D97-AF65-F5344CB8AC3E}">
        <p14:creationId xmlns:p14="http://schemas.microsoft.com/office/powerpoint/2010/main" val="1678988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normAutofit/>
          </a:bodyPr>
          <a:lstStyle/>
          <a:p>
            <a:r>
              <a:rPr lang="en-US" dirty="0" smtClean="0"/>
              <a:t>Available Subjects</a:t>
            </a:r>
          </a:p>
          <a:p>
            <a:pPr lvl="1"/>
            <a:r>
              <a:rPr lang="en-US" dirty="0" smtClean="0"/>
              <a:t>Units selected based on convenience </a:t>
            </a:r>
          </a:p>
          <a:p>
            <a:pPr lvl="1"/>
            <a:endParaRPr lang="en-US" dirty="0" smtClean="0"/>
          </a:p>
          <a:p>
            <a:pPr lvl="1"/>
            <a:r>
              <a:rPr lang="en-US" dirty="0" smtClean="0"/>
              <a:t>No representativeness</a:t>
            </a:r>
          </a:p>
          <a:p>
            <a:pPr lvl="2"/>
            <a:r>
              <a:rPr lang="en-US" dirty="0" smtClean="0"/>
              <a:t>Researchers must be very cautious about generalizing </a:t>
            </a:r>
            <a:endParaRPr lang="en-US" dirty="0"/>
          </a:p>
          <a:p>
            <a:endParaRPr lang="en-US" dirty="0" smtClean="0"/>
          </a:p>
          <a:p>
            <a:r>
              <a:rPr lang="en-US" dirty="0" smtClean="0"/>
              <a:t>When might this method be appropriate?</a:t>
            </a:r>
          </a:p>
          <a:p>
            <a:endParaRPr lang="en-US" dirty="0"/>
          </a:p>
        </p:txBody>
      </p:sp>
    </p:spTree>
    <p:extLst>
      <p:ext uri="{BB962C8B-B14F-4D97-AF65-F5344CB8AC3E}">
        <p14:creationId xmlns:p14="http://schemas.microsoft.com/office/powerpoint/2010/main" val="2433678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normAutofit/>
          </a:bodyPr>
          <a:lstStyle/>
          <a:p>
            <a:r>
              <a:rPr lang="en-US" dirty="0" smtClean="0"/>
              <a:t>Purposive or Judgmental Sampling</a:t>
            </a:r>
          </a:p>
          <a:p>
            <a:pPr lvl="1"/>
            <a:r>
              <a:rPr lang="en-US" dirty="0" smtClean="0"/>
              <a:t>Units selected based on researcher’s judgment about whether or not subjects are useful for findings/results.</a:t>
            </a:r>
          </a:p>
          <a:p>
            <a:pPr lvl="2"/>
            <a:r>
              <a:rPr lang="en-US" dirty="0" smtClean="0"/>
              <a:t>Small subsets of a population</a:t>
            </a:r>
          </a:p>
          <a:p>
            <a:pPr lvl="2"/>
            <a:r>
              <a:rPr lang="en-US" dirty="0" smtClean="0"/>
              <a:t>Two-group comparison</a:t>
            </a:r>
          </a:p>
          <a:p>
            <a:pPr lvl="2"/>
            <a:r>
              <a:rPr lang="en-US" dirty="0" smtClean="0"/>
              <a:t>Deviant cases</a:t>
            </a:r>
          </a:p>
          <a:p>
            <a:pPr lvl="1"/>
            <a:endParaRPr lang="en-US" dirty="0" smtClean="0"/>
          </a:p>
          <a:p>
            <a:r>
              <a:rPr lang="en-US" dirty="0" smtClean="0"/>
              <a:t>When might this method be appropriate?</a:t>
            </a:r>
          </a:p>
          <a:p>
            <a:endParaRPr lang="en-US" dirty="0"/>
          </a:p>
        </p:txBody>
      </p:sp>
    </p:spTree>
    <p:extLst>
      <p:ext uri="{BB962C8B-B14F-4D97-AF65-F5344CB8AC3E}">
        <p14:creationId xmlns:p14="http://schemas.microsoft.com/office/powerpoint/2010/main" val="1135818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normAutofit/>
          </a:bodyPr>
          <a:lstStyle/>
          <a:p>
            <a:r>
              <a:rPr lang="en-US" dirty="0" smtClean="0"/>
              <a:t>Snowball Sampling</a:t>
            </a:r>
          </a:p>
          <a:p>
            <a:pPr lvl="1"/>
            <a:r>
              <a:rPr lang="en-US" dirty="0" smtClean="0"/>
              <a:t>Each person interviewed is asked to suggest additional people for interviewing.</a:t>
            </a:r>
          </a:p>
          <a:p>
            <a:pPr lvl="2"/>
            <a:r>
              <a:rPr lang="en-US" dirty="0" smtClean="0"/>
              <a:t>Often used in field research, special populations</a:t>
            </a:r>
          </a:p>
          <a:p>
            <a:endParaRPr lang="en-US" dirty="0" smtClean="0"/>
          </a:p>
          <a:p>
            <a:r>
              <a:rPr lang="en-US" dirty="0" smtClean="0"/>
              <a:t>When might this method be appropriate?</a:t>
            </a:r>
          </a:p>
          <a:p>
            <a:endParaRPr lang="en-US" dirty="0"/>
          </a:p>
        </p:txBody>
      </p:sp>
    </p:spTree>
    <p:extLst>
      <p:ext uri="{BB962C8B-B14F-4D97-AF65-F5344CB8AC3E}">
        <p14:creationId xmlns:p14="http://schemas.microsoft.com/office/powerpoint/2010/main" val="2817222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Quota Sampling</a:t>
            </a:r>
          </a:p>
          <a:p>
            <a:pPr lvl="1"/>
            <a:r>
              <a:rPr lang="en-US" dirty="0" smtClean="0"/>
              <a:t>Units selected based on pre-specified characteristics. Sample will have the same distribution of characteristics as the population</a:t>
            </a:r>
          </a:p>
          <a:p>
            <a:pPr lvl="1"/>
            <a:endParaRPr lang="en-US" dirty="0" smtClean="0"/>
          </a:p>
          <a:p>
            <a:r>
              <a:rPr lang="en-US" dirty="0" smtClean="0"/>
              <a:t>Similar to probability sampling, but has problems: quota frame must be accurate, selection of sample elements may be biased</a:t>
            </a:r>
          </a:p>
          <a:p>
            <a:endParaRPr lang="en-US" dirty="0" smtClean="0"/>
          </a:p>
          <a:p>
            <a:r>
              <a:rPr lang="en-US" dirty="0" smtClean="0"/>
              <a:t>When might this method be appropriate?</a:t>
            </a:r>
          </a:p>
          <a:p>
            <a:endParaRPr lang="en-US" dirty="0"/>
          </a:p>
        </p:txBody>
      </p:sp>
    </p:spTree>
    <p:extLst>
      <p:ext uri="{BB962C8B-B14F-4D97-AF65-F5344CB8AC3E}">
        <p14:creationId xmlns:p14="http://schemas.microsoft.com/office/powerpoint/2010/main" val="4157336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Nonprobability Sampling </a:t>
            </a:r>
            <a:endParaRPr lang="en-US" dirty="0"/>
          </a:p>
        </p:txBody>
      </p:sp>
      <p:sp>
        <p:nvSpPr>
          <p:cNvPr id="3" name="Content Placeholder 2"/>
          <p:cNvSpPr>
            <a:spLocks noGrp="1"/>
          </p:cNvSpPr>
          <p:nvPr>
            <p:ph sz="quarter" idx="1"/>
          </p:nvPr>
        </p:nvSpPr>
        <p:spPr/>
        <p:txBody>
          <a:bodyPr/>
          <a:lstStyle/>
          <a:p>
            <a:r>
              <a:rPr lang="en-US" dirty="0" smtClean="0"/>
              <a:t>Selecting Informants</a:t>
            </a:r>
          </a:p>
          <a:p>
            <a:pPr lvl="1"/>
            <a:r>
              <a:rPr lang="en-US" dirty="0" smtClean="0"/>
              <a:t>Informant</a:t>
            </a:r>
          </a:p>
          <a:p>
            <a:pPr lvl="2"/>
            <a:r>
              <a:rPr lang="en-US" dirty="0" smtClean="0"/>
              <a:t>Someone who is well versed in the social phenomenon that you wish to study and who is willing to tell you what s/he knows about it.</a:t>
            </a:r>
          </a:p>
          <a:p>
            <a:endParaRPr lang="en-US" dirty="0"/>
          </a:p>
        </p:txBody>
      </p:sp>
    </p:spTree>
    <p:extLst>
      <p:ext uri="{BB962C8B-B14F-4D97-AF65-F5344CB8AC3E}">
        <p14:creationId xmlns:p14="http://schemas.microsoft.com/office/powerpoint/2010/main" val="3088359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419</TotalTime>
  <Words>1529</Words>
  <Application>Microsoft Macintosh PowerPoint</Application>
  <PresentationFormat>On-screen Show (4:3)</PresentationFormat>
  <Paragraphs>230</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Methods Theme</vt:lpstr>
      <vt:lpstr>CHAPTER 7  the logic of sampling</vt:lpstr>
      <vt:lpstr>A Brief History of Sampling</vt:lpstr>
      <vt:lpstr>What is Sampling?</vt:lpstr>
      <vt:lpstr>Nonprobability Sampling </vt:lpstr>
      <vt:lpstr>Nonprobability Sampling </vt:lpstr>
      <vt:lpstr>Nonprobability Sampling </vt:lpstr>
      <vt:lpstr>Nonprobability Sampling </vt:lpstr>
      <vt:lpstr>Nonprobability Sampling </vt:lpstr>
      <vt:lpstr>Nonprobability Sampling </vt:lpstr>
      <vt:lpstr>Probability Sampling</vt:lpstr>
      <vt:lpstr>Figure 7-2</vt:lpstr>
      <vt:lpstr>Probability Sampling</vt:lpstr>
      <vt:lpstr>Figure 7-3</vt:lpstr>
      <vt:lpstr>Probability Sampling</vt:lpstr>
      <vt:lpstr>Probability Sampling</vt:lpstr>
      <vt:lpstr>Probability Sampling</vt:lpstr>
      <vt:lpstr>Probability Sampling</vt:lpstr>
      <vt:lpstr>Probability Sampling</vt:lpstr>
      <vt:lpstr>Probability Sampling</vt:lpstr>
      <vt:lpstr>Figure 7-4</vt:lpstr>
      <vt:lpstr>Figure 7-5</vt:lpstr>
      <vt:lpstr>Figure 7-6</vt:lpstr>
      <vt:lpstr>Figure 7-7</vt:lpstr>
      <vt:lpstr>Probability Sampling</vt:lpstr>
      <vt:lpstr>Figure 7-8</vt:lpstr>
      <vt:lpstr>Figure 7-9</vt:lpstr>
      <vt:lpstr>Figure 7-10</vt:lpstr>
      <vt:lpstr>The Normal Distribution</vt:lpstr>
      <vt:lpstr>Confidence: Republican Support for Trump</vt:lpstr>
      <vt:lpstr>Probability Sampling</vt:lpstr>
      <vt:lpstr>Confidence, Errors, and Estimates</vt:lpstr>
      <vt:lpstr>Populations and Sampling Frames </vt:lpstr>
      <vt:lpstr>Populations and Sampling Frames </vt:lpstr>
      <vt:lpstr>Types of Sampling Designs </vt:lpstr>
      <vt:lpstr>Types of Sampling Designs </vt:lpstr>
      <vt:lpstr>Figure 7-11</vt:lpstr>
      <vt:lpstr>Types of Sampling Designs </vt:lpstr>
      <vt:lpstr>Types of Sampling Designs </vt:lpstr>
      <vt:lpstr>Figure 7-12</vt:lpstr>
      <vt:lpstr>Types of Sampling Designs </vt:lpstr>
      <vt:lpstr>Probability Sampling in Review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Burrel Vann</dc:creator>
  <cp:lastModifiedBy>Burrel Vann</cp:lastModifiedBy>
  <cp:revision>21</cp:revision>
  <dcterms:created xsi:type="dcterms:W3CDTF">2016-09-11T21:51:24Z</dcterms:created>
  <dcterms:modified xsi:type="dcterms:W3CDTF">2016-09-12T04:50:43Z</dcterms:modified>
</cp:coreProperties>
</file>