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02" r:id="rId27"/>
    <p:sldId id="282" r:id="rId28"/>
    <p:sldId id="283" r:id="rId29"/>
    <p:sldId id="284" r:id="rId30"/>
    <p:sldId id="285" r:id="rId31"/>
    <p:sldId id="286" r:id="rId32"/>
    <p:sldId id="287" r:id="rId33"/>
    <p:sldId id="301" r:id="rId34"/>
    <p:sldId id="289" r:id="rId35"/>
    <p:sldId id="290" r:id="rId36"/>
    <p:sldId id="291" r:id="rId37"/>
    <p:sldId id="303" r:id="rId38"/>
    <p:sldId id="294" r:id="rId39"/>
    <p:sldId id="295" r:id="rId40"/>
    <p:sldId id="296" r:id="rId41"/>
    <p:sldId id="304" r:id="rId42"/>
    <p:sldId id="298" r:id="rId43"/>
    <p:sldId id="299" r:id="rId44"/>
    <p:sldId id="300" r:id="rId45"/>
    <p:sldId id="297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220" autoAdjust="0"/>
  </p:normalViewPr>
  <p:slideViewPr>
    <p:cSldViewPr snapToGrid="0" snapToObjects="1">
      <p:cViewPr varScale="1">
        <p:scale>
          <a:sx n="47" d="100"/>
          <a:sy n="47" d="100"/>
        </p:scale>
        <p:origin x="-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40"/>
    </p:cViewPr>
  </p:sorterViewPr>
  <p:notesViewPr>
    <p:cSldViewPr snapToGrid="0" snapToObjects="1">
      <p:cViewPr varScale="1">
        <p:scale>
          <a:sx n="58" d="100"/>
          <a:sy n="58" d="100"/>
        </p:scale>
        <p:origin x="-142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1D03E-4B17-6842-AA99-848824250F81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56E61-6F6A-8F45-80F1-3851A79D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0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36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69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93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63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5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18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69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49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05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55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7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45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55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65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05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61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62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7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565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986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00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53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17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868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429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964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5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247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937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046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866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63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612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32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24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138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959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241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57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61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68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64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56E61-6F6A-8F45-80F1-3851A79D56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6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C863E3D3-8AB0-E44A-9B8D-C641E586AFA6}" type="datetimeFigureOut">
              <a:rPr lang="en-US" smtClean="0"/>
              <a:t>9/6/16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51379FE0-8C55-0B41-A797-C542982A7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63E3D3-8AB0-E44A-9B8D-C641E586AFA6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79FE0-8C55-0B41-A797-C542982A7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C863E3D3-8AB0-E44A-9B8D-C641E586AFA6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51379FE0-8C55-0B41-A797-C542982A7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63E3D3-8AB0-E44A-9B8D-C641E586AFA6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79FE0-8C55-0B41-A797-C542982A7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63E3D3-8AB0-E44A-9B8D-C641E586AFA6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51379FE0-8C55-0B41-A797-C542982A7B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63E3D3-8AB0-E44A-9B8D-C641E586AFA6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51379FE0-8C55-0B41-A797-C542982A7B6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63E3D3-8AB0-E44A-9B8D-C641E586AFA6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51379FE0-8C55-0B41-A797-C542982A7B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63E3D3-8AB0-E44A-9B8D-C641E586AFA6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79FE0-8C55-0B41-A797-C542982A7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63E3D3-8AB0-E44A-9B8D-C641E586AFA6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51379FE0-8C55-0B41-A797-C542982A7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63E3D3-8AB0-E44A-9B8D-C641E586AFA6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79FE0-8C55-0B41-A797-C542982A7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C863E3D3-8AB0-E44A-9B8D-C641E586AFA6}" type="datetimeFigureOut">
              <a:rPr lang="en-US" smtClean="0"/>
              <a:t>9/6/16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51379FE0-8C55-0B41-A797-C542982A7B6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C863E3D3-8AB0-E44A-9B8D-C641E586AFA6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51379FE0-8C55-0B41-A797-C542982A7B6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5 </a:t>
            </a:r>
            <a:br>
              <a:rPr lang="en-US" dirty="0" smtClean="0"/>
            </a:br>
            <a:r>
              <a:rPr lang="en-US" dirty="0" smtClean="0"/>
              <a:t>Conceptualization, Operationalization, and Measurement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96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Indicators and Dimensions</a:t>
            </a:r>
          </a:p>
          <a:p>
            <a:pPr lvl="1"/>
            <a:r>
              <a:rPr lang="en-US" dirty="0" smtClean="0"/>
              <a:t>Indicator</a:t>
            </a:r>
          </a:p>
          <a:p>
            <a:pPr lvl="2"/>
            <a:r>
              <a:rPr lang="en-US" dirty="0" smtClean="0"/>
              <a:t>An observation we choose as a reflection of a concept/construct/variable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Dimension</a:t>
            </a:r>
          </a:p>
          <a:p>
            <a:pPr lvl="2"/>
            <a:r>
              <a:rPr lang="en-US" dirty="0" smtClean="0"/>
              <a:t>A grouping of a concept/construct/variable.</a:t>
            </a:r>
          </a:p>
          <a:p>
            <a:endParaRPr lang="en-US" dirty="0" smtClean="0"/>
          </a:p>
          <a:p>
            <a:r>
              <a:rPr lang="en-US" dirty="0" smtClean="0"/>
              <a:t>Multiple indicators can make up a single dimension (amongst multiple dimensions) of a concept/variable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8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Indicators and Dimensions of Religiosity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22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Identify appropriate indicators  and dimensions for…</a:t>
            </a:r>
          </a:p>
          <a:p>
            <a:pPr lvl="1"/>
            <a:r>
              <a:rPr lang="en-US" dirty="0" smtClean="0"/>
              <a:t>college success</a:t>
            </a:r>
          </a:p>
          <a:p>
            <a:pPr lvl="1"/>
            <a:r>
              <a:rPr lang="en-US" dirty="0" smtClean="0"/>
              <a:t>political activity</a:t>
            </a:r>
          </a:p>
          <a:p>
            <a:pPr lvl="1"/>
            <a:r>
              <a:rPr lang="en-US" dirty="0" smtClean="0"/>
              <a:t>poverty</a:t>
            </a:r>
          </a:p>
          <a:p>
            <a:pPr lvl="1"/>
            <a:r>
              <a:rPr lang="en-US" dirty="0" smtClean="0"/>
              <a:t>binge drinking</a:t>
            </a:r>
          </a:p>
          <a:p>
            <a:pPr lvl="1"/>
            <a:r>
              <a:rPr lang="en-US" dirty="0" smtClean="0"/>
              <a:t>fear of crime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66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Interchangeability of Indicators</a:t>
            </a:r>
          </a:p>
          <a:p>
            <a:pPr lvl="1"/>
            <a:r>
              <a:rPr lang="en-US" dirty="0" smtClean="0"/>
              <a:t>If several indicators accurately represent the same concept, all of them should reach the same result.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use different subsets of indicators to accurately measure the concept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53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Operational Definition</a:t>
            </a:r>
          </a:p>
          <a:p>
            <a:pPr lvl="1"/>
            <a:r>
              <a:rPr lang="en-US" dirty="0" smtClean="0"/>
              <a:t>specifies precisely how a concept will be measured – that is, the operations we will perform.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25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Conceptualization – Practice</a:t>
            </a:r>
          </a:p>
          <a:p>
            <a:pPr lvl="1"/>
            <a:r>
              <a:rPr lang="en-US" dirty="0" smtClean="0"/>
              <a:t>Anomie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20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Definitions can be problematic</a:t>
            </a:r>
          </a:p>
          <a:p>
            <a:endParaRPr lang="en-US" dirty="0" smtClean="0"/>
          </a:p>
          <a:p>
            <a:r>
              <a:rPr lang="en-US" dirty="0" smtClean="0"/>
              <a:t>Unemployment rate</a:t>
            </a:r>
          </a:p>
          <a:p>
            <a:pPr lvl="1"/>
            <a:r>
              <a:rPr lang="en-US" dirty="0" smtClean="0"/>
              <a:t>Who is employed?</a:t>
            </a:r>
          </a:p>
          <a:p>
            <a:pPr lvl="1"/>
            <a:r>
              <a:rPr lang="en-US" dirty="0" smtClean="0"/>
              <a:t>Who is in the labor force?</a:t>
            </a:r>
          </a:p>
          <a:p>
            <a:pPr lvl="1"/>
            <a:r>
              <a:rPr lang="en-US" dirty="0" smtClean="0"/>
              <a:t>What do other definitions include?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05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Operationalization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Conceptualization versus Operationalization Processes</a:t>
            </a:r>
          </a:p>
          <a:p>
            <a:endParaRPr lang="en-US" dirty="0" smtClean="0"/>
          </a:p>
          <a:p>
            <a:r>
              <a:rPr lang="en-US" dirty="0" smtClean="0"/>
              <a:t>Operationalization</a:t>
            </a:r>
          </a:p>
          <a:p>
            <a:pPr lvl="1"/>
            <a:r>
              <a:rPr lang="en-US" dirty="0" smtClean="0"/>
              <a:t>defining measurement procedures to represent concepts</a:t>
            </a:r>
          </a:p>
          <a:p>
            <a:endParaRPr lang="en-US" dirty="0" smtClean="0"/>
          </a:p>
          <a:p>
            <a:r>
              <a:rPr lang="en-US" dirty="0" smtClean="0"/>
              <a:t>Range of Variation</a:t>
            </a:r>
          </a:p>
          <a:p>
            <a:pPr lvl="1"/>
            <a:r>
              <a:rPr lang="en-US" dirty="0" smtClean="0"/>
              <a:t>Trying to study all aspects/levels of a concept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2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Operationalization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</a:p>
          <a:p>
            <a:pPr lvl="1"/>
            <a:r>
              <a:rPr lang="en-US" dirty="0" smtClean="0"/>
              <a:t>deciding how precise/fine-grained to be in your measurement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7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Operationalization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characteristic or quality of something (ex: female, old, student)</a:t>
            </a:r>
          </a:p>
          <a:p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logical set of attributes (ex: gender, age)</a:t>
            </a:r>
          </a:p>
          <a:p>
            <a:endParaRPr lang="en-US" dirty="0" smtClean="0"/>
          </a:p>
          <a:p>
            <a:r>
              <a:rPr lang="en-US" dirty="0" smtClean="0"/>
              <a:t>Defining Variables and Attributes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attributes composing variables should be exhaustive.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Attributes must be mutually exclusive.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73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Chapter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Measuring Anything That Exists</a:t>
            </a:r>
          </a:p>
          <a:p>
            <a:r>
              <a:rPr lang="en-US" dirty="0" smtClean="0"/>
              <a:t>Conceptualization</a:t>
            </a:r>
          </a:p>
          <a:p>
            <a:r>
              <a:rPr lang="en-US" dirty="0" smtClean="0"/>
              <a:t>Definitions in Descriptive and Explanatory Studies</a:t>
            </a:r>
          </a:p>
          <a:p>
            <a:r>
              <a:rPr lang="en-US" dirty="0" smtClean="0"/>
              <a:t>Operationalization Choices</a:t>
            </a:r>
          </a:p>
          <a:p>
            <a:r>
              <a:rPr lang="en-US" dirty="0" smtClean="0"/>
              <a:t>Criteria of Measurement Quality</a:t>
            </a:r>
          </a:p>
          <a:p>
            <a:r>
              <a:rPr lang="en-US" dirty="0" smtClean="0"/>
              <a:t>The Ethics of Measurement</a:t>
            </a:r>
          </a:p>
          <a:p>
            <a:r>
              <a:rPr lang="en-US" dirty="0" smtClean="0"/>
              <a:t>Chapter Summary</a:t>
            </a:r>
          </a:p>
          <a:p>
            <a:r>
              <a:rPr lang="en-US" dirty="0" smtClean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6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Operationalization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can we operationally define ____ (</a:t>
            </a:r>
            <a:r>
              <a:rPr lang="en-US" i="1" dirty="0" smtClean="0"/>
              <a:t>both exhaustive and mutually exclusive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Party Affiliation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97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Operationalization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Levels of Measurement</a:t>
            </a:r>
          </a:p>
          <a:p>
            <a:pPr lvl="1"/>
            <a:r>
              <a:rPr lang="en-US" dirty="0" smtClean="0"/>
              <a:t>Nominal</a:t>
            </a:r>
          </a:p>
          <a:p>
            <a:pPr lvl="1"/>
            <a:r>
              <a:rPr lang="en-US" dirty="0" smtClean="0"/>
              <a:t>Ordinal</a:t>
            </a:r>
          </a:p>
          <a:p>
            <a:pPr lvl="1"/>
            <a:r>
              <a:rPr lang="en-US" dirty="0" smtClean="0"/>
              <a:t>Interval</a:t>
            </a:r>
          </a:p>
          <a:p>
            <a:pPr lvl="1"/>
            <a:r>
              <a:rPr lang="en-US" dirty="0" smtClean="0"/>
              <a:t>Ratio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34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Operationalization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Nominal</a:t>
            </a:r>
          </a:p>
          <a:p>
            <a:pPr lvl="1"/>
            <a:r>
              <a:rPr lang="en-US" dirty="0" smtClean="0"/>
              <a:t>Variables whose attributes have only the characteristics of exhaustiveness and mutually exclusiveness. </a:t>
            </a:r>
            <a:r>
              <a:rPr lang="en-US" i="1" u="sng" dirty="0" smtClean="0"/>
              <a:t>Simple categories. Attributes that classify, but cannot be ranked!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Examples: gender, religious affiliation, college major, hair color, birthplace, nationality, party affiliation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81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Operationalization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Ordinal</a:t>
            </a:r>
          </a:p>
          <a:p>
            <a:pPr lvl="1"/>
            <a:r>
              <a:rPr lang="en-US" dirty="0" smtClean="0"/>
              <a:t>Variables with attributes we can logically rank order. </a:t>
            </a:r>
            <a:r>
              <a:rPr lang="en-US" i="1" u="sng" dirty="0" smtClean="0"/>
              <a:t>Variables whose attributes that classify and can be ranked but lack an associated numerical value.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Examples: socioeconomic status, level of conflict, prejudice, conservativeness, hardness</a:t>
            </a:r>
          </a:p>
        </p:txBody>
      </p:sp>
    </p:spTree>
    <p:extLst>
      <p:ext uri="{BB962C8B-B14F-4D97-AF65-F5344CB8AC3E}">
        <p14:creationId xmlns:p14="http://schemas.microsoft.com/office/powerpoint/2010/main" val="3589601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Operationalization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Interval</a:t>
            </a:r>
          </a:p>
          <a:p>
            <a:pPr lvl="1"/>
            <a:r>
              <a:rPr lang="en-US" dirty="0" smtClean="0"/>
              <a:t>Variables for which the actual distance between attributes has meaning. </a:t>
            </a:r>
            <a:r>
              <a:rPr lang="en-US" i="1" u="sng" dirty="0" smtClean="0"/>
              <a:t>Variables whose attributes classify, can be ranked ordered, and have an equal numerical distance between values.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Examples: temperature (Fahrenheit), IQ score</a:t>
            </a:r>
          </a:p>
        </p:txBody>
      </p:sp>
    </p:spTree>
    <p:extLst>
      <p:ext uri="{BB962C8B-B14F-4D97-AF65-F5344CB8AC3E}">
        <p14:creationId xmlns:p14="http://schemas.microsoft.com/office/powerpoint/2010/main" val="2520880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Operationalization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Ratio</a:t>
            </a:r>
          </a:p>
          <a:p>
            <a:pPr lvl="1"/>
            <a:r>
              <a:rPr lang="en-US" dirty="0" smtClean="0"/>
              <a:t>Variables whose attributes meet the requirements of a interval measure, and has a true zero point.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Examples: temperature (Kelvin), age, length of time, number of organizations, number of groups, number of A’s received in college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893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/>
              <a:t>Levels of Measurement</a:t>
            </a:r>
          </a:p>
          <a:p>
            <a:r>
              <a:rPr lang="en-US" sz="1600" dirty="0" smtClean="0"/>
              <a:t>Often you can choose among different levels of measurement—nominal, ordinal, interval, or ratio—carrying progressively more amounts of information.</a:t>
            </a:r>
          </a:p>
          <a:p>
            <a:endParaRPr lang="en-US" sz="1800" dirty="0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Figure </a:t>
            </a:r>
            <a:r>
              <a:rPr lang="en-US" sz="3600" dirty="0" smtClean="0"/>
              <a:t>5-</a:t>
            </a:r>
            <a:r>
              <a:rPr lang="en-US" sz="3600" dirty="0"/>
              <a:t>1</a:t>
            </a:r>
            <a:endParaRPr lang="en-US" sz="2000" dirty="0"/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1560513" y="1447801"/>
            <a:ext cx="7583487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76200"/>
            <a:ext cx="52736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734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Operationalization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Implications of Levels of Measurement</a:t>
            </a:r>
          </a:p>
          <a:p>
            <a:pPr lvl="1"/>
            <a:r>
              <a:rPr lang="en-US" dirty="0" smtClean="0"/>
              <a:t>some analyses require minimum levels of measurement</a:t>
            </a:r>
          </a:p>
          <a:p>
            <a:pPr lvl="1"/>
            <a:r>
              <a:rPr lang="en-US" dirty="0" smtClean="0"/>
              <a:t>some variables can be treated as multiple levels of measurement</a:t>
            </a:r>
          </a:p>
          <a:p>
            <a:endParaRPr lang="en-US" dirty="0" smtClean="0"/>
          </a:p>
          <a:p>
            <a:r>
              <a:rPr lang="en-US" dirty="0" smtClean="0"/>
              <a:t>Single or Multiple Indicators</a:t>
            </a:r>
          </a:p>
        </p:txBody>
      </p:sp>
    </p:spTree>
    <p:extLst>
      <p:ext uri="{BB962C8B-B14F-4D97-AF65-F5344CB8AC3E}">
        <p14:creationId xmlns:p14="http://schemas.microsoft.com/office/powerpoint/2010/main" val="201637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Operationalization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can we measure _____ at multiple levels?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Income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20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of Measurement Quality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Precision and Accuracy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recise measures are superior to imprecise ones.</a:t>
            </a:r>
          </a:p>
          <a:p>
            <a:endParaRPr lang="en-US" dirty="0" smtClean="0"/>
          </a:p>
          <a:p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same data would be collected/same results would occur in repeated observations of the same phenomenon.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53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Measuring Anything That 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Observation versus Measurement </a:t>
            </a:r>
          </a:p>
          <a:p>
            <a:endParaRPr lang="en-US" dirty="0" smtClean="0"/>
          </a:p>
          <a:p>
            <a:r>
              <a:rPr lang="en-US" dirty="0" smtClean="0"/>
              <a:t>Measurement</a:t>
            </a:r>
          </a:p>
          <a:p>
            <a:pPr lvl="1"/>
            <a:r>
              <a:rPr lang="en-US" dirty="0" smtClean="0"/>
              <a:t>Careful, deliberate observations</a:t>
            </a:r>
          </a:p>
          <a:p>
            <a:pPr lvl="2"/>
            <a:r>
              <a:rPr lang="en-US" dirty="0" smtClean="0"/>
              <a:t>of the real world for the purpose of describing objects and events in terms of the attributes composing the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of Measurement Quality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Test-Retest Method</a:t>
            </a:r>
          </a:p>
          <a:p>
            <a:pPr lvl="1"/>
            <a:r>
              <a:rPr lang="en-US" dirty="0" smtClean="0"/>
              <a:t>making the same measurement more than once.</a:t>
            </a:r>
          </a:p>
          <a:p>
            <a:endParaRPr lang="en-US" dirty="0" smtClean="0"/>
          </a:p>
          <a:p>
            <a:r>
              <a:rPr lang="en-US" dirty="0" smtClean="0"/>
              <a:t>Split-Half Method</a:t>
            </a:r>
          </a:p>
          <a:p>
            <a:pPr lvl="1"/>
            <a:r>
              <a:rPr lang="en-US" dirty="0" smtClean="0"/>
              <a:t>multiple sets of randomly assigned variables should produce the same classifications</a:t>
            </a:r>
          </a:p>
          <a:p>
            <a:endParaRPr lang="en-US" dirty="0" smtClean="0"/>
          </a:p>
          <a:p>
            <a:r>
              <a:rPr lang="en-US" dirty="0" smtClean="0"/>
              <a:t>Established Measures</a:t>
            </a:r>
          </a:p>
          <a:p>
            <a:r>
              <a:rPr lang="en-US" dirty="0" smtClean="0"/>
              <a:t>Reliability of Research Workers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87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of Measurement Quality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Validity</a:t>
            </a:r>
          </a:p>
          <a:p>
            <a:pPr lvl="1"/>
            <a:r>
              <a:rPr lang="en-US" dirty="0" smtClean="0"/>
              <a:t>measurement that accurately reflect the concept it is intended to measure.</a:t>
            </a:r>
          </a:p>
          <a:p>
            <a:endParaRPr lang="en-US" dirty="0" smtClean="0"/>
          </a:p>
          <a:p>
            <a:pPr lvl="2"/>
            <a:r>
              <a:rPr lang="en-US" dirty="0" smtClean="0"/>
              <a:t>Face Validity</a:t>
            </a:r>
          </a:p>
          <a:p>
            <a:pPr lvl="3"/>
            <a:r>
              <a:rPr lang="en-US" dirty="0" smtClean="0"/>
              <a:t>measurement that seems to make reasonable sense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Criterion-Related Validity</a:t>
            </a:r>
          </a:p>
          <a:p>
            <a:pPr lvl="3"/>
            <a:r>
              <a:rPr lang="en-US" dirty="0" smtClean="0"/>
              <a:t>measurement related to some external criterion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58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of Measurement Quality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2"/>
            <a:r>
              <a:rPr lang="en-US" dirty="0" smtClean="0"/>
              <a:t>Construct Validity</a:t>
            </a:r>
          </a:p>
          <a:p>
            <a:pPr lvl="3"/>
            <a:r>
              <a:rPr lang="en-US" dirty="0"/>
              <a:t>t</a:t>
            </a:r>
            <a:r>
              <a:rPr lang="en-US" dirty="0" smtClean="0"/>
              <a:t>he degree to which a measure relates to other variables as expected within a system of theoretical relationships.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Content Validity</a:t>
            </a:r>
          </a:p>
          <a:p>
            <a:pPr lvl="3"/>
            <a:r>
              <a:rPr lang="en-US" dirty="0" smtClean="0"/>
              <a:t>measure that covers the range of meanings included within a concept.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54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/>
              <a:t>An Analogy to Validity and Reliability</a:t>
            </a:r>
          </a:p>
          <a:p>
            <a:r>
              <a:rPr lang="en-US" sz="1600" dirty="0" smtClean="0"/>
              <a:t>A good measurement technique should be both valid (measuring what it is intended to measure) and reliable (yielding a given measurement dependably).</a:t>
            </a:r>
            <a:endParaRPr lang="en-US" sz="1600" dirty="0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Figure </a:t>
            </a:r>
            <a:r>
              <a:rPr lang="en-US" sz="3600" dirty="0" smtClean="0"/>
              <a:t>5-2</a:t>
            </a:r>
            <a:endParaRPr lang="en-US" sz="2000" dirty="0"/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1560513" y="1600200"/>
            <a:ext cx="7583487" cy="160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61963"/>
            <a:ext cx="7206560" cy="234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5624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Ethics of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Conceptualization and measurement must not be guided by bias or preferences for particular research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85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Explain and illustrate how conceptions, concepts, and constructs relate to reality.</a:t>
            </a:r>
          </a:p>
          <a:p>
            <a:r>
              <a:rPr lang="en-US" dirty="0"/>
              <a:t>Describe the steps involved in the process of conceptualization.</a:t>
            </a:r>
          </a:p>
          <a:p>
            <a:r>
              <a:rPr lang="en-US" dirty="0"/>
              <a:t>Discuss the assertion that definitions are more critical in descriptive than in explanatory studies.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48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Identify and illustrate the many choices you may have in operationalizing variables.</a:t>
            </a:r>
          </a:p>
          <a:p>
            <a:r>
              <a:rPr lang="en-US" dirty="0"/>
              <a:t>Distinguish among precision, accuracy, reliability, and validity and discuss how they affect the quality of a measurement technique.</a:t>
            </a:r>
          </a:p>
          <a:p>
            <a:r>
              <a:rPr lang="en-US" dirty="0"/>
              <a:t>Explain how measurement decisions can have ethical implications.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08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00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truly possible to measure the stuff of life.</a:t>
            </a:r>
          </a:p>
          <a:p>
            <a:pPr marL="835025" lvl="1" indent="-51435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835025" lvl="1" indent="-514350">
              <a:buFont typeface="+mj-lt"/>
              <a:buAutoNum type="alphaUcPeriod"/>
            </a:pPr>
            <a:r>
              <a:rPr lang="en-US" dirty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5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_____ refer to mental images.</a:t>
            </a:r>
          </a:p>
          <a:p>
            <a:pPr marL="835025" lvl="1" indent="-514350">
              <a:buFont typeface="+mj-lt"/>
              <a:buAutoNum type="alphaUcPeriod"/>
            </a:pPr>
            <a:r>
              <a:rPr lang="en-US" dirty="0"/>
              <a:t>Perspectives</a:t>
            </a:r>
          </a:p>
          <a:p>
            <a:pPr marL="835025" lvl="1" indent="-514350">
              <a:buFont typeface="+mj-lt"/>
              <a:buAutoNum type="alphaUcPeriod"/>
            </a:pPr>
            <a:r>
              <a:rPr lang="en-US" dirty="0"/>
              <a:t>Theories</a:t>
            </a:r>
          </a:p>
          <a:p>
            <a:pPr marL="835025" lvl="1" indent="-514350">
              <a:buFont typeface="+mj-lt"/>
              <a:buAutoNum type="alphaUcPeriod"/>
            </a:pPr>
            <a:r>
              <a:rPr lang="en-US" dirty="0"/>
              <a:t>Conceptions</a:t>
            </a:r>
          </a:p>
          <a:p>
            <a:pPr marL="835025" lvl="1" indent="-514350">
              <a:buFont typeface="+mj-lt"/>
              <a:buAutoNum type="alphaUcPeriod"/>
            </a:pPr>
            <a:r>
              <a:rPr lang="en-US" dirty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09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Measuring Anything That 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would you measure…</a:t>
            </a:r>
          </a:p>
          <a:p>
            <a:r>
              <a:rPr lang="en-US" dirty="0" smtClean="0"/>
              <a:t>political party affiliation?</a:t>
            </a:r>
          </a:p>
          <a:p>
            <a:r>
              <a:rPr lang="en-US" dirty="0" smtClean="0"/>
              <a:t>age?</a:t>
            </a:r>
          </a:p>
          <a:p>
            <a:r>
              <a:rPr lang="en-US" dirty="0" smtClean="0"/>
              <a:t>grade point average?</a:t>
            </a:r>
          </a:p>
          <a:p>
            <a:r>
              <a:rPr lang="en-US" dirty="0" smtClean="0"/>
              <a:t>religious affiliation?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91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mental processes whereby fuzzy and imprecise notions are made more specific and precise is called:</a:t>
            </a:r>
          </a:p>
          <a:p>
            <a:pPr marL="835025" lvl="1" indent="-514350">
              <a:buFont typeface="+mj-lt"/>
              <a:buAutoNum type="alphaUcPeriod"/>
            </a:pPr>
            <a:r>
              <a:rPr lang="en-US" dirty="0"/>
              <a:t>construction</a:t>
            </a:r>
          </a:p>
          <a:p>
            <a:pPr marL="835025" lvl="1" indent="-514350">
              <a:buFont typeface="+mj-lt"/>
              <a:buAutoNum type="alphaUcPeriod"/>
            </a:pPr>
            <a:r>
              <a:rPr lang="en-US" dirty="0"/>
              <a:t>reification</a:t>
            </a:r>
          </a:p>
          <a:p>
            <a:pPr marL="835025" lvl="1" indent="-514350">
              <a:buFont typeface="+mj-lt"/>
              <a:buAutoNum type="alphaUcPeriod"/>
            </a:pPr>
            <a:r>
              <a:rPr lang="en-US" dirty="0"/>
              <a:t>conceptualization</a:t>
            </a:r>
          </a:p>
          <a:p>
            <a:pPr marL="835025" lvl="1" indent="-514350">
              <a:buFont typeface="+mj-lt"/>
              <a:buAutoNum type="alphaUcPeriod"/>
            </a:pPr>
            <a:r>
              <a:rPr lang="en-US" dirty="0"/>
              <a:t>operationalization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14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 following are examples of nominal measures?</a:t>
            </a:r>
          </a:p>
          <a:p>
            <a:pPr marL="835025" lvl="1" indent="-514350">
              <a:buFont typeface="+mj-lt"/>
              <a:buAutoNum type="alphaUcPeriod"/>
            </a:pPr>
            <a:r>
              <a:rPr lang="en-US" dirty="0"/>
              <a:t>gender</a:t>
            </a:r>
          </a:p>
          <a:p>
            <a:pPr marL="835025" lvl="1" indent="-514350">
              <a:buFont typeface="+mj-lt"/>
              <a:buAutoNum type="alphaUcPeriod"/>
            </a:pPr>
            <a:r>
              <a:rPr lang="en-US" dirty="0"/>
              <a:t>religious affiliation</a:t>
            </a:r>
          </a:p>
          <a:p>
            <a:pPr marL="835025" lvl="1" indent="-514350">
              <a:buFont typeface="+mj-lt"/>
              <a:buAutoNum type="alphaUcPeriod"/>
            </a:pPr>
            <a:r>
              <a:rPr lang="en-US" dirty="0"/>
              <a:t>political party affiliation</a:t>
            </a:r>
          </a:p>
          <a:p>
            <a:pPr marL="835025" lvl="1" indent="-514350">
              <a:buFont typeface="+mj-lt"/>
              <a:buAutoNum type="alphaUcPeriod"/>
            </a:pPr>
            <a:r>
              <a:rPr lang="en-US" dirty="0"/>
              <a:t>birthplace</a:t>
            </a:r>
          </a:p>
          <a:p>
            <a:pPr marL="835025" lvl="1" indent="-514350">
              <a:buFont typeface="+mj-lt"/>
              <a:buAutoNum type="alphaUcPeriod"/>
            </a:pPr>
            <a:r>
              <a:rPr lang="en-US" dirty="0"/>
              <a:t>all of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03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_____ is the degree to which a measure covers the range of meanings included within a concept.</a:t>
            </a:r>
          </a:p>
          <a:p>
            <a:pPr marL="835025" lvl="1" indent="-514350">
              <a:buFont typeface="+mj-lt"/>
              <a:buAutoNum type="alphaUcPeriod"/>
            </a:pPr>
            <a:r>
              <a:rPr lang="en-US" dirty="0"/>
              <a:t>Construct validity</a:t>
            </a:r>
          </a:p>
          <a:p>
            <a:pPr marL="835025" lvl="1" indent="-514350">
              <a:buFont typeface="+mj-lt"/>
              <a:buAutoNum type="alphaUcPeriod"/>
            </a:pPr>
            <a:r>
              <a:rPr lang="en-US" dirty="0"/>
              <a:t>Criterion-related validity</a:t>
            </a:r>
          </a:p>
          <a:p>
            <a:pPr marL="835025" lvl="1" indent="-514350">
              <a:buFont typeface="+mj-lt"/>
              <a:buAutoNum type="alphaUcPeriod"/>
            </a:pPr>
            <a:r>
              <a:rPr lang="en-US" dirty="0"/>
              <a:t>Face validity</a:t>
            </a:r>
          </a:p>
          <a:p>
            <a:pPr marL="835025" lvl="1" indent="-514350">
              <a:buFont typeface="+mj-lt"/>
              <a:buAutoNum type="alphaUcPeriod"/>
            </a:pPr>
            <a:r>
              <a:rPr lang="en-US" dirty="0"/>
              <a:t>Content validity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10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social research, the process of coming to an agreement about what terms mean is:</a:t>
            </a:r>
          </a:p>
          <a:p>
            <a:pPr marL="835025" lvl="1" indent="-514350">
              <a:buFont typeface="+mj-lt"/>
              <a:buAutoNum type="alphaUcPeriod"/>
            </a:pPr>
            <a:r>
              <a:rPr lang="en-US" dirty="0"/>
              <a:t>hypothesizing </a:t>
            </a:r>
          </a:p>
          <a:p>
            <a:pPr marL="835025" lvl="1" indent="-514350">
              <a:buFont typeface="+mj-lt"/>
              <a:buAutoNum type="alphaUcPeriod"/>
            </a:pPr>
            <a:r>
              <a:rPr lang="en-US" dirty="0"/>
              <a:t>conceptualization</a:t>
            </a:r>
          </a:p>
          <a:p>
            <a:pPr marL="835025" lvl="1" indent="-514350">
              <a:buFont typeface="+mj-lt"/>
              <a:buAutoNum type="alphaUcPeriod"/>
            </a:pPr>
            <a:r>
              <a:rPr lang="en-US" dirty="0"/>
              <a:t>variable determination</a:t>
            </a:r>
          </a:p>
          <a:p>
            <a:pPr marL="835025" lvl="1" indent="-514350">
              <a:buFont typeface="+mj-lt"/>
              <a:buAutoNum type="alphaUcPeriod"/>
            </a:pPr>
            <a:r>
              <a:rPr lang="en-US" dirty="0"/>
              <a:t>operationalization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63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_____ of concepts in scientific inquiry depends on nominal and operational definitions.</a:t>
            </a:r>
          </a:p>
          <a:p>
            <a:pPr marL="835025" lvl="1" indent="-514350">
              <a:buFont typeface="+mj-lt"/>
              <a:buAutoNum type="alphaUcPeriod"/>
            </a:pPr>
            <a:r>
              <a:rPr lang="en-US" dirty="0"/>
              <a:t>specification</a:t>
            </a:r>
          </a:p>
          <a:p>
            <a:pPr marL="835025" lvl="1" indent="-514350">
              <a:buFont typeface="+mj-lt"/>
              <a:buAutoNum type="alphaUcPeriod"/>
            </a:pPr>
            <a:r>
              <a:rPr lang="en-US" dirty="0"/>
              <a:t>interchangeability</a:t>
            </a:r>
          </a:p>
          <a:p>
            <a:pPr marL="835025" lvl="1" indent="-514350">
              <a:buFont typeface="+mj-lt"/>
              <a:buAutoNum type="alphaUcPeriod"/>
            </a:pPr>
            <a:r>
              <a:rPr lang="en-US" dirty="0"/>
              <a:t>functioning</a:t>
            </a:r>
          </a:p>
          <a:p>
            <a:pPr marL="835025" lvl="1" indent="-514350">
              <a:buFont typeface="+mj-lt"/>
              <a:buAutoNum type="alphaUcPeriod"/>
            </a:pPr>
            <a:r>
              <a:rPr lang="en-US" dirty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17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level of measurement describing a variable whose attributes are rank-ordered and have equal distances between adjacent attributes are _____ measures.</a:t>
            </a:r>
          </a:p>
          <a:p>
            <a:pPr marL="835025" lvl="1" indent="-514350">
              <a:buFont typeface="+mj-lt"/>
              <a:buAutoNum type="alphaUcPeriod"/>
            </a:pPr>
            <a:r>
              <a:rPr lang="en-US" dirty="0"/>
              <a:t>ratio</a:t>
            </a:r>
          </a:p>
          <a:p>
            <a:pPr marL="835025" lvl="1" indent="-514350">
              <a:buFont typeface="+mj-lt"/>
              <a:buAutoNum type="alphaUcPeriod"/>
            </a:pPr>
            <a:r>
              <a:rPr lang="en-US" dirty="0"/>
              <a:t>interval</a:t>
            </a:r>
          </a:p>
          <a:p>
            <a:pPr marL="835025" lvl="1" indent="-514350">
              <a:buFont typeface="+mj-lt"/>
              <a:buAutoNum type="alphaUcPeriod"/>
            </a:pPr>
            <a:r>
              <a:rPr lang="en-US" dirty="0"/>
              <a:t>nominal</a:t>
            </a:r>
          </a:p>
          <a:p>
            <a:pPr marL="835025" lvl="1" indent="-514350">
              <a:buFont typeface="+mj-lt"/>
              <a:buAutoNum type="alphaUcPeriod"/>
            </a:pPr>
            <a:r>
              <a:rPr lang="en-US" dirty="0"/>
              <a:t>ordinal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407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Measuring Anything That 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would you measure…</a:t>
            </a:r>
          </a:p>
          <a:p>
            <a:pPr lvl="1"/>
            <a:r>
              <a:rPr lang="en-US" dirty="0" smtClean="0"/>
              <a:t>prejudice?</a:t>
            </a:r>
          </a:p>
          <a:p>
            <a:pPr lvl="1"/>
            <a:r>
              <a:rPr lang="en-US" dirty="0" smtClean="0"/>
              <a:t>compassion?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88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Measuring Anything That 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Direct Observables</a:t>
            </a:r>
          </a:p>
          <a:p>
            <a:pPr lvl="1"/>
            <a:r>
              <a:rPr lang="en-US" dirty="0" smtClean="0"/>
              <a:t>Things we observe ourselves (e.g. color of the desk)</a:t>
            </a:r>
          </a:p>
          <a:p>
            <a:endParaRPr lang="en-US" dirty="0" smtClean="0"/>
          </a:p>
          <a:p>
            <a:r>
              <a:rPr lang="en-US" dirty="0" smtClean="0"/>
              <a:t>Indirect Observables</a:t>
            </a:r>
          </a:p>
          <a:p>
            <a:pPr lvl="1"/>
            <a:r>
              <a:rPr lang="en-US" dirty="0" smtClean="0"/>
              <a:t>Things we’re not around to see, but can infer from something that is observable (e.g. gender, from a checkmark on a questionnaire next to “female”)</a:t>
            </a:r>
          </a:p>
          <a:p>
            <a:endParaRPr lang="en-US" dirty="0" smtClean="0"/>
          </a:p>
          <a:p>
            <a:r>
              <a:rPr lang="en-US" dirty="0" smtClean="0"/>
              <a:t>Constructs</a:t>
            </a:r>
          </a:p>
          <a:p>
            <a:pPr lvl="1"/>
            <a:r>
              <a:rPr lang="en-US" dirty="0" smtClean="0"/>
              <a:t>Theoretical creations, not observed directly or indirectly but having agreed upon meanings (e.g. intelligence)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Measuring Anything That 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constructs derived by mutual agreement from mental images.</a:t>
            </a:r>
          </a:p>
          <a:p>
            <a:endParaRPr lang="en-US" dirty="0" smtClean="0"/>
          </a:p>
          <a:p>
            <a:r>
              <a:rPr lang="en-US" dirty="0" smtClean="0"/>
              <a:t>Conceptions </a:t>
            </a:r>
          </a:p>
          <a:p>
            <a:pPr lvl="1"/>
            <a:r>
              <a:rPr lang="en-US" dirty="0" smtClean="0"/>
              <a:t>our individual understandings of seemingly related observations and experiences</a:t>
            </a:r>
          </a:p>
          <a:p>
            <a:endParaRPr lang="en-US" dirty="0" smtClean="0"/>
          </a:p>
          <a:p>
            <a:r>
              <a:rPr lang="en-US" dirty="0" smtClean="0"/>
              <a:t>Conceptualization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77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Conceptualization</a:t>
            </a:r>
          </a:p>
          <a:p>
            <a:pPr lvl="1"/>
            <a:r>
              <a:rPr lang="en-US" dirty="0" smtClean="0"/>
              <a:t>process of specifying what we mean (agreeing upon a meaning. terms) for a concept in research.</a:t>
            </a:r>
          </a:p>
          <a:p>
            <a:endParaRPr lang="en-US" dirty="0" smtClean="0"/>
          </a:p>
          <a:p>
            <a:r>
              <a:rPr lang="en-US" dirty="0" smtClean="0"/>
              <a:t>We cannot meaningfully answer a question without a working agreement about the meaning of the outcome.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1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would you conceptualize…</a:t>
            </a:r>
          </a:p>
          <a:p>
            <a:pPr lvl="1"/>
            <a:r>
              <a:rPr lang="en-US" dirty="0" smtClean="0"/>
              <a:t>prejudice?</a:t>
            </a:r>
          </a:p>
          <a:p>
            <a:pPr lvl="1"/>
            <a:r>
              <a:rPr lang="en-US" dirty="0" smtClean="0"/>
              <a:t>compassionate?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93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Methods Theme.thmx</Template>
  <TotalTime>47</TotalTime>
  <Words>1278</Words>
  <Application>Microsoft Macintosh PowerPoint</Application>
  <PresentationFormat>On-screen Show (4:3)</PresentationFormat>
  <Paragraphs>287</Paragraphs>
  <Slides>45</Slides>
  <Notes>45</Notes>
  <HiddenSlides>13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Methods Theme</vt:lpstr>
      <vt:lpstr>Chapter 5  Conceptualization, Operationalization, and Measurement</vt:lpstr>
      <vt:lpstr>Chapter Outline</vt:lpstr>
      <vt:lpstr>Measuring Anything That Exists</vt:lpstr>
      <vt:lpstr>Measuring Anything That Exists</vt:lpstr>
      <vt:lpstr>Measuring Anything That Exists</vt:lpstr>
      <vt:lpstr>Measuring Anything That Exists</vt:lpstr>
      <vt:lpstr>Measuring Anything That Exists</vt:lpstr>
      <vt:lpstr>Conceptualization </vt:lpstr>
      <vt:lpstr>Conceptualization </vt:lpstr>
      <vt:lpstr>Conceptualization </vt:lpstr>
      <vt:lpstr>Conceptualization </vt:lpstr>
      <vt:lpstr>Conceptualization </vt:lpstr>
      <vt:lpstr>Conceptualization </vt:lpstr>
      <vt:lpstr>Conceptualization </vt:lpstr>
      <vt:lpstr>Conceptualization </vt:lpstr>
      <vt:lpstr>Conceptualization </vt:lpstr>
      <vt:lpstr>Operationalization Choices</vt:lpstr>
      <vt:lpstr>Operationalization Choices</vt:lpstr>
      <vt:lpstr>Operationalization Choices</vt:lpstr>
      <vt:lpstr>Operationalization Choices</vt:lpstr>
      <vt:lpstr>Operationalization Choices</vt:lpstr>
      <vt:lpstr>Operationalization Choices</vt:lpstr>
      <vt:lpstr>Operationalization Choices</vt:lpstr>
      <vt:lpstr>Operationalization Choices</vt:lpstr>
      <vt:lpstr>Operationalization Choices</vt:lpstr>
      <vt:lpstr>Figure 5-1</vt:lpstr>
      <vt:lpstr>Operationalization Choices</vt:lpstr>
      <vt:lpstr>Operationalization Choices</vt:lpstr>
      <vt:lpstr>Criteria of Measurement Quality </vt:lpstr>
      <vt:lpstr>Criteria of Measurement Quality </vt:lpstr>
      <vt:lpstr>Criteria of Measurement Quality </vt:lpstr>
      <vt:lpstr>Criteria of Measurement Quality </vt:lpstr>
      <vt:lpstr>Figure 5-2</vt:lpstr>
      <vt:lpstr>The Ethics of Measurement</vt:lpstr>
      <vt:lpstr>Chapter Summary</vt:lpstr>
      <vt:lpstr>Chapter Summary</vt:lpstr>
      <vt:lpstr>Questions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 Conceptualization, Operationalization, and Measurement</dc:title>
  <dc:creator>Burrel Vann</dc:creator>
  <cp:lastModifiedBy>Burrel Vann</cp:lastModifiedBy>
  <cp:revision>6</cp:revision>
  <dcterms:created xsi:type="dcterms:W3CDTF">2016-09-06T06:15:55Z</dcterms:created>
  <dcterms:modified xsi:type="dcterms:W3CDTF">2016-09-06T20:33:52Z</dcterms:modified>
</cp:coreProperties>
</file>