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257" r:id="rId3"/>
    <p:sldId id="319" r:id="rId4"/>
    <p:sldId id="371" r:id="rId5"/>
    <p:sldId id="372" r:id="rId6"/>
    <p:sldId id="374" r:id="rId7"/>
    <p:sldId id="375" r:id="rId8"/>
    <p:sldId id="368" r:id="rId9"/>
    <p:sldId id="411" r:id="rId10"/>
    <p:sldId id="380" r:id="rId11"/>
    <p:sldId id="381" r:id="rId12"/>
    <p:sldId id="382" r:id="rId13"/>
    <p:sldId id="384" r:id="rId14"/>
    <p:sldId id="412" r:id="rId15"/>
    <p:sldId id="413" r:id="rId16"/>
    <p:sldId id="389" r:id="rId17"/>
    <p:sldId id="298" r:id="rId18"/>
    <p:sldId id="320" r:id="rId19"/>
    <p:sldId id="391" r:id="rId20"/>
    <p:sldId id="393" r:id="rId21"/>
    <p:sldId id="410" r:id="rId22"/>
    <p:sldId id="396" r:id="rId23"/>
    <p:sldId id="397" r:id="rId24"/>
    <p:sldId id="399" r:id="rId25"/>
    <p:sldId id="401" r:id="rId26"/>
    <p:sldId id="403" r:id="rId27"/>
    <p:sldId id="405" r:id="rId28"/>
    <p:sldId id="407"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53" autoAdjust="0"/>
    <p:restoredTop sz="70256" autoAdjust="0"/>
  </p:normalViewPr>
  <p:slideViewPr>
    <p:cSldViewPr>
      <p:cViewPr varScale="1">
        <p:scale>
          <a:sx n="58" d="100"/>
          <a:sy n="58" d="100"/>
        </p:scale>
        <p:origin x="-120" y="-328"/>
      </p:cViewPr>
      <p:guideLst>
        <p:guide orient="horz" pos="2160"/>
        <p:guide pos="2880"/>
      </p:guideLst>
    </p:cSldViewPr>
  </p:slideViewPr>
  <p:outlineViewPr>
    <p:cViewPr>
      <p:scale>
        <a:sx n="33" d="100"/>
        <a:sy n="33" d="100"/>
      </p:scale>
      <p:origin x="0" y="3056"/>
    </p:cViewPr>
  </p:outlineViewPr>
  <p:notesTextViewPr>
    <p:cViewPr>
      <p:scale>
        <a:sx n="100" d="100"/>
        <a:sy n="100" d="100"/>
      </p:scale>
      <p:origin x="0" y="0"/>
    </p:cViewPr>
  </p:notesTextViewPr>
  <p:sorterViewPr>
    <p:cViewPr>
      <p:scale>
        <a:sx n="70" d="100"/>
        <a:sy n="70" d="100"/>
      </p:scale>
      <p:origin x="0" y="288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1B1E8A6F-BAB5-7341-A9C3-2197DC4624F5}" type="datetimeFigureOut">
              <a:rPr lang="en-US"/>
              <a:pPr/>
              <a:t>9/6/16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078A6F3A-A368-A942-BB10-4DD1943AAFE9}" type="slidenum">
              <a:rPr lang="en-US"/>
              <a:pPr/>
              <a:t>‹#›</a:t>
            </a:fld>
            <a:endParaRPr lang="en-US" dirty="0"/>
          </a:p>
        </p:txBody>
      </p:sp>
    </p:spTree>
    <p:extLst>
      <p:ext uri="{BB962C8B-B14F-4D97-AF65-F5344CB8AC3E}">
        <p14:creationId xmlns:p14="http://schemas.microsoft.com/office/powerpoint/2010/main" val="1517183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Research methods</a:t>
            </a:r>
            <a:r>
              <a:rPr lang="en-US" baseline="0" dirty="0" smtClean="0"/>
              <a:t> not about what we know, but how we know it (e.g. how do we know that unprotected sex can result in HIV contraction?)</a:t>
            </a:r>
          </a:p>
          <a:p>
            <a:r>
              <a:rPr lang="en-US" baseline="0" dirty="0" smtClean="0"/>
              <a:t>Basis of knowing is agreement, since you cant experience everything personally, you have to rely on others doing the work for you, either through tradition or experts</a:t>
            </a:r>
          </a:p>
          <a:p>
            <a:r>
              <a:rPr lang="en-US" baseline="0" dirty="0" smtClean="0"/>
              <a:t>So the contrast to agreement is personal experience -- observation</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a:t>
            </a:fld>
            <a:endParaRPr lang="en-US" dirty="0"/>
          </a:p>
        </p:txBody>
      </p:sp>
    </p:spTree>
    <p:extLst>
      <p:ext uri="{BB962C8B-B14F-4D97-AF65-F5344CB8AC3E}">
        <p14:creationId xmlns:p14="http://schemas.microsoft.com/office/powerpoint/2010/main" val="1781400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norms/restrictions regulate</a:t>
            </a:r>
            <a:r>
              <a:rPr lang="en-US" baseline="0" dirty="0" smtClean="0"/>
              <a:t> social behavior.</a:t>
            </a:r>
          </a:p>
          <a:p>
            <a:endParaRPr lang="en-US" baseline="0" dirty="0" smtClean="0"/>
          </a:p>
          <a:p>
            <a:r>
              <a:rPr lang="en-US" baseline="0" dirty="0" smtClean="0"/>
              <a:t>Because social regularities represent probabilistic patterns, it </a:t>
            </a:r>
            <a:r>
              <a:rPr lang="en-US" baseline="0" dirty="0" err="1" smtClean="0"/>
              <a:t>doesn</a:t>
            </a:r>
            <a:r>
              <a:rPr lang="fr-FR" baseline="0" dirty="0" smtClean="0"/>
              <a:t>’</a:t>
            </a:r>
            <a:r>
              <a:rPr lang="en-US" baseline="0" dirty="0" smtClean="0"/>
              <a:t>t matter if the pattern isn’t reflected in 100% of observable cases. It doesn’t matter that despite men tending to make more money than women, some women make more than men. Social scientists ask WHY this is the case.</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11</a:t>
            </a:fld>
            <a:endParaRPr lang="en-US" dirty="0"/>
          </a:p>
        </p:txBody>
      </p:sp>
    </p:spTree>
    <p:extLst>
      <p:ext uri="{BB962C8B-B14F-4D97-AF65-F5344CB8AC3E}">
        <p14:creationId xmlns:p14="http://schemas.microsoft.com/office/powerpoint/2010/main" val="3106936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 scientists study social patterns, not individual ones. Reflect aggregates,</a:t>
            </a:r>
            <a:r>
              <a:rPr lang="en-US" baseline="0" dirty="0" smtClean="0"/>
              <a:t> not individuals, per se. Although social scientists might study the actions and motivations of individuals, they create theories about the nature of group life (groups to which classes of individuals belong… e.g. women, middle class, </a:t>
            </a:r>
            <a:r>
              <a:rPr lang="en-US" baseline="0" dirty="0" err="1" smtClean="0"/>
              <a:t>latinos</a:t>
            </a:r>
            <a:r>
              <a:rPr lang="en-US" baseline="0" dirty="0" smtClean="0"/>
              <a:t>). </a:t>
            </a:r>
          </a:p>
          <a:p>
            <a:endParaRPr lang="en-US" baseline="0" dirty="0" smtClean="0"/>
          </a:p>
          <a:p>
            <a:r>
              <a:rPr lang="en-US" baseline="0" dirty="0" smtClean="0"/>
              <a:t>Social scientists aren’t trying to explain individuals per se, but instead try to understand the systems in which people operate. The elements in this system can also be explained as variables.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12</a:t>
            </a:fld>
            <a:endParaRPr lang="en-US" dirty="0"/>
          </a:p>
        </p:txBody>
      </p:sp>
    </p:spTree>
    <p:extLst>
      <p:ext uri="{BB962C8B-B14F-4D97-AF65-F5344CB8AC3E}">
        <p14:creationId xmlns:p14="http://schemas.microsoft.com/office/powerpoint/2010/main" val="148728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Characteristics (of an individual) can be placed into a larger set of qualities,</a:t>
            </a:r>
            <a:r>
              <a:rPr lang="en-US" baseline="0" dirty="0" smtClean="0"/>
              <a:t> such as someone saying that women belong in the kitchen… …this one person is a bigot or old-fashioned, but this characteristic can be placed into a set of attributes called bigotry… which is a measurable variable.</a:t>
            </a:r>
          </a:p>
          <a:p>
            <a:endParaRPr lang="en-US" baseline="0" dirty="0" smtClean="0"/>
          </a:p>
          <a:p>
            <a:r>
              <a:rPr lang="en-US" baseline="0" dirty="0" smtClean="0"/>
              <a:t>The larger set of qualities is how social scientists make sense of more than just one person, towards a class or set of people to which this one person belongs. You find out about people who are “like </a:t>
            </a:r>
            <a:r>
              <a:rPr lang="en-US" baseline="0" dirty="0" err="1" smtClean="0"/>
              <a:t>hiim</a:t>
            </a:r>
            <a:r>
              <a:rPr lang="en-US" baseline="0" dirty="0" smtClean="0"/>
              <a:t>/her”… in this way, the scientists aren’t studying bigots, but bigotry.</a:t>
            </a:r>
          </a:p>
          <a:p>
            <a:endParaRPr lang="en-US" baseline="0" dirty="0" smtClean="0"/>
          </a:p>
          <a:p>
            <a:r>
              <a:rPr lang="en-US" baseline="0" dirty="0" smtClean="0"/>
              <a:t>Variables, like bigotry, vary. Scientists are interested in understanding the system of variables that cause bigotry to vary. </a:t>
            </a:r>
          </a:p>
          <a:p>
            <a:endParaRPr lang="en-US" baseline="0" dirty="0" smtClean="0"/>
          </a:p>
          <a:p>
            <a:endParaRPr lang="en-US" baseline="0" dirty="0" smtClean="0"/>
          </a:p>
          <a:p>
            <a:r>
              <a:rPr lang="en-US" baseline="0" dirty="0" smtClean="0"/>
              <a:t>Attributes: female, </a:t>
            </a:r>
            <a:r>
              <a:rPr lang="en-US" baseline="0" dirty="0" err="1" smtClean="0"/>
              <a:t>asian</a:t>
            </a:r>
            <a:r>
              <a:rPr lang="en-US" baseline="0" dirty="0" smtClean="0"/>
              <a:t>, conservative, farmer, honest</a:t>
            </a:r>
          </a:p>
          <a:p>
            <a:r>
              <a:rPr lang="en-US" baseline="0" dirty="0" smtClean="0"/>
              <a:t>Variables: gender or sex, race/ethnicity, political orientation, occupation, class, </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13</a:t>
            </a:fld>
            <a:endParaRPr lang="en-US" dirty="0"/>
          </a:p>
        </p:txBody>
      </p:sp>
    </p:spTree>
    <p:extLst>
      <p:ext uri="{BB962C8B-B14F-4D97-AF65-F5344CB8AC3E}">
        <p14:creationId xmlns:p14="http://schemas.microsoft.com/office/powerpoint/2010/main" val="849921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see the difference between the relationship between two variables: a visualization of an apparent relationship b/w the two, and one without.</a:t>
            </a:r>
          </a:p>
          <a:p>
            <a:endParaRPr lang="en-US" baseline="0" dirty="0" smtClean="0"/>
          </a:p>
          <a:p>
            <a:r>
              <a:rPr lang="en-US" baseline="0" dirty="0" smtClean="0"/>
              <a:t>More often, we’re concerned with how attributes on one variable cause their attributes on another variable. </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15</a:t>
            </a:fld>
            <a:endParaRPr lang="en-US" dirty="0"/>
          </a:p>
        </p:txBody>
      </p:sp>
    </p:spTree>
    <p:extLst>
      <p:ext uri="{BB962C8B-B14F-4D97-AF65-F5344CB8AC3E}">
        <p14:creationId xmlns:p14="http://schemas.microsoft.com/office/powerpoint/2010/main" val="94099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Religiousity</a:t>
            </a:r>
            <a:r>
              <a:rPr lang="en-US" dirty="0" smtClean="0"/>
              <a:t> is a function of</a:t>
            </a:r>
            <a:r>
              <a:rPr lang="en-US" baseline="0" dirty="0" smtClean="0"/>
              <a:t> </a:t>
            </a:r>
            <a:r>
              <a:rPr lang="en-US" dirty="0" smtClean="0"/>
              <a:t>sex/gender? Which is DV? Which is</a:t>
            </a:r>
            <a:r>
              <a:rPr lang="en-US" baseline="0" dirty="0" smtClean="0"/>
              <a:t> IV? </a:t>
            </a:r>
          </a:p>
          <a:p>
            <a:endParaRPr lang="en-US" baseline="0" dirty="0" smtClean="0"/>
          </a:p>
          <a:p>
            <a:r>
              <a:rPr lang="en-US" baseline="0" dirty="0" smtClean="0"/>
              <a:t>Depending on the explanation, a variable might be a DV in one analysis, but and IV in the next (religiosity influencing crime).</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16</a:t>
            </a:fld>
            <a:endParaRPr lang="en-US" dirty="0"/>
          </a:p>
        </p:txBody>
      </p:sp>
    </p:spTree>
    <p:extLst>
      <p:ext uri="{BB962C8B-B14F-4D97-AF65-F5344CB8AC3E}">
        <p14:creationId xmlns:p14="http://schemas.microsoft.com/office/powerpoint/2010/main" val="2820620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Social</a:t>
            </a:r>
            <a:r>
              <a:rPr lang="en-US" baseline="0" dirty="0" smtClean="0"/>
              <a:t> research has several functions: can be exploratory, descriptive, or explanatory.</a:t>
            </a:r>
          </a:p>
          <a:p>
            <a:endParaRPr lang="en-US" baseline="0" dirty="0" smtClean="0"/>
          </a:p>
          <a:p>
            <a:r>
              <a:rPr lang="en-US" baseline="0" dirty="0" smtClean="0"/>
              <a:t>Exploratory – learning something new about a political group (lay research, non-publishable)</a:t>
            </a:r>
          </a:p>
          <a:p>
            <a:r>
              <a:rPr lang="en-US" baseline="0" dirty="0" smtClean="0"/>
              <a:t>Descriptive – describes current situations like crime in cities, opinions on marijuana (reports from research firms, </a:t>
            </a:r>
            <a:r>
              <a:rPr lang="en-US" baseline="0" dirty="0" err="1" smtClean="0"/>
              <a:t>etc</a:t>
            </a:r>
            <a:r>
              <a:rPr lang="en-US" baseline="0" dirty="0" smtClean="0"/>
              <a:t>).</a:t>
            </a:r>
          </a:p>
          <a:p>
            <a:r>
              <a:rPr lang="en-US" baseline="0" dirty="0" smtClean="0"/>
              <a:t>Explanatory – explains why a social phenomenon is occurring, using causal relationships, like why the employment rate is so high in a city. (high quality research)</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17</a:t>
            </a:fld>
            <a:endParaRPr lang="en-US" dirty="0"/>
          </a:p>
        </p:txBody>
      </p:sp>
    </p:spTree>
    <p:extLst>
      <p:ext uri="{BB962C8B-B14F-4D97-AF65-F5344CB8AC3E}">
        <p14:creationId xmlns:p14="http://schemas.microsoft.com/office/powerpoint/2010/main" val="3208994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Idiographic</a:t>
            </a:r>
            <a:r>
              <a:rPr lang="en-US" baseline="0" dirty="0" smtClean="0"/>
              <a:t> -- </a:t>
            </a:r>
            <a:r>
              <a:rPr lang="en-US" dirty="0" smtClean="0">
                <a:latin typeface="Arial" charset="0"/>
                <a:cs typeface="Arial" charset="0"/>
              </a:rPr>
              <a:t>Causal explanation limited to that event only.</a:t>
            </a:r>
            <a:endParaRPr lang="en-US" dirty="0" smtClean="0"/>
          </a:p>
          <a:p>
            <a:endParaRPr lang="en-US"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Nomothetic</a:t>
            </a:r>
            <a:r>
              <a:rPr lang="en-US" baseline="0" dirty="0" smtClean="0"/>
              <a:t> -- </a:t>
            </a:r>
            <a:r>
              <a:rPr lang="en-US" dirty="0" smtClean="0">
                <a:latin typeface="Arial" charset="0"/>
                <a:cs typeface="Arial" charset="0"/>
              </a:rPr>
              <a:t>Causal explanation large, but settles for partial explanation.</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18</a:t>
            </a:fld>
            <a:endParaRPr lang="en-US" dirty="0"/>
          </a:p>
        </p:txBody>
      </p:sp>
    </p:spTree>
    <p:extLst>
      <p:ext uri="{BB962C8B-B14F-4D97-AF65-F5344CB8AC3E}">
        <p14:creationId xmlns:p14="http://schemas.microsoft.com/office/powerpoint/2010/main" val="741850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Induction</a:t>
            </a:r>
            <a:r>
              <a:rPr lang="en-US" baseline="0" dirty="0" smtClean="0"/>
              <a:t> – moves from specific observations/data to discovery of a general pattern that represents the order in the data. This just tells you that a pattern exists, but not why it does. Moves from ``whether’’ something occurs to ``why’’ it does.</a:t>
            </a:r>
          </a:p>
          <a:p>
            <a:endParaRPr lang="en-US" baseline="0" dirty="0" smtClean="0"/>
          </a:p>
          <a:p>
            <a:r>
              <a:rPr lang="en-US" baseline="0" dirty="0" smtClean="0"/>
              <a:t>Deduction – moves from a general pattern that may be logically or theoretically expected to specific observations designed to test whether the pattern really occurs. Moves from ``why’’ something is generally expected to occur to ``whether’’ it actually does.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78A6F3A-A368-A942-BB10-4DD1943AAFE9}" type="slidenum">
              <a:rPr lang="en-US" smtClean="0"/>
              <a:pPr/>
              <a:t>19</a:t>
            </a:fld>
            <a:endParaRPr lang="en-US" dirty="0"/>
          </a:p>
        </p:txBody>
      </p:sp>
    </p:spTree>
    <p:extLst>
      <p:ext uri="{BB962C8B-B14F-4D97-AF65-F5344CB8AC3E}">
        <p14:creationId xmlns:p14="http://schemas.microsoft.com/office/powerpoint/2010/main" val="236614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1" hangingPunct="1">
              <a:buFont typeface="Wingdings 3" charset="0"/>
              <a:buNone/>
            </a:pPr>
            <a:r>
              <a:rPr lang="en-US" sz="1200" b="1" dirty="0" smtClean="0">
                <a:latin typeface="Arial" charset="0"/>
                <a:cs typeface="Arial" charset="0"/>
              </a:rPr>
              <a:t>Answer: B.</a:t>
            </a:r>
          </a:p>
          <a:p>
            <a:pPr marL="0" indent="0" algn="just" eaLnBrk="1" hangingPunct="1">
              <a:buFont typeface="Wingdings 3" charset="0"/>
              <a:buNone/>
            </a:pPr>
            <a:r>
              <a:rPr lang="en-US" sz="1200" dirty="0" smtClean="0">
                <a:latin typeface="Arial" charset="0"/>
                <a:cs typeface="Arial" charset="0"/>
              </a:rPr>
              <a:t>The two foundations of science are observation and logic.</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23</a:t>
            </a:fld>
            <a:endParaRPr lang="en-US" dirty="0"/>
          </a:p>
        </p:txBody>
      </p:sp>
    </p:spTree>
    <p:extLst>
      <p:ext uri="{BB962C8B-B14F-4D97-AF65-F5344CB8AC3E}">
        <p14:creationId xmlns:p14="http://schemas.microsoft.com/office/powerpoint/2010/main" val="3730069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Wingdings 3" charset="0"/>
              <a:buNone/>
            </a:pPr>
            <a:r>
              <a:rPr lang="en-US" sz="1200" b="1" dirty="0" smtClean="0">
                <a:latin typeface="Arial" charset="0"/>
                <a:cs typeface="Arial" charset="0"/>
              </a:rPr>
              <a:t>Answer: E.</a:t>
            </a:r>
          </a:p>
          <a:p>
            <a:pPr marL="0" indent="0" eaLnBrk="1" hangingPunct="1">
              <a:buFont typeface="Wingdings 3" charset="0"/>
              <a:buNone/>
            </a:pPr>
            <a:r>
              <a:rPr lang="en-US" sz="1200" dirty="0" smtClean="0">
                <a:latin typeface="Arial" charset="0"/>
                <a:cs typeface="Arial" charset="0"/>
              </a:rPr>
              <a:t>Science has to do with how things are and why.</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24</a:t>
            </a:fld>
            <a:endParaRPr lang="en-US" dirty="0"/>
          </a:p>
        </p:txBody>
      </p:sp>
    </p:spTree>
    <p:extLst>
      <p:ext uri="{BB962C8B-B14F-4D97-AF65-F5344CB8AC3E}">
        <p14:creationId xmlns:p14="http://schemas.microsoft.com/office/powerpoint/2010/main" val="357961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how do we know if something’s real if we haven’t personally experienced it? We rely on agreement.</a:t>
            </a:r>
          </a:p>
          <a:p>
            <a:r>
              <a:rPr lang="en-US" baseline="0" dirty="0" smtClean="0"/>
              <a:t>Scientists say that assertions about a reality that they have not experienced themselves have to meet certain criteria… those are that the assertion must have both LOGICAL and EMPIRICAL support: it has to make sense, and it cannot contradict actual observations.</a:t>
            </a:r>
          </a:p>
          <a:p>
            <a:endParaRPr lang="en-US" baseline="0" dirty="0" smtClean="0"/>
          </a:p>
          <a:p>
            <a:r>
              <a:rPr lang="en-US" baseline="0" dirty="0" smtClean="0"/>
              <a:t>Why do scientists agree that it’s cold on the dark side of the moon? Well, 1) it makes sense, since the sun isn’t shining on that side and 2) actual measurements confirm the assertion/claim/expectation</a:t>
            </a:r>
          </a:p>
          <a:p>
            <a:endParaRPr lang="en-US" baseline="0" dirty="0" smtClean="0"/>
          </a:p>
          <a:p>
            <a:r>
              <a:rPr lang="en-US" baseline="0" dirty="0" smtClean="0"/>
              <a:t>Methodology – science of finding out</a:t>
            </a:r>
          </a:p>
          <a:p>
            <a:r>
              <a:rPr lang="en-US" baseline="0" dirty="0" smtClean="0"/>
              <a:t>Social science methodology – how social scientists find out about human social life</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3</a:t>
            </a:fld>
            <a:endParaRPr lang="en-US" dirty="0"/>
          </a:p>
        </p:txBody>
      </p:sp>
    </p:spTree>
    <p:extLst>
      <p:ext uri="{BB962C8B-B14F-4D97-AF65-F5344CB8AC3E}">
        <p14:creationId xmlns:p14="http://schemas.microsoft.com/office/powerpoint/2010/main" val="1469360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E.</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When social scientists study variables, they focus on relationships.</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25</a:t>
            </a:fld>
            <a:endParaRPr lang="en-US" dirty="0"/>
          </a:p>
        </p:txBody>
      </p:sp>
    </p:spTree>
    <p:extLst>
      <p:ext uri="{BB962C8B-B14F-4D97-AF65-F5344CB8AC3E}">
        <p14:creationId xmlns:p14="http://schemas.microsoft.com/office/powerpoint/2010/main" val="2630577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a:ea typeface="ＭＳ Ｐゴシック" charset="0"/>
                <a:cs typeface="Arial"/>
              </a:rPr>
              <a:t>Answer: C.</a:t>
            </a:r>
          </a:p>
          <a:p>
            <a:pPr marL="0" indent="0" algn="just" eaLnBrk="1" fontAlgn="auto" hangingPunct="1">
              <a:spcAft>
                <a:spcPts val="0"/>
              </a:spcAft>
              <a:buFont typeface="Wingdings" pitchFamily="2" charset="2"/>
              <a:buNone/>
              <a:defRPr/>
            </a:pPr>
            <a:r>
              <a:rPr lang="en-US" sz="1200" kern="1200" dirty="0" smtClean="0">
                <a:solidFill>
                  <a:schemeClr val="tx1"/>
                </a:solidFill>
                <a:latin typeface="Arial"/>
                <a:ea typeface="ＭＳ Ｐゴシック" charset="0"/>
                <a:cs typeface="Arial"/>
              </a:rPr>
              <a:t>Epistemology is the science of knowing.</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26</a:t>
            </a:fld>
            <a:endParaRPr lang="en-US" dirty="0"/>
          </a:p>
        </p:txBody>
      </p:sp>
    </p:spTree>
    <p:extLst>
      <p:ext uri="{BB962C8B-B14F-4D97-AF65-F5344CB8AC3E}">
        <p14:creationId xmlns:p14="http://schemas.microsoft.com/office/powerpoint/2010/main" val="2764737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hangingPunct="1">
              <a:buFont typeface="Wingdings" charset="0"/>
              <a:buNone/>
            </a:pPr>
            <a:r>
              <a:rPr lang="en-US" sz="1200" b="1" dirty="0" smtClean="0">
                <a:latin typeface="Arial" charset="0"/>
                <a:cs typeface="Arial" charset="0"/>
              </a:rPr>
              <a:t>Answer: C.</a:t>
            </a:r>
          </a:p>
          <a:p>
            <a:pPr marL="609600" indent="-609600" algn="just" eaLnBrk="1" hangingPunct="1">
              <a:buFont typeface="Wingdings" charset="0"/>
              <a:buNone/>
            </a:pPr>
            <a:r>
              <a:rPr lang="en-US" sz="1200" dirty="0" smtClean="0">
                <a:latin typeface="Arial" charset="0"/>
                <a:cs typeface="Arial" charset="0"/>
              </a:rPr>
              <a:t>Tradition and authority both assist and hinder human</a:t>
            </a:r>
          </a:p>
          <a:p>
            <a:pPr marL="609600" indent="-609600" algn="just" eaLnBrk="1" hangingPunct="1">
              <a:buFont typeface="Wingdings" charset="0"/>
              <a:buNone/>
            </a:pPr>
            <a:r>
              <a:rPr lang="en-US" sz="1200" dirty="0" smtClean="0">
                <a:latin typeface="Arial" charset="0"/>
                <a:cs typeface="Arial" charset="0"/>
              </a:rPr>
              <a:t>inquiry.</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27</a:t>
            </a:fld>
            <a:endParaRPr lang="en-US" dirty="0"/>
          </a:p>
        </p:txBody>
      </p:sp>
    </p:spTree>
    <p:extLst>
      <p:ext uri="{BB962C8B-B14F-4D97-AF65-F5344CB8AC3E}">
        <p14:creationId xmlns:p14="http://schemas.microsoft.com/office/powerpoint/2010/main" val="287512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gn="just" eaLnBrk="1" fontAlgn="auto" hangingPunct="1">
              <a:spcAft>
                <a:spcPts val="0"/>
              </a:spcAft>
              <a:buFont typeface="Wingdings" pitchFamily="2" charset="2"/>
              <a:buNone/>
              <a:defRPr/>
            </a:pPr>
            <a:r>
              <a:rPr lang="en-US" sz="1200" b="1" kern="1200" dirty="0" smtClean="0">
                <a:solidFill>
                  <a:schemeClr val="tx1"/>
                </a:solidFill>
                <a:latin typeface="Arial" panose="020B0604020202020204" pitchFamily="34" charset="0"/>
                <a:ea typeface="ＭＳ Ｐゴシック" charset="0"/>
                <a:cs typeface="Arial" panose="020B0604020202020204" pitchFamily="34" charset="0"/>
              </a:rPr>
              <a:t>Answer: A.</a:t>
            </a:r>
          </a:p>
          <a:p>
            <a:pPr marL="0" indent="0" eaLnBrk="1" fontAlgn="auto" hangingPunct="1">
              <a:spcAft>
                <a:spcPts val="0"/>
              </a:spcAft>
              <a:buFont typeface="Wingdings 3" pitchFamily="18" charset="2"/>
              <a:buNone/>
              <a:defRPr/>
            </a:pP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Idiographic explanations seek to exhaust the idiosyncratic causes of a particular condition or event.</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28</a:t>
            </a:fld>
            <a:endParaRPr lang="en-US" dirty="0"/>
          </a:p>
        </p:txBody>
      </p:sp>
    </p:spTree>
    <p:extLst>
      <p:ext uri="{BB962C8B-B14F-4D97-AF65-F5344CB8AC3E}">
        <p14:creationId xmlns:p14="http://schemas.microsoft.com/office/powerpoint/2010/main" val="68708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Future</a:t>
            </a:r>
            <a:r>
              <a:rPr lang="en-US" baseline="0" dirty="0" smtClean="0"/>
              <a:t> caused by present – studying hard will result in better grades</a:t>
            </a:r>
          </a:p>
          <a:p>
            <a:r>
              <a:rPr lang="en-US" baseline="0" dirty="0" smtClean="0"/>
              <a:t>But patterns are probabilistic – studying hard will not ALWAYS result in good grades</a:t>
            </a:r>
          </a:p>
          <a:p>
            <a:endParaRPr lang="en-US" baseline="0" dirty="0" smtClean="0"/>
          </a:p>
          <a:p>
            <a:r>
              <a:rPr lang="en-US" baseline="0" dirty="0" smtClean="0"/>
              <a:t>Predictions must be paired with understanding – you can’t just say that because you find that the 3</a:t>
            </a:r>
            <a:r>
              <a:rPr lang="en-US" baseline="30000" dirty="0" smtClean="0"/>
              <a:t>rd</a:t>
            </a:r>
            <a:r>
              <a:rPr lang="en-US" baseline="0" dirty="0" smtClean="0"/>
              <a:t> ranked horse in the 3</a:t>
            </a:r>
            <a:r>
              <a:rPr lang="en-US" baseline="30000" dirty="0" smtClean="0"/>
              <a:t>rd</a:t>
            </a:r>
            <a:r>
              <a:rPr lang="en-US" baseline="0" dirty="0" smtClean="0"/>
              <a:t> race of the day always wins, because as scientists, we must provide reasoning why it works out that way (e.g. we can’t just not care).</a:t>
            </a:r>
          </a:p>
          <a:p>
            <a:endParaRPr lang="en-US" baseline="0" dirty="0" smtClean="0"/>
          </a:p>
          <a:p>
            <a:r>
              <a:rPr lang="en-US" baseline="0" dirty="0" smtClean="0"/>
              <a:t>Tradition and Authority are two ways that scientists acquire knowledge that they have not directly experienced themselves, but both can be double-edged swords.</a:t>
            </a:r>
          </a:p>
          <a:p>
            <a:r>
              <a:rPr lang="en-US" baseline="0" dirty="0" smtClean="0"/>
              <a:t>Tradition is easy but can be detrimental – we accept what everyone knows, taken for granted, and it helps us avoid the overwhelming task of asking questions and answering them from scratch… but we rarely gain new/fresh understandings if we rely on tradition (and any inquiry that seeks a fresh understanding could be viewed as foolish).</a:t>
            </a:r>
          </a:p>
          <a:p>
            <a:endParaRPr lang="en-US" baseline="0" dirty="0" smtClean="0"/>
          </a:p>
          <a:p>
            <a:r>
              <a:rPr lang="en-US" baseline="0" dirty="0" smtClean="0"/>
              <a:t>Authority helps scientists accept new knowledge – we’re more likely to believe new discoveries based on the status of the discoverers (we’ll believe new findings about kissing and the common cold from an epidemiologist than our uncle). But problems include 1) we must accept that even specialists can make errors, and 2) we can only trust the authority of a person within their given field of expertise (we can’t trust a pastor for his proclamation about the negative neurochemical effects of marijuana).</a:t>
            </a:r>
          </a:p>
          <a:p>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4</a:t>
            </a:fld>
            <a:endParaRPr lang="en-US" dirty="0"/>
          </a:p>
        </p:txBody>
      </p:sp>
    </p:spTree>
    <p:extLst>
      <p:ext uri="{BB962C8B-B14F-4D97-AF65-F5344CB8AC3E}">
        <p14:creationId xmlns:p14="http://schemas.microsoft.com/office/powerpoint/2010/main" val="342662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try to step away from</a:t>
            </a:r>
            <a:r>
              <a:rPr lang="en-US" baseline="0" dirty="0" smtClean="0"/>
              <a:t> tradition and authority, we sometimes err on our own, as well. But scientific inquiry has some safeguards.</a:t>
            </a:r>
          </a:p>
          <a:p>
            <a:endParaRPr lang="en-US" baseline="0" dirty="0" smtClean="0"/>
          </a:p>
          <a:p>
            <a:endParaRPr lang="en-US" baseline="0" dirty="0" smtClean="0"/>
          </a:p>
          <a:p>
            <a:r>
              <a:rPr lang="en-US" baseline="0" dirty="0" smtClean="0"/>
              <a:t>Inaccurate Observations – Mistakes in observations/no recall | Making deliberate observations reduces error. Measurement devices add some precision to estimates.</a:t>
            </a:r>
          </a:p>
          <a:p>
            <a:r>
              <a:rPr lang="en-US" baseline="0" dirty="0" smtClean="0"/>
              <a:t>Overgeneralization – Observing a few similar events and assuming they’re evidence of a general pattern/overgeneralize on basis of limited observations | drawing sufficiently large samples, and replication.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78A6F3A-A368-A942-BB10-4DD1943AAFE9}" type="slidenum">
              <a:rPr lang="en-US" smtClean="0"/>
              <a:pPr/>
              <a:t>5</a:t>
            </a:fld>
            <a:endParaRPr lang="en-US" dirty="0"/>
          </a:p>
        </p:txBody>
      </p:sp>
    </p:spTree>
    <p:extLst>
      <p:ext uri="{BB962C8B-B14F-4D97-AF65-F5344CB8AC3E}">
        <p14:creationId xmlns:p14="http://schemas.microsoft.com/office/powerpoint/2010/main" val="413610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Selective observation – once we conclude</a:t>
            </a:r>
            <a:r>
              <a:rPr lang="en-US" baseline="0" dirty="0" smtClean="0"/>
              <a:t> that a pattern exists, we then seek out data/events/situations that confirm that general pattern, ignoring those that don’t | to guard against this, we look for deviant cases, or those that don’t fit the general pattern.</a:t>
            </a:r>
          </a:p>
          <a:p>
            <a:endParaRPr lang="en-US" baseline="0" dirty="0" smtClean="0"/>
          </a:p>
          <a:p>
            <a:r>
              <a:rPr lang="en-US" baseline="0" dirty="0" smtClean="0"/>
              <a:t>Illogical reasoning – the exception that proves rule/exception that draws attention to rule but in no system of logic can it prove the rule it contradicts (e.g. gambler’s fallacy, where gambler who is on a streak of good or bad luck thinks that the opposite is just around the corner) | using systems of logic can help, conscious logical reasoning.</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6</a:t>
            </a:fld>
            <a:endParaRPr lang="en-US" dirty="0"/>
          </a:p>
        </p:txBody>
      </p:sp>
    </p:spTree>
    <p:extLst>
      <p:ext uri="{BB962C8B-B14F-4D97-AF65-F5344CB8AC3E}">
        <p14:creationId xmlns:p14="http://schemas.microsoft.com/office/powerpoint/2010/main" val="39828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 on the philosophy</a:t>
            </a:r>
            <a:r>
              <a:rPr lang="en-US" baseline="0" dirty="0" smtClean="0"/>
              <a:t> of reality:</a:t>
            </a:r>
          </a:p>
          <a:p>
            <a:endParaRPr lang="en-US" baseline="0" dirty="0" smtClean="0"/>
          </a:p>
          <a:p>
            <a:r>
              <a:rPr lang="en-US" baseline="0" dirty="0" err="1" smtClean="0"/>
              <a:t>Premodern</a:t>
            </a:r>
            <a:r>
              <a:rPr lang="en-US" baseline="0" dirty="0" smtClean="0"/>
              <a:t> – things are as they seem, and any deviation/diversity of opinion is wrong (those who believe differently are stupid).</a:t>
            </a:r>
          </a:p>
          <a:p>
            <a:r>
              <a:rPr lang="en-US" baseline="0" dirty="0" smtClean="0"/>
              <a:t>Modern – reality is subjective/diverse, diversity is legitimate. (some may view dandelions as beautiful, others as annoying weed – both are legitimate viewpoints imposed on the plant).</a:t>
            </a:r>
          </a:p>
          <a:p>
            <a:r>
              <a:rPr lang="en-US" baseline="0" dirty="0" smtClean="0"/>
              <a:t>Postmodern – there is no objective reality… nothing is out there in the world, all that</a:t>
            </a:r>
            <a:r>
              <a:rPr lang="fr-FR" baseline="0" dirty="0" smtClean="0"/>
              <a:t>’</a:t>
            </a:r>
            <a:r>
              <a:rPr lang="en-US" baseline="0" dirty="0" smtClean="0"/>
              <a:t>s real are our perceptions of images we get through our POV. (there is no “book” just various images of it from different POVs)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7</a:t>
            </a:fld>
            <a:endParaRPr lang="en-US" dirty="0"/>
          </a:p>
        </p:txBody>
      </p:sp>
    </p:spTree>
    <p:extLst>
      <p:ext uri="{BB962C8B-B14F-4D97-AF65-F5344CB8AC3E}">
        <p14:creationId xmlns:p14="http://schemas.microsoft.com/office/powerpoint/2010/main" val="321009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 (makes sense) and observation (empirically verifiable</a:t>
            </a:r>
            <a:r>
              <a:rPr lang="en-US" baseline="0" dirty="0" smtClean="0"/>
              <a:t>).</a:t>
            </a:r>
          </a:p>
          <a:p>
            <a:endParaRPr lang="en-US" baseline="0" dirty="0" smtClean="0"/>
          </a:p>
          <a:p>
            <a:r>
              <a:rPr lang="en-US" baseline="0" dirty="0" smtClean="0"/>
              <a:t>These two relate to three concepts in science: theory, data collection, and data analysis.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8</a:t>
            </a:fld>
            <a:endParaRPr lang="en-US" dirty="0"/>
          </a:p>
        </p:txBody>
      </p:sp>
    </p:spTree>
    <p:extLst>
      <p:ext uri="{BB962C8B-B14F-4D97-AF65-F5344CB8AC3E}">
        <p14:creationId xmlns:p14="http://schemas.microsoft.com/office/powerpoint/2010/main" val="762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deals with logic</a:t>
            </a:r>
          </a:p>
          <a:p>
            <a:r>
              <a:rPr lang="en-US" dirty="0" smtClean="0"/>
              <a:t>Data collection deals with observation</a:t>
            </a:r>
          </a:p>
          <a:p>
            <a:r>
              <a:rPr lang="en-US" dirty="0" smtClean="0"/>
              <a:t>Data analysis deals with patterns</a:t>
            </a:r>
            <a:r>
              <a:rPr lang="en-US" baseline="0" dirty="0" smtClean="0"/>
              <a:t> in observation/comparisons between what is logically expected and what is observed</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9</a:t>
            </a:fld>
            <a:endParaRPr lang="en-US" dirty="0"/>
          </a:p>
        </p:txBody>
      </p:sp>
    </p:spTree>
    <p:extLst>
      <p:ext uri="{BB962C8B-B14F-4D97-AF65-F5344CB8AC3E}">
        <p14:creationId xmlns:p14="http://schemas.microsoft.com/office/powerpoint/2010/main" val="305089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Theory cannot settle debates</a:t>
            </a:r>
            <a:r>
              <a:rPr lang="en-US" baseline="0" dirty="0" smtClean="0"/>
              <a:t> of value.. (e.g. is something better than the other/capitalism better than socialism). It has to do with how things are and why.</a:t>
            </a:r>
          </a:p>
          <a:p>
            <a:r>
              <a:rPr lang="en-US" baseline="0" dirty="0" smtClean="0"/>
              <a:t>Because science can rarely agree on a given criterion, science is rarely useful in settling debates.</a:t>
            </a:r>
            <a:endParaRPr lang="en-US" dirty="0"/>
          </a:p>
        </p:txBody>
      </p:sp>
      <p:sp>
        <p:nvSpPr>
          <p:cNvPr id="4" name="Slide Number Placeholder 3"/>
          <p:cNvSpPr>
            <a:spLocks noGrp="1"/>
          </p:cNvSpPr>
          <p:nvPr>
            <p:ph type="sldNum" sz="quarter" idx="10"/>
          </p:nvPr>
        </p:nvSpPr>
        <p:spPr/>
        <p:txBody>
          <a:bodyPr/>
          <a:lstStyle/>
          <a:p>
            <a:fld id="{078A6F3A-A368-A942-BB10-4DD1943AAFE9}" type="slidenum">
              <a:rPr lang="en-US" smtClean="0"/>
              <a:pPr/>
              <a:t>10</a:t>
            </a:fld>
            <a:endParaRPr lang="en-US" dirty="0"/>
          </a:p>
        </p:txBody>
      </p:sp>
    </p:spTree>
    <p:extLst>
      <p:ext uri="{BB962C8B-B14F-4D97-AF65-F5344CB8AC3E}">
        <p14:creationId xmlns:p14="http://schemas.microsoft.com/office/powerpoint/2010/main" val="79618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CC9FAF0E-6969-2641-BE0E-36C3362819F7}" type="datetimeFigureOut">
              <a:rPr lang="en-US"/>
              <a:pPr/>
              <a:t>9/6/16</a:t>
            </a:fld>
            <a:endParaRPr lang="en-US" dirty="0"/>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dirty="0"/>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C926D0E-0190-FD42-94DA-646B445AB5AF}" type="slidenum">
              <a:rPr lang="en-US"/>
              <a:pPr/>
              <a:t>‹#›</a:t>
            </a:fld>
            <a:endParaRPr lang="en-US" dirty="0"/>
          </a:p>
        </p:txBody>
      </p:sp>
    </p:spTree>
    <p:extLst>
      <p:ext uri="{BB962C8B-B14F-4D97-AF65-F5344CB8AC3E}">
        <p14:creationId xmlns:p14="http://schemas.microsoft.com/office/powerpoint/2010/main" val="391688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9C1A6116-C1C1-DE4E-842B-6C0812C3369F}" type="datetimeFigureOut">
              <a:rPr lang="en-US"/>
              <a:pPr/>
              <a:t>9/6/16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4B9BB413-F2CF-0E4E-B670-D9A832BA289A}" type="slidenum">
              <a:rPr lang="en-US"/>
              <a:pPr/>
              <a:t>‹#›</a:t>
            </a:fld>
            <a:endParaRPr lang="en-US" dirty="0"/>
          </a:p>
        </p:txBody>
      </p:sp>
    </p:spTree>
    <p:extLst>
      <p:ext uri="{BB962C8B-B14F-4D97-AF65-F5344CB8AC3E}">
        <p14:creationId xmlns:p14="http://schemas.microsoft.com/office/powerpoint/2010/main" val="133262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D8F6F7E5-1AD8-C743-AA52-B5202FFD6C72}" type="datetimeFigureOut">
              <a:rPr lang="en-US"/>
              <a:pPr/>
              <a:t>9/6/16</a:t>
            </a:fld>
            <a:endParaRPr lang="en-US" dirty="0"/>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60CDE74D-C761-2E44-9E1E-A932AE9EEBCF}" type="slidenum">
              <a:rPr lang="en-US"/>
              <a:pPr/>
              <a:t>‹#›</a:t>
            </a:fld>
            <a:endParaRPr lang="en-US" dirty="0"/>
          </a:p>
        </p:txBody>
      </p:sp>
    </p:spTree>
    <p:extLst>
      <p:ext uri="{BB962C8B-B14F-4D97-AF65-F5344CB8AC3E}">
        <p14:creationId xmlns:p14="http://schemas.microsoft.com/office/powerpoint/2010/main" val="1062585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9317FBFF-51A1-204A-889C-D8EA3D102608}" type="datetimeFigureOut">
              <a:rPr lang="en-US"/>
              <a:pPr/>
              <a:t>9/6/16</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dirty="0"/>
          </a:p>
        </p:txBody>
      </p:sp>
      <p:sp>
        <p:nvSpPr>
          <p:cNvPr id="6" name="Slide Number Placeholder 22"/>
          <p:cNvSpPr>
            <a:spLocks noGrp="1"/>
          </p:cNvSpPr>
          <p:nvPr>
            <p:ph type="sldNum" sz="quarter" idx="12"/>
          </p:nvPr>
        </p:nvSpPr>
        <p:spPr/>
        <p:txBody>
          <a:bodyPr/>
          <a:lstStyle>
            <a:lvl1pPr>
              <a:defRPr/>
            </a:lvl1pPr>
          </a:lstStyle>
          <a:p>
            <a:fld id="{889C2052-A91A-8A4E-B649-CB8BA18553F6}" type="slidenum">
              <a:rPr lang="en-US"/>
              <a:pPr/>
              <a:t>‹#›</a:t>
            </a:fld>
            <a:endParaRPr lang="en-US" dirty="0"/>
          </a:p>
        </p:txBody>
      </p:sp>
    </p:spTree>
    <p:extLst>
      <p:ext uri="{BB962C8B-B14F-4D97-AF65-F5344CB8AC3E}">
        <p14:creationId xmlns:p14="http://schemas.microsoft.com/office/powerpoint/2010/main" val="142047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BDA0DF45-F4AE-2342-97AC-1F6F5DC96810}" type="datetimeFigureOut">
              <a:rPr lang="en-US"/>
              <a:pPr/>
              <a:t>9/6/16</a:t>
            </a:fld>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C0FB8FBC-0131-CC48-9714-211E72A0C7BB}" type="slidenum">
              <a:rPr lang="en-US"/>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705873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a:lstStyle>
            <a:lvl1pPr>
              <a:defRPr/>
            </a:lvl1pPr>
          </a:lstStyle>
          <a:p>
            <a:fld id="{AF52BE6D-5BC0-5843-86B1-5495C25239AB}" type="datetimeFigureOut">
              <a:rPr lang="en-US"/>
              <a:pPr/>
              <a:t>9/6/16</a:t>
            </a:fld>
            <a:endParaRPr lang="en-US" dirty="0"/>
          </a:p>
        </p:txBody>
      </p:sp>
      <p:sp>
        <p:nvSpPr>
          <p:cNvPr id="6" name="Slide Number Placeholder 9"/>
          <p:cNvSpPr>
            <a:spLocks noGrp="1"/>
          </p:cNvSpPr>
          <p:nvPr>
            <p:ph type="sldNum" sz="quarter" idx="11"/>
          </p:nvPr>
        </p:nvSpPr>
        <p:spPr/>
        <p:txBody>
          <a:bodyPr/>
          <a:lstStyle>
            <a:lvl1pPr>
              <a:defRPr/>
            </a:lvl1pPr>
          </a:lstStyle>
          <a:p>
            <a:fld id="{EDA4E22D-455A-3749-8C36-CB785B93306E}" type="slidenum">
              <a:rPr lang="en-US"/>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endParaRPr lang="en-US" dirty="0"/>
          </a:p>
        </p:txBody>
      </p:sp>
    </p:spTree>
    <p:extLst>
      <p:ext uri="{BB962C8B-B14F-4D97-AF65-F5344CB8AC3E}">
        <p14:creationId xmlns:p14="http://schemas.microsoft.com/office/powerpoint/2010/main" val="118144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a:lstStyle>
            <a:lvl1pPr>
              <a:defRPr/>
            </a:lvl1pPr>
          </a:lstStyle>
          <a:p>
            <a:fld id="{944590D0-8149-0F47-8DD0-8709D2C6763C}" type="datetimeFigureOut">
              <a:rPr lang="en-US"/>
              <a:pPr/>
              <a:t>9/6/16</a:t>
            </a:fld>
            <a:endParaRPr lang="en-US" dirty="0"/>
          </a:p>
        </p:txBody>
      </p:sp>
      <p:sp>
        <p:nvSpPr>
          <p:cNvPr id="8" name="Slide Number Placeholder 11"/>
          <p:cNvSpPr>
            <a:spLocks noGrp="1"/>
          </p:cNvSpPr>
          <p:nvPr>
            <p:ph type="sldNum" sz="quarter" idx="11"/>
          </p:nvPr>
        </p:nvSpPr>
        <p:spPr/>
        <p:txBody>
          <a:bodyPr/>
          <a:lstStyle>
            <a:lvl1pPr>
              <a:defRPr/>
            </a:lvl1pPr>
          </a:lstStyle>
          <a:p>
            <a:fld id="{2F66EE78-FA1A-224E-8BC1-2250F739A4A7}" type="slidenum">
              <a:rPr lang="en-US"/>
              <a:pPr/>
              <a:t>‹#›</a:t>
            </a:fld>
            <a:endParaRPr lang="en-US" dirty="0"/>
          </a:p>
        </p:txBody>
      </p:sp>
      <p:sp>
        <p:nvSpPr>
          <p:cNvPr id="9" name="Footer Placeholder 13"/>
          <p:cNvSpPr>
            <a:spLocks noGrp="1"/>
          </p:cNvSpPr>
          <p:nvPr>
            <p:ph type="ftr" sz="quarter" idx="12"/>
          </p:nvPr>
        </p:nvSpPr>
        <p:spPr/>
        <p:txBody>
          <a:bodyPr rtlCol="0"/>
          <a:lstStyle>
            <a:lvl1pPr>
              <a:defRPr/>
            </a:lvl1pPr>
          </a:lstStyle>
          <a:p>
            <a:pPr>
              <a:defRPr/>
            </a:pPr>
            <a:endParaRPr lang="en-US" dirty="0"/>
          </a:p>
        </p:txBody>
      </p:sp>
    </p:spTree>
    <p:extLst>
      <p:ext uri="{BB962C8B-B14F-4D97-AF65-F5344CB8AC3E}">
        <p14:creationId xmlns:p14="http://schemas.microsoft.com/office/powerpoint/2010/main" val="24559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7647B1EE-F494-8F4E-B506-281FE6B62BBE}" type="datetimeFigureOut">
              <a:rPr lang="en-US"/>
              <a:pPr/>
              <a:t>9/6/16</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22"/>
          <p:cNvSpPr>
            <a:spLocks noGrp="1"/>
          </p:cNvSpPr>
          <p:nvPr>
            <p:ph type="sldNum" sz="quarter" idx="12"/>
          </p:nvPr>
        </p:nvSpPr>
        <p:spPr/>
        <p:txBody>
          <a:bodyPr/>
          <a:lstStyle>
            <a:lvl1pPr>
              <a:defRPr/>
            </a:lvl1pPr>
          </a:lstStyle>
          <a:p>
            <a:fld id="{F296F2CC-D1F2-6343-B82D-9D07ACBE31C5}" type="slidenum">
              <a:rPr lang="en-US"/>
              <a:pPr/>
              <a:t>‹#›</a:t>
            </a:fld>
            <a:endParaRPr lang="en-US" dirty="0"/>
          </a:p>
        </p:txBody>
      </p:sp>
    </p:spTree>
    <p:extLst>
      <p:ext uri="{BB962C8B-B14F-4D97-AF65-F5344CB8AC3E}">
        <p14:creationId xmlns:p14="http://schemas.microsoft.com/office/powerpoint/2010/main" val="1000201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18AA369-0266-6249-928B-1FB803556D0F}" type="datetimeFigureOut">
              <a:rPr lang="en-US"/>
              <a:pPr/>
              <a:t>9/6/16</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C3BD9FB-B717-254C-B46C-7823B2F44D5D}" type="slidenum">
              <a:rPr lang="en-US"/>
              <a:pPr/>
              <a:t>‹#›</a:t>
            </a:fld>
            <a:endParaRPr lang="en-US" dirty="0"/>
          </a:p>
        </p:txBody>
      </p:sp>
    </p:spTree>
    <p:extLst>
      <p:ext uri="{BB962C8B-B14F-4D97-AF65-F5344CB8AC3E}">
        <p14:creationId xmlns:p14="http://schemas.microsoft.com/office/powerpoint/2010/main" val="59978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4CE9D3CA-C231-CD4C-8778-7B7FDC387EB0}" type="datetimeFigureOut">
              <a:rPr lang="en-US"/>
              <a:pPr/>
              <a:t>9/6/16</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dirty="0"/>
          </a:p>
        </p:txBody>
      </p:sp>
      <p:sp>
        <p:nvSpPr>
          <p:cNvPr id="7" name="Slide Number Placeholder 22"/>
          <p:cNvSpPr>
            <a:spLocks noGrp="1"/>
          </p:cNvSpPr>
          <p:nvPr>
            <p:ph type="sldNum" sz="quarter" idx="12"/>
          </p:nvPr>
        </p:nvSpPr>
        <p:spPr/>
        <p:txBody>
          <a:bodyPr/>
          <a:lstStyle>
            <a:lvl1pPr>
              <a:defRPr/>
            </a:lvl1pPr>
          </a:lstStyle>
          <a:p>
            <a:fld id="{8A3152CD-2F14-3845-B99F-2CFBC3FD344C}" type="slidenum">
              <a:rPr lang="en-US"/>
              <a:pPr/>
              <a:t>‹#›</a:t>
            </a:fld>
            <a:endParaRPr lang="en-US" dirty="0"/>
          </a:p>
        </p:txBody>
      </p:sp>
    </p:spTree>
    <p:extLst>
      <p:ext uri="{BB962C8B-B14F-4D97-AF65-F5344CB8AC3E}">
        <p14:creationId xmlns:p14="http://schemas.microsoft.com/office/powerpoint/2010/main" val="399362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a:lstStyle>
            <a:lvl1pPr>
              <a:defRPr/>
            </a:lvl1pPr>
          </a:lstStyle>
          <a:p>
            <a:fld id="{2A5ADA91-8ED0-8845-98E4-CF263B377E46}" type="datetimeFigureOut">
              <a:rPr lang="en-US"/>
              <a:pPr/>
              <a:t>9/6/16</a:t>
            </a:fld>
            <a:endParaRPr lang="en-US" dirty="0"/>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FAD5F99D-D29B-5340-8F3A-17B49407C173}" type="slidenum">
              <a:rPr lang="en-US"/>
              <a:pPr/>
              <a:t>‹#›</a:t>
            </a:fld>
            <a:endParaRPr lang="en-US" dirty="0"/>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dirty="0"/>
          </a:p>
        </p:txBody>
      </p:sp>
    </p:spTree>
    <p:extLst>
      <p:ext uri="{BB962C8B-B14F-4D97-AF65-F5344CB8AC3E}">
        <p14:creationId xmlns:p14="http://schemas.microsoft.com/office/powerpoint/2010/main" val="16500465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latin typeface="Verdana" charset="0"/>
              </a:defRPr>
            </a:lvl1pPr>
          </a:lstStyle>
          <a:p>
            <a:fld id="{11C4087C-EC67-DE43-9214-AB22AD398A59}" type="datetimeFigureOut">
              <a:rPr lang="en-US"/>
              <a:pPr/>
              <a:t>9/6/16</a:t>
            </a:fld>
            <a:endParaRPr lang="en-US" dirty="0"/>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en-US"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Verdana" charset="0"/>
              </a:defRPr>
            </a:lvl1pPr>
          </a:lstStyle>
          <a:p>
            <a:fld id="{957D3D4F-C87F-DE4A-8542-CBCC7B3A6EE7}" type="slidenum">
              <a:rPr lang="en-US"/>
              <a:pPr/>
              <a:t>‹#›</a:t>
            </a:fld>
            <a:endParaRPr lang="en-US" dirty="0"/>
          </a:p>
        </p:txBody>
      </p:sp>
    </p:spTree>
  </p:cSld>
  <p:clrMap bg1="dk1" tx1="lt1" bg2="dk2" tx2="lt2" accent1="accent1" accent2="accent2" accent3="accent3" accent4="accent4" accent5="accent5" accent6="accent6" hlink="hlink" folHlink="folHlink"/>
  <p:sldLayoutIdLst>
    <p:sldLayoutId id="2147483780" r:id="rId1"/>
    <p:sldLayoutId id="2147483776" r:id="rId2"/>
    <p:sldLayoutId id="2147483781" r:id="rId3"/>
    <p:sldLayoutId id="2147483782" r:id="rId4"/>
    <p:sldLayoutId id="2147483783" r:id="rId5"/>
    <p:sldLayoutId id="2147483777" r:id="rId6"/>
    <p:sldLayoutId id="2147483784" r:id="rId7"/>
    <p:sldLayoutId id="2147483778" r:id="rId8"/>
    <p:sldLayoutId id="2147483785" r:id="rId9"/>
    <p:sldLayoutId id="2147483779" r:id="rId10"/>
    <p:sldLayoutId id="2147483786" r:id="rId11"/>
  </p:sldLayoutIdLst>
  <p:txStyles>
    <p:titleStyle>
      <a:lvl1pPr algn="l" rtl="0" eaLnBrk="0" fontAlgn="base" hangingPunct="0">
        <a:spcBef>
          <a:spcPct val="0"/>
        </a:spcBef>
        <a:spcAft>
          <a:spcPct val="0"/>
        </a:spcAft>
        <a:defRPr sz="4400" kern="12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Verdana" pitchFamily="34" charset="0"/>
          <a:ea typeface="ＭＳ Ｐゴシック" charset="0"/>
        </a:defRPr>
      </a:lvl2pPr>
      <a:lvl3pPr algn="l" rtl="0" eaLnBrk="0" fontAlgn="base" hangingPunct="0">
        <a:spcBef>
          <a:spcPct val="0"/>
        </a:spcBef>
        <a:spcAft>
          <a:spcPct val="0"/>
        </a:spcAft>
        <a:defRPr sz="4400">
          <a:solidFill>
            <a:schemeClr val="tx2"/>
          </a:solidFill>
          <a:latin typeface="Verdana" pitchFamily="34" charset="0"/>
          <a:ea typeface="ＭＳ Ｐゴシック" charset="0"/>
        </a:defRPr>
      </a:lvl3pPr>
      <a:lvl4pPr algn="l" rtl="0" eaLnBrk="0" fontAlgn="base" hangingPunct="0">
        <a:spcBef>
          <a:spcPct val="0"/>
        </a:spcBef>
        <a:spcAft>
          <a:spcPct val="0"/>
        </a:spcAft>
        <a:defRPr sz="4400">
          <a:solidFill>
            <a:schemeClr val="tx2"/>
          </a:solidFill>
          <a:latin typeface="Verdana" pitchFamily="34" charset="0"/>
          <a:ea typeface="ＭＳ Ｐゴシック" charset="0"/>
        </a:defRPr>
      </a:lvl4pPr>
      <a:lvl5pPr algn="l" rtl="0" eaLnBrk="0" fontAlgn="base" hangingPunct="0">
        <a:spcBef>
          <a:spcPct val="0"/>
        </a:spcBef>
        <a:spcAft>
          <a:spcPct val="0"/>
        </a:spcAft>
        <a:defRPr sz="4400">
          <a:solidFill>
            <a:schemeClr val="tx2"/>
          </a:solidFill>
          <a:latin typeface="Verdana" pitchFamily="34" charset="0"/>
          <a:ea typeface="ＭＳ Ｐゴシック"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charset="0"/>
        <a:buChar char=""/>
        <a:defRPr sz="2900" kern="1200">
          <a:solidFill>
            <a:schemeClr val="tx1"/>
          </a:solidFill>
          <a:latin typeface="+mn-lt"/>
          <a:ea typeface="ＭＳ Ｐゴシック" charset="0"/>
          <a:cs typeface="+mn-cs"/>
        </a:defRPr>
      </a:lvl1pPr>
      <a:lvl2pPr marL="639763" indent="-273050" algn="l" rtl="0" eaLnBrk="0" fontAlgn="base" hangingPunct="0">
        <a:spcBef>
          <a:spcPts val="550"/>
        </a:spcBef>
        <a:spcAft>
          <a:spcPct val="0"/>
        </a:spcAft>
        <a:buClr>
          <a:schemeClr val="accent1"/>
        </a:buClr>
        <a:buSzPct val="70000"/>
        <a:buFont typeface="Wingdings 2" charset="0"/>
        <a:buChar char=""/>
        <a:defRPr sz="2600" kern="1200">
          <a:solidFill>
            <a:schemeClr val="tx1"/>
          </a:solidFill>
          <a:latin typeface="+mn-lt"/>
          <a:ea typeface="ＭＳ Ｐゴシック" charset="0"/>
          <a:cs typeface="+mn-cs"/>
        </a:defRPr>
      </a:lvl2pPr>
      <a:lvl3pPr marL="914400" indent="-228600" algn="l" rtl="0" eaLnBrk="0" fontAlgn="base" hangingPunct="0">
        <a:spcBef>
          <a:spcPts val="500"/>
        </a:spcBef>
        <a:spcAft>
          <a:spcPct val="0"/>
        </a:spcAft>
        <a:buClr>
          <a:schemeClr val="accent2"/>
        </a:buClr>
        <a:buSzPct val="75000"/>
        <a:buFont typeface="Wingdings" charset="0"/>
        <a:buChar char=""/>
        <a:defRPr sz="2300" kern="1200">
          <a:solidFill>
            <a:schemeClr val="tx1"/>
          </a:solidFill>
          <a:latin typeface="+mn-lt"/>
          <a:ea typeface="ＭＳ Ｐゴシック" charset="0"/>
          <a:cs typeface="+mn-cs"/>
        </a:defRPr>
      </a:lvl3pPr>
      <a:lvl4pPr marL="1371600" indent="-228600" algn="l" rtl="0" eaLnBrk="0" fontAlgn="base" hangingPunct="0">
        <a:spcBef>
          <a:spcPts val="400"/>
        </a:spcBef>
        <a:spcAft>
          <a:spcPct val="0"/>
        </a:spcAft>
        <a:buClr>
          <a:srgbClr val="E66C7D"/>
        </a:buClr>
        <a:buSzPct val="75000"/>
        <a:buFont typeface="Wingdings" charset="0"/>
        <a:buChar char=""/>
        <a:defRPr sz="2000" kern="1200">
          <a:solidFill>
            <a:schemeClr val="tx1"/>
          </a:solidFill>
          <a:latin typeface="+mn-lt"/>
          <a:ea typeface="ＭＳ Ｐゴシック" charset="0"/>
          <a:cs typeface="+mn-cs"/>
        </a:defRPr>
      </a:lvl4pPr>
      <a:lvl5pPr marL="1828800" indent="-228600" algn="l" rtl="0" eaLnBrk="0" fontAlgn="base" hangingPunct="0">
        <a:spcBef>
          <a:spcPts val="400"/>
        </a:spcBef>
        <a:spcAft>
          <a:spcPct val="0"/>
        </a:spcAft>
        <a:buClr>
          <a:srgbClr val="6BB76D"/>
        </a:buClr>
        <a:buSzPct val="65000"/>
        <a:buFont typeface="Wingdings" charset="0"/>
        <a:buChar char=""/>
        <a:defRPr sz="2000" kern="1200">
          <a:solidFill>
            <a:schemeClr val="tx1"/>
          </a:solidFill>
          <a:latin typeface="+mn-lt"/>
          <a:ea typeface="ＭＳ Ｐゴシック" charset="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US" sz="3600" cap="none" dirty="0">
                <a:latin typeface="Arial" charset="0"/>
                <a:cs typeface="Arial" charset="0"/>
              </a:rPr>
              <a:t>CHAPTER 1</a:t>
            </a:r>
            <a:br>
              <a:rPr lang="en-US" sz="3600" cap="none" dirty="0">
                <a:latin typeface="Arial" charset="0"/>
                <a:cs typeface="Arial" charset="0"/>
              </a:rPr>
            </a:br>
            <a:r>
              <a:rPr lang="en-US" sz="3600" cap="none" dirty="0">
                <a:latin typeface="Arial" charset="0"/>
                <a:cs typeface="Arial" charset="0"/>
              </a:rPr>
              <a:t>HUMAN INQUIRY AND SCIENCE</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a:t>
            </a:r>
            <a:r>
              <a:rPr lang="en-US" sz="3600" dirty="0" smtClean="0">
                <a:latin typeface="Arial" charset="0"/>
                <a:cs typeface="Arial" charset="0"/>
              </a:rPr>
              <a:t>Science </a:t>
            </a:r>
            <a:br>
              <a:rPr lang="en-US" sz="3600" dirty="0" smtClean="0">
                <a:latin typeface="Arial" charset="0"/>
                <a:cs typeface="Arial" charset="0"/>
              </a:rPr>
            </a:br>
            <a:r>
              <a:rPr lang="en-US" sz="1200" dirty="0" smtClean="0">
                <a:latin typeface="Arial" charset="0"/>
                <a:cs typeface="Arial" charset="0"/>
              </a:rPr>
              <a:t>(slide 1 of 4)</a:t>
            </a:r>
            <a:endParaRPr lang="en-US" sz="3600" dirty="0">
              <a:latin typeface="Arial"/>
              <a:cs typeface="Arial"/>
            </a:endParaRPr>
          </a:p>
        </p:txBody>
      </p:sp>
      <p:sp>
        <p:nvSpPr>
          <p:cNvPr id="18435"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Theory, Not Philosophy or Belief</a:t>
            </a:r>
          </a:p>
          <a:p>
            <a:pPr lvl="1" eaLnBrk="1" hangingPunct="1"/>
            <a:r>
              <a:rPr lang="en-US" dirty="0">
                <a:latin typeface="Arial" charset="0"/>
                <a:cs typeface="Arial" charset="0"/>
              </a:rPr>
              <a:t>Social </a:t>
            </a:r>
            <a:r>
              <a:rPr lang="en-US" dirty="0" smtClean="0">
                <a:latin typeface="Arial" charset="0"/>
                <a:cs typeface="Arial" charset="0"/>
              </a:rPr>
              <a:t>theory </a:t>
            </a:r>
            <a:r>
              <a:rPr lang="en-US" dirty="0">
                <a:latin typeface="Arial" charset="0"/>
                <a:cs typeface="Arial" charset="0"/>
              </a:rPr>
              <a:t>has to do with what is, not with what should be.</a:t>
            </a:r>
          </a:p>
          <a:p>
            <a:pPr lvl="1" eaLnBrk="1" hangingPunct="1"/>
            <a:endParaRPr lang="en-US" dirty="0">
              <a:latin typeface="Arial" charset="0"/>
              <a:cs typeface="Arial" charset="0"/>
            </a:endParaRPr>
          </a:p>
          <a:p>
            <a:pPr lvl="1" eaLnBrk="1" hangingPunct="1"/>
            <a:r>
              <a:rPr lang="en-US" dirty="0">
                <a:latin typeface="Arial" charset="0"/>
                <a:cs typeface="Arial" charset="0"/>
              </a:rPr>
              <a:t>Theory – A systematic explanation for the observations that relate to a particular aspect of life.</a:t>
            </a:r>
          </a:p>
          <a:p>
            <a:pPr lvl="1" eaLnBrk="1" hangingPunct="1"/>
            <a:endParaRPr lang="en-US" dirty="0">
              <a:latin typeface="Arial" charset="0"/>
              <a:cs typeface="Arial" charset="0"/>
            </a:endParaRPr>
          </a:p>
          <a:p>
            <a:pPr lvl="1" eaLnBrk="1" hangingPunct="1"/>
            <a:r>
              <a:rPr lang="en-US" dirty="0">
                <a:latin typeface="Arial" charset="0"/>
                <a:cs typeface="Arial" charset="0"/>
              </a:rPr>
              <a:t>Social science can help us know what is and why.</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4)</a:t>
            </a:r>
            <a:endParaRPr lang="en-US" sz="1200" dirty="0">
              <a:latin typeface="Arial"/>
              <a:cs typeface="Arial"/>
            </a:endParaRPr>
          </a:p>
        </p:txBody>
      </p:sp>
      <p:sp>
        <p:nvSpPr>
          <p:cNvPr id="19459"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Social Regularities</a:t>
            </a:r>
          </a:p>
          <a:p>
            <a:pPr lvl="1" eaLnBrk="1" hangingPunct="1"/>
            <a:r>
              <a:rPr lang="en-US" dirty="0">
                <a:latin typeface="Arial" charset="0"/>
                <a:cs typeface="Arial" charset="0"/>
              </a:rPr>
              <a:t>Exceptions?</a:t>
            </a:r>
          </a:p>
          <a:p>
            <a:pPr lvl="1" eaLnBrk="1" hangingPunct="1"/>
            <a:endParaRPr lang="en-US" dirty="0">
              <a:latin typeface="Arial" charset="0"/>
              <a:cs typeface="Arial" charset="0"/>
            </a:endParaRPr>
          </a:p>
          <a:p>
            <a:pPr lvl="1" eaLnBrk="1" hangingPunct="1"/>
            <a:r>
              <a:rPr lang="en-US" dirty="0">
                <a:latin typeface="Arial" charset="0"/>
                <a:cs typeface="Arial" charset="0"/>
              </a:rPr>
              <a:t>Social regularities represent probabilistic patterns.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3 </a:t>
            </a:r>
            <a:r>
              <a:rPr lang="en-US" sz="1200" dirty="0">
                <a:latin typeface="Arial" charset="0"/>
                <a:cs typeface="Arial" charset="0"/>
              </a:rPr>
              <a:t>of 4)</a:t>
            </a:r>
            <a:endParaRPr lang="en-US" sz="1200" dirty="0">
              <a:latin typeface="Verdana" charset="0"/>
            </a:endParaRPr>
          </a:p>
        </p:txBody>
      </p:sp>
      <p:sp>
        <p:nvSpPr>
          <p:cNvPr id="20483"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Aggregates, Not Individuals</a:t>
            </a:r>
          </a:p>
          <a:p>
            <a:pPr lvl="1" eaLnBrk="1" hangingPunct="1"/>
            <a:r>
              <a:rPr lang="en-US" dirty="0">
                <a:latin typeface="Arial" charset="0"/>
                <a:cs typeface="Arial" charset="0"/>
              </a:rPr>
              <a:t>The collective actions and situations of many individuals.</a:t>
            </a:r>
          </a:p>
          <a:p>
            <a:pPr lvl="1" eaLnBrk="1" hangingPunct="1"/>
            <a:endParaRPr lang="en-US" dirty="0">
              <a:latin typeface="Arial" charset="0"/>
              <a:cs typeface="Arial" charset="0"/>
            </a:endParaRPr>
          </a:p>
          <a:p>
            <a:pPr lvl="1" eaLnBrk="1" hangingPunct="1"/>
            <a:r>
              <a:rPr lang="en-US" dirty="0">
                <a:latin typeface="Arial" charset="0"/>
                <a:cs typeface="Arial" charset="0"/>
              </a:rPr>
              <a:t>Focus of social science is to explain why aggregated patterns of behavior are regular even when individuals change over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4 </a:t>
            </a:r>
            <a:r>
              <a:rPr lang="en-US" sz="1200" dirty="0">
                <a:latin typeface="Arial" charset="0"/>
                <a:cs typeface="Arial" charset="0"/>
              </a:rPr>
              <a:t>of 4)</a:t>
            </a:r>
            <a:endParaRPr lang="en-US" sz="1200" dirty="0">
              <a:latin typeface="Arial"/>
              <a:cs typeface="Arial"/>
            </a:endParaRPr>
          </a:p>
        </p:txBody>
      </p:sp>
      <p:sp>
        <p:nvSpPr>
          <p:cNvPr id="2150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Concepts and </a:t>
            </a:r>
            <a:r>
              <a:rPr lang="en-US" sz="2600" dirty="0" smtClean="0">
                <a:latin typeface="Arial" charset="0"/>
                <a:cs typeface="Arial" charset="0"/>
              </a:rPr>
              <a:t>Variables</a:t>
            </a:r>
            <a:endParaRPr lang="en-US" dirty="0">
              <a:latin typeface="Arial" charset="0"/>
              <a:cs typeface="Arial" charset="0"/>
            </a:endParaRPr>
          </a:p>
          <a:p>
            <a:pPr lvl="1" eaLnBrk="1" hangingPunct="1"/>
            <a:r>
              <a:rPr lang="en-US" dirty="0">
                <a:latin typeface="Arial" charset="0"/>
                <a:cs typeface="Arial" charset="0"/>
              </a:rPr>
              <a:t>Attributes – Characteristics or qualities that describe an object</a:t>
            </a:r>
            <a:r>
              <a:rPr lang="en-US" dirty="0" smtClean="0">
                <a:latin typeface="Arial" charset="0"/>
                <a:cs typeface="Arial" charset="0"/>
              </a:rPr>
              <a:t>.</a:t>
            </a:r>
          </a:p>
          <a:p>
            <a:pPr marL="366713" lvl="1" indent="0" eaLnBrk="1" hangingPunct="1">
              <a:buNone/>
            </a:pPr>
            <a:endParaRPr lang="en-US" dirty="0" smtClean="0">
              <a:latin typeface="Arial" charset="0"/>
              <a:cs typeface="Arial" charset="0"/>
            </a:endParaRPr>
          </a:p>
          <a:p>
            <a:pPr lvl="1" eaLnBrk="1" hangingPunct="1"/>
            <a:r>
              <a:rPr lang="en-US" dirty="0">
                <a:latin typeface="Arial" charset="0"/>
                <a:cs typeface="Arial" charset="0"/>
              </a:rPr>
              <a:t>Variables – Logical groupings of attributes. The larger category to which those attributes belong.</a:t>
            </a:r>
          </a:p>
          <a:p>
            <a:pPr marL="366713" lvl="1" indent="0" eaLnBrk="1" hangingPunct="1">
              <a:buNone/>
            </a:pPr>
            <a:endParaRPr lang="en-US" dirty="0">
              <a:latin typeface="Arial" charset="0"/>
              <a:cs typeface="Arial" charset="0"/>
            </a:endParaRPr>
          </a:p>
          <a:p>
            <a:pPr lvl="1" eaLnBrk="1" hangingPunct="1"/>
            <a:endParaRPr lang="en-US" dirty="0">
              <a:latin typeface="Verdana"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Placeholder 1"/>
          <p:cNvSpPr>
            <a:spLocks noGrp="1"/>
          </p:cNvSpPr>
          <p:nvPr>
            <p:ph type="body" sz="half" idx="2"/>
          </p:nvPr>
        </p:nvSpPr>
        <p:spPr>
          <a:xfrm>
            <a:off x="1600200" y="5486400"/>
            <a:ext cx="7315200" cy="1143000"/>
          </a:xfrm>
        </p:spPr>
        <p:txBody>
          <a:bodyPr/>
          <a:lstStyle/>
          <a:p>
            <a:r>
              <a:rPr lang="en-US" sz="1800" dirty="0">
                <a:latin typeface="Arial"/>
                <a:cs typeface="Arial"/>
              </a:rPr>
              <a:t>Variables and Attributes</a:t>
            </a:r>
          </a:p>
          <a:p>
            <a:r>
              <a:rPr lang="en-US" sz="1600" dirty="0">
                <a:latin typeface="Arial"/>
                <a:cs typeface="Arial"/>
              </a:rPr>
              <a:t>Variables like </a:t>
            </a:r>
            <a:r>
              <a:rPr lang="en-US" sz="1600" i="1" dirty="0">
                <a:latin typeface="Arial"/>
                <a:cs typeface="Arial"/>
              </a:rPr>
              <a:t>education</a:t>
            </a:r>
            <a:r>
              <a:rPr lang="en-US" sz="1600" dirty="0">
                <a:latin typeface="Arial"/>
                <a:cs typeface="Arial"/>
              </a:rPr>
              <a:t> and </a:t>
            </a:r>
            <a:r>
              <a:rPr lang="en-US" sz="1600" i="1" dirty="0">
                <a:latin typeface="Arial"/>
                <a:cs typeface="Arial"/>
              </a:rPr>
              <a:t>prejudice</a:t>
            </a:r>
            <a:r>
              <a:rPr lang="en-US" sz="1600" dirty="0">
                <a:latin typeface="Arial"/>
                <a:cs typeface="Arial"/>
              </a:rPr>
              <a:t> and their attributes (</a:t>
            </a:r>
            <a:r>
              <a:rPr lang="en-US" sz="1600" i="1" dirty="0">
                <a:latin typeface="Arial"/>
                <a:cs typeface="Arial"/>
              </a:rPr>
              <a:t>educated/uneducated, prejudiced/unprejudiced</a:t>
            </a:r>
            <a:r>
              <a:rPr lang="en-US" sz="1600" dirty="0">
                <a:latin typeface="Arial"/>
                <a:cs typeface="Arial"/>
              </a:rPr>
              <a:t>) provide the foundation for examining causal relationships in social research.</a:t>
            </a:r>
          </a:p>
          <a:p>
            <a:endParaRPr lang="en-US" sz="1800" dirty="0">
              <a:latin typeface="Verdana" charset="0"/>
            </a:endParaRPr>
          </a:p>
        </p:txBody>
      </p:sp>
      <p:sp>
        <p:nvSpPr>
          <p:cNvPr id="27650" name="Title 1"/>
          <p:cNvSpPr>
            <a:spLocks noGrp="1"/>
          </p:cNvSpPr>
          <p:nvPr>
            <p:ph type="title"/>
          </p:nvPr>
        </p:nvSpPr>
        <p:spPr/>
        <p:txBody>
          <a:bodyPr/>
          <a:lstStyle/>
          <a:p>
            <a:pPr eaLnBrk="1" hangingPunct="1"/>
            <a:r>
              <a:rPr lang="en-US" sz="3600" dirty="0">
                <a:latin typeface="Arial" charset="0"/>
                <a:cs typeface="Arial" charset="0"/>
              </a:rPr>
              <a:t>Figure 1-2</a:t>
            </a:r>
          </a:p>
        </p:txBody>
      </p:sp>
      <p:pic>
        <p:nvPicPr>
          <p:cNvPr id="3" name="Picture Placeholder 2" descr="Screen Shot 2015-10-05 at 3.54.33 PM.png"/>
          <p:cNvPicPr>
            <a:picLocks noGrp="1" noChangeAspect="1"/>
          </p:cNvPicPr>
          <p:nvPr>
            <p:ph type="pic" idx="1"/>
          </p:nvPr>
        </p:nvPicPr>
        <p:blipFill>
          <a:blip r:embed="rId2">
            <a:extLst>
              <a:ext uri="{28A0092B-C50C-407E-A947-70E740481C1C}">
                <a14:useLocalDpi xmlns:a14="http://schemas.microsoft.com/office/drawing/2010/main" val="0"/>
              </a:ext>
            </a:extLst>
          </a:blip>
          <a:srcRect l="-48386" r="-48386"/>
          <a:stretch>
            <a:fillRect/>
          </a:stretch>
        </p:blipFill>
        <p:spPr>
          <a:noFill/>
        </p:spPr>
      </p:pic>
    </p:spTree>
    <p:extLst>
      <p:ext uri="{BB962C8B-B14F-4D97-AF65-F5344CB8AC3E}">
        <p14:creationId xmlns:p14="http://schemas.microsoft.com/office/powerpoint/2010/main" val="158826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Placeholder 1"/>
          <p:cNvSpPr>
            <a:spLocks noGrp="1"/>
          </p:cNvSpPr>
          <p:nvPr>
            <p:ph type="body" sz="half" idx="2"/>
          </p:nvPr>
        </p:nvSpPr>
        <p:spPr>
          <a:xfrm>
            <a:off x="1600200" y="5486400"/>
            <a:ext cx="7315200" cy="1219200"/>
          </a:xfrm>
        </p:spPr>
        <p:txBody>
          <a:bodyPr/>
          <a:lstStyle/>
          <a:p>
            <a:r>
              <a:rPr lang="en-US" sz="1800" dirty="0">
                <a:latin typeface="Arial"/>
                <a:cs typeface="Arial"/>
              </a:rPr>
              <a:t>Illustration of Relationship between Two Variables (Two Possibilities)</a:t>
            </a:r>
          </a:p>
          <a:p>
            <a:r>
              <a:rPr lang="en-US" sz="1600" dirty="0">
                <a:latin typeface="Arial"/>
                <a:cs typeface="Arial"/>
              </a:rPr>
              <a:t>Variables such as </a:t>
            </a:r>
            <a:r>
              <a:rPr lang="en-US" sz="1600" i="1" dirty="0">
                <a:latin typeface="Arial"/>
                <a:cs typeface="Arial"/>
              </a:rPr>
              <a:t>education</a:t>
            </a:r>
            <a:r>
              <a:rPr lang="en-US" sz="1600" dirty="0">
                <a:latin typeface="Arial"/>
                <a:cs typeface="Arial"/>
              </a:rPr>
              <a:t> and </a:t>
            </a:r>
            <a:r>
              <a:rPr lang="en-US" sz="1600" i="1" dirty="0">
                <a:latin typeface="Arial"/>
                <a:cs typeface="Arial"/>
              </a:rPr>
              <a:t>prejudice</a:t>
            </a:r>
            <a:r>
              <a:rPr lang="en-US" sz="1600" dirty="0">
                <a:latin typeface="Arial"/>
                <a:cs typeface="Arial"/>
              </a:rPr>
              <a:t> and their attributes (</a:t>
            </a:r>
            <a:r>
              <a:rPr lang="en-US" sz="1600" i="1" dirty="0">
                <a:latin typeface="Arial"/>
                <a:cs typeface="Arial"/>
              </a:rPr>
              <a:t>educated/uneducated, prejudiced/unprejudiced</a:t>
            </a:r>
            <a:r>
              <a:rPr lang="en-US" sz="1600" dirty="0">
                <a:latin typeface="Arial"/>
                <a:cs typeface="Arial"/>
              </a:rPr>
              <a:t>) are the foundation for the examination of causal relationships in social research.</a:t>
            </a:r>
          </a:p>
        </p:txBody>
      </p:sp>
      <p:sp>
        <p:nvSpPr>
          <p:cNvPr id="28674" name="Title 1"/>
          <p:cNvSpPr>
            <a:spLocks noGrp="1"/>
          </p:cNvSpPr>
          <p:nvPr>
            <p:ph type="title"/>
          </p:nvPr>
        </p:nvSpPr>
        <p:spPr/>
        <p:txBody>
          <a:bodyPr/>
          <a:lstStyle/>
          <a:p>
            <a:pPr eaLnBrk="1" hangingPunct="1"/>
            <a:r>
              <a:rPr lang="en-US" sz="3600" dirty="0">
                <a:latin typeface="Arial" charset="0"/>
                <a:cs typeface="Arial" charset="0"/>
              </a:rPr>
              <a:t>Figure </a:t>
            </a:r>
            <a:r>
              <a:rPr lang="en-US" sz="3600" dirty="0" smtClean="0">
                <a:latin typeface="Arial" charset="0"/>
                <a:cs typeface="Arial" charset="0"/>
              </a:rPr>
              <a:t>1-3</a:t>
            </a:r>
            <a:endParaRPr lang="en-US" sz="3600" dirty="0">
              <a:latin typeface="Arial" charset="0"/>
              <a:cs typeface="Arial" charset="0"/>
            </a:endParaRPr>
          </a:p>
        </p:txBody>
      </p:sp>
      <p:pic>
        <p:nvPicPr>
          <p:cNvPr id="3" name="Picture Placeholder 2" descr="Screen Shot 2015-10-05 at 3.55.03 PM.png"/>
          <p:cNvPicPr>
            <a:picLocks noGrp="1" noChangeAspect="1"/>
          </p:cNvPicPr>
          <p:nvPr>
            <p:ph type="pic" idx="1"/>
          </p:nvPr>
        </p:nvPicPr>
        <p:blipFill>
          <a:blip r:embed="rId3">
            <a:extLst>
              <a:ext uri="{28A0092B-C50C-407E-A947-70E740481C1C}">
                <a14:useLocalDpi xmlns:a14="http://schemas.microsoft.com/office/drawing/2010/main" val="0"/>
              </a:ext>
            </a:extLst>
          </a:blip>
          <a:srcRect l="-17801" r="-17801"/>
          <a:stretch>
            <a:fillRect/>
          </a:stretch>
        </p:blipFill>
        <p:spPr>
          <a:xfrm>
            <a:off x="1560513" y="0"/>
            <a:ext cx="7583487" cy="4568825"/>
          </a:xfrm>
          <a:noFill/>
        </p:spPr>
      </p:pic>
    </p:spTree>
    <p:extLst>
      <p:ext uri="{BB962C8B-B14F-4D97-AF65-F5344CB8AC3E}">
        <p14:creationId xmlns:p14="http://schemas.microsoft.com/office/powerpoint/2010/main" val="5168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1 of </a:t>
            </a:r>
            <a:r>
              <a:rPr lang="en-US" sz="1200" dirty="0" smtClean="0">
                <a:latin typeface="Arial" charset="0"/>
                <a:cs typeface="Arial" charset="0"/>
              </a:rPr>
              <a:t>2)</a:t>
            </a:r>
            <a:endParaRPr lang="en-US" sz="1200" dirty="0">
              <a:latin typeface="Arial"/>
              <a:cs typeface="Arial"/>
            </a:endParaRPr>
          </a:p>
        </p:txBody>
      </p:sp>
      <p:sp>
        <p:nvSpPr>
          <p:cNvPr id="24579" name="Content Placeholder 2"/>
          <p:cNvSpPr>
            <a:spLocks noGrp="1"/>
          </p:cNvSpPr>
          <p:nvPr>
            <p:ph sz="quarter" idx="1"/>
          </p:nvPr>
        </p:nvSpPr>
        <p:spPr>
          <a:xfrm>
            <a:off x="612775" y="1600200"/>
            <a:ext cx="8153400" cy="4495800"/>
          </a:xfrm>
        </p:spPr>
        <p:txBody>
          <a:bodyPr/>
          <a:lstStyle/>
          <a:p>
            <a:pPr lvl="1" eaLnBrk="1" hangingPunct="1"/>
            <a:r>
              <a:rPr lang="en-US" dirty="0">
                <a:latin typeface="Arial" charset="0"/>
                <a:cs typeface="Arial" charset="0"/>
              </a:rPr>
              <a:t>Independent Variable – A variable with values that are </a:t>
            </a:r>
            <a:r>
              <a:rPr lang="en-US" dirty="0" smtClean="0">
                <a:latin typeface="Arial" charset="0"/>
                <a:cs typeface="Arial" charset="0"/>
              </a:rPr>
              <a:t>taken </a:t>
            </a:r>
            <a:r>
              <a:rPr lang="en-US" dirty="0">
                <a:latin typeface="Arial" charset="0"/>
                <a:cs typeface="Arial" charset="0"/>
              </a:rPr>
              <a:t>as simply given</a:t>
            </a:r>
            <a:r>
              <a:rPr lang="en-US" dirty="0" smtClean="0">
                <a:latin typeface="Arial" charset="0"/>
                <a:cs typeface="Arial" charset="0"/>
              </a:rPr>
              <a:t>. A variable that influences another. </a:t>
            </a:r>
            <a:r>
              <a:rPr lang="en-US" i="1" dirty="0" smtClean="0">
                <a:latin typeface="Arial" charset="0"/>
                <a:cs typeface="Arial" charset="0"/>
              </a:rPr>
              <a:t>Predictor</a:t>
            </a:r>
            <a:r>
              <a:rPr lang="en-US" dirty="0" smtClean="0">
                <a:latin typeface="Arial" charset="0"/>
                <a:cs typeface="Arial" charset="0"/>
              </a:rPr>
              <a:t>.</a:t>
            </a:r>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Dependent Variable – A variable assumed to depend on or be caused by another</a:t>
            </a:r>
            <a:r>
              <a:rPr lang="en-US" dirty="0" smtClean="0">
                <a:latin typeface="Arial" charset="0"/>
                <a:cs typeface="Arial" charset="0"/>
              </a:rPr>
              <a:t>. </a:t>
            </a:r>
            <a:r>
              <a:rPr lang="en-US" i="1" dirty="0" smtClean="0">
                <a:latin typeface="Arial" charset="0"/>
                <a:cs typeface="Arial" charset="0"/>
              </a:rPr>
              <a:t>Outcome</a:t>
            </a:r>
            <a:r>
              <a:rPr lang="en-US" dirty="0" smtClean="0">
                <a:latin typeface="Arial" charset="0"/>
                <a:cs typeface="Arial" charset="0"/>
              </a:rPr>
              <a:t>.</a:t>
            </a:r>
            <a:endParaRPr lang="en-US" dirty="0">
              <a:latin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pPr eaLnBrk="1" hangingPunct="1"/>
            <a:r>
              <a:rPr lang="en-US" sz="3600" dirty="0">
                <a:latin typeface="Arial"/>
                <a:cs typeface="Arial"/>
              </a:rPr>
              <a:t>The Foundations of Social </a:t>
            </a:r>
            <a:r>
              <a:rPr lang="en-US" sz="3600" dirty="0" smtClean="0">
                <a:latin typeface="Arial"/>
                <a:cs typeface="Arial"/>
              </a:rPr>
              <a:t>Science </a:t>
            </a:r>
            <a:br>
              <a:rPr lang="en-US" sz="3600" dirty="0" smtClean="0">
                <a:latin typeface="Arial"/>
                <a:cs typeface="Arial"/>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a:t>
            </a:r>
            <a:r>
              <a:rPr lang="en-US" sz="1200" dirty="0" smtClean="0">
                <a:latin typeface="Arial" charset="0"/>
                <a:cs typeface="Arial" charset="0"/>
              </a:rPr>
              <a:t>2)</a:t>
            </a:r>
            <a:endParaRPr lang="en-US" sz="1200" dirty="0">
              <a:latin typeface="Arial"/>
              <a:cs typeface="Arial"/>
            </a:endParaRPr>
          </a:p>
        </p:txBody>
      </p:sp>
      <p:sp>
        <p:nvSpPr>
          <p:cNvPr id="25603" name="Rectangle 3"/>
          <p:cNvSpPr>
            <a:spLocks noGrp="1" noChangeArrowheads="1"/>
          </p:cNvSpPr>
          <p:nvPr>
            <p:ph type="body" idx="1"/>
          </p:nvPr>
        </p:nvSpPr>
        <p:spPr>
          <a:xfrm>
            <a:off x="612775" y="1600200"/>
            <a:ext cx="8153400" cy="4495800"/>
          </a:xfrm>
        </p:spPr>
        <p:txBody>
          <a:bodyPr/>
          <a:lstStyle/>
          <a:p>
            <a:pPr eaLnBrk="1" hangingPunct="1">
              <a:lnSpc>
                <a:spcPct val="90000"/>
              </a:lnSpc>
            </a:pPr>
            <a:r>
              <a:rPr lang="en-US" sz="2600" dirty="0">
                <a:latin typeface="Arial" charset="0"/>
                <a:cs typeface="Arial" charset="0"/>
              </a:rPr>
              <a:t>The Purposes of Social Research</a:t>
            </a:r>
          </a:p>
          <a:p>
            <a:pPr marL="879475" lvl="1" indent="-514350" eaLnBrk="1" hangingPunct="1">
              <a:lnSpc>
                <a:spcPct val="90000"/>
              </a:lnSpc>
              <a:buFont typeface="Verdana" charset="0"/>
              <a:buAutoNum type="arabicPeriod"/>
            </a:pPr>
            <a:r>
              <a:rPr lang="en-US" dirty="0">
                <a:latin typeface="Arial" charset="0"/>
                <a:cs typeface="Arial" charset="0"/>
              </a:rPr>
              <a:t>Mapping out a topic that may warrant further study later (exploratory)</a:t>
            </a:r>
          </a:p>
          <a:p>
            <a:pPr marL="879475" lvl="1" indent="-514350" eaLnBrk="1" hangingPunct="1">
              <a:lnSpc>
                <a:spcPct val="90000"/>
              </a:lnSpc>
              <a:buFont typeface="Verdana" charset="0"/>
              <a:buAutoNum type="arabicPeriod"/>
            </a:pPr>
            <a:r>
              <a:rPr lang="en-US" dirty="0">
                <a:latin typeface="Arial" charset="0"/>
                <a:cs typeface="Arial" charset="0"/>
              </a:rPr>
              <a:t>Describing the state of social affairs (descriptive)</a:t>
            </a:r>
          </a:p>
          <a:p>
            <a:pPr marL="879475" lvl="1" indent="-514350" eaLnBrk="1" hangingPunct="1">
              <a:lnSpc>
                <a:spcPct val="90000"/>
              </a:lnSpc>
              <a:buFont typeface="Verdana" charset="0"/>
              <a:buAutoNum type="arabicPeriod"/>
            </a:pPr>
            <a:r>
              <a:rPr lang="en-US" dirty="0">
                <a:latin typeface="Arial" charset="0"/>
                <a:cs typeface="Arial" charset="0"/>
              </a:rPr>
              <a:t>Providing reasons for phenomena, in terms of causal relationships (explanatory</a:t>
            </a:r>
            <a:r>
              <a:rPr lang="en-US" dirty="0" smtClean="0">
                <a:latin typeface="Arial" charset="0"/>
                <a:cs typeface="Arial" charset="0"/>
              </a:rPr>
              <a:t>)</a:t>
            </a:r>
          </a:p>
          <a:p>
            <a:pPr marL="501650" indent="-457200" eaLnBrk="1" hangingPunct="1">
              <a:lnSpc>
                <a:spcPct val="90000"/>
              </a:lnSpc>
            </a:pPr>
            <a:r>
              <a:rPr lang="en-US" dirty="0">
                <a:latin typeface="Arial" charset="0"/>
                <a:cs typeface="Arial" charset="0"/>
              </a:rPr>
              <a:t>The Ethics of Human </a:t>
            </a:r>
            <a:r>
              <a:rPr lang="en-US" dirty="0" smtClean="0">
                <a:latin typeface="Arial" charset="0"/>
                <a:cs typeface="Arial" charset="0"/>
              </a:rPr>
              <a:t>Inquiry</a:t>
            </a:r>
          </a:p>
          <a:p>
            <a:pPr marL="822325" lvl="1" indent="-457200" eaLnBrk="1" hangingPunct="1">
              <a:lnSpc>
                <a:spcPct val="90000"/>
              </a:lnSpc>
            </a:pPr>
            <a:r>
              <a:rPr lang="en-US" dirty="0" smtClean="0">
                <a:latin typeface="Arial" charset="0"/>
                <a:cs typeface="Arial" charset="0"/>
              </a:rPr>
              <a:t>Ethical dimension presented throughout the text.</a:t>
            </a:r>
            <a:endParaRPr lang="en-US" dirty="0">
              <a:latin typeface="Arial" charset="0"/>
              <a:cs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Some Dialectics of Social Research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(slide 1 of 2)</a:t>
            </a:r>
            <a:endParaRPr lang="en-US" sz="1200" dirty="0">
              <a:latin typeface="Arial" charset="0"/>
              <a:cs typeface="Arial" charset="0"/>
            </a:endParaRPr>
          </a:p>
        </p:txBody>
      </p:sp>
      <p:sp>
        <p:nvSpPr>
          <p:cNvPr id="27651"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Idiographic and Nomothetic Explanation</a:t>
            </a:r>
          </a:p>
          <a:p>
            <a:pPr lvl="1" eaLnBrk="1" hangingPunct="1"/>
            <a:r>
              <a:rPr lang="en-US" dirty="0">
                <a:latin typeface="Arial" charset="0"/>
                <a:cs typeface="Arial" charset="0"/>
              </a:rPr>
              <a:t>Idiographic </a:t>
            </a:r>
            <a:r>
              <a:rPr lang="en-US" dirty="0" smtClean="0">
                <a:latin typeface="Arial" charset="0"/>
                <a:cs typeface="Arial" charset="0"/>
              </a:rPr>
              <a:t>– explanation that exhausts </a:t>
            </a:r>
            <a:r>
              <a:rPr lang="en-US" dirty="0">
                <a:latin typeface="Arial" charset="0"/>
                <a:cs typeface="Arial" charset="0"/>
              </a:rPr>
              <a:t>the </a:t>
            </a:r>
            <a:r>
              <a:rPr lang="en-US" dirty="0" smtClean="0">
                <a:latin typeface="Arial" charset="0"/>
                <a:cs typeface="Arial" charset="0"/>
              </a:rPr>
              <a:t>many idiosyncratic </a:t>
            </a:r>
            <a:r>
              <a:rPr lang="en-US" dirty="0">
                <a:latin typeface="Arial" charset="0"/>
                <a:cs typeface="Arial" charset="0"/>
              </a:rPr>
              <a:t>causes </a:t>
            </a:r>
            <a:r>
              <a:rPr lang="en-US" dirty="0" smtClean="0">
                <a:latin typeface="Arial" charset="0"/>
                <a:cs typeface="Arial" charset="0"/>
              </a:rPr>
              <a:t>for a particular event. </a:t>
            </a:r>
          </a:p>
          <a:p>
            <a:pPr marL="366713" lvl="1" indent="0" eaLnBrk="1" hangingPunct="1">
              <a:buNone/>
            </a:pPr>
            <a:endParaRPr lang="en-US" dirty="0">
              <a:latin typeface="Arial" charset="0"/>
              <a:cs typeface="Arial" charset="0"/>
            </a:endParaRPr>
          </a:p>
          <a:p>
            <a:pPr lvl="1" eaLnBrk="1" hangingPunct="1"/>
            <a:r>
              <a:rPr lang="en-US" dirty="0">
                <a:latin typeface="Arial" charset="0"/>
                <a:cs typeface="Arial" charset="0"/>
              </a:rPr>
              <a:t>Nomothetic </a:t>
            </a:r>
            <a:r>
              <a:rPr lang="en-US" dirty="0" smtClean="0">
                <a:latin typeface="Arial" charset="0"/>
                <a:cs typeface="Arial" charset="0"/>
              </a:rPr>
              <a:t>– explanation that identifies one or a </a:t>
            </a:r>
            <a:r>
              <a:rPr lang="en-US" dirty="0">
                <a:latin typeface="Arial" charset="0"/>
                <a:cs typeface="Arial" charset="0"/>
              </a:rPr>
              <a:t>few causal factors that generally impact a class </a:t>
            </a:r>
            <a:r>
              <a:rPr lang="en-US" dirty="0" smtClean="0">
                <a:latin typeface="Arial" charset="0"/>
                <a:cs typeface="Arial" charset="0"/>
              </a:rPr>
              <a:t>of events. </a:t>
            </a:r>
            <a:endParaRPr lang="en-US" dirty="0">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Some Dialectics of Social Research </a:t>
            </a:r>
            <a:r>
              <a:rPr lang="en-US" sz="3600" dirty="0" smtClean="0">
                <a:latin typeface="Arial" charset="0"/>
                <a:cs typeface="Arial" charset="0"/>
              </a:rPr>
              <a:t/>
            </a:r>
            <a:br>
              <a:rPr lang="en-US" sz="3600" dirty="0" smtClean="0">
                <a:latin typeface="Arial" charset="0"/>
                <a:cs typeface="Arial" charset="0"/>
              </a:rPr>
            </a:br>
            <a:r>
              <a:rPr lang="en-US" sz="1200" dirty="0" smtClean="0">
                <a:latin typeface="Arial" charset="0"/>
                <a:cs typeface="Arial" charset="0"/>
              </a:rPr>
              <a:t>(</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2)</a:t>
            </a:r>
            <a:endParaRPr lang="en-US" sz="1200" dirty="0">
              <a:latin typeface="Arial"/>
              <a:cs typeface="Arial"/>
            </a:endParaRPr>
          </a:p>
        </p:txBody>
      </p:sp>
      <p:sp>
        <p:nvSpPr>
          <p:cNvPr id="28675"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Inductive and Deductive Theory</a:t>
            </a:r>
          </a:p>
          <a:p>
            <a:pPr lvl="1" eaLnBrk="1" hangingPunct="1"/>
            <a:r>
              <a:rPr lang="en-US" dirty="0">
                <a:latin typeface="Arial" charset="0"/>
                <a:cs typeface="Arial" charset="0"/>
              </a:rPr>
              <a:t>Induction </a:t>
            </a:r>
            <a:r>
              <a:rPr lang="en-US" dirty="0" smtClean="0">
                <a:latin typeface="Arial" charset="0"/>
                <a:cs typeface="Arial" charset="0"/>
              </a:rPr>
              <a:t>– logical argument </a:t>
            </a:r>
            <a:r>
              <a:rPr lang="en-US" dirty="0">
                <a:latin typeface="Arial" charset="0"/>
                <a:cs typeface="Arial" charset="0"/>
              </a:rPr>
              <a:t>in which general principles are developed from specific </a:t>
            </a:r>
            <a:r>
              <a:rPr lang="en-US" dirty="0" smtClean="0">
                <a:latin typeface="Arial" charset="0"/>
                <a:cs typeface="Arial" charset="0"/>
              </a:rPr>
              <a:t>observations/data.</a:t>
            </a:r>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Deduction – </a:t>
            </a:r>
            <a:r>
              <a:rPr lang="en-US" dirty="0" smtClean="0">
                <a:latin typeface="Arial" charset="0"/>
                <a:cs typeface="Arial" charset="0"/>
              </a:rPr>
              <a:t>logical argument in </a:t>
            </a:r>
            <a:r>
              <a:rPr lang="en-US" dirty="0">
                <a:latin typeface="Arial" charset="0"/>
                <a:cs typeface="Arial" charset="0"/>
              </a:rPr>
              <a:t>which specific expectations of hypotheses are developed on the basis of general </a:t>
            </a:r>
            <a:r>
              <a:rPr lang="en-US" dirty="0" smtClean="0">
                <a:latin typeface="Arial" charset="0"/>
                <a:cs typeface="Arial" charset="0"/>
              </a:rPr>
              <a:t>principles/other theories.</a:t>
            </a:r>
            <a:endParaRPr lang="en-US" dirty="0">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Chapter Outline</a:t>
            </a:r>
          </a:p>
        </p:txBody>
      </p:sp>
      <p:sp>
        <p:nvSpPr>
          <p:cNvPr id="10243" name="Content Placeholder 2"/>
          <p:cNvSpPr>
            <a:spLocks noGrp="1"/>
          </p:cNvSpPr>
          <p:nvPr>
            <p:ph sz="quarter" idx="1"/>
          </p:nvPr>
        </p:nvSpPr>
        <p:spPr>
          <a:xfrm>
            <a:off x="612775" y="1600200"/>
            <a:ext cx="8153400" cy="4495800"/>
          </a:xfrm>
        </p:spPr>
        <p:txBody>
          <a:bodyPr/>
          <a:lstStyle/>
          <a:p>
            <a:pPr eaLnBrk="1" hangingPunct="1"/>
            <a:r>
              <a:rPr lang="en-US" sz="2600" dirty="0" smtClean="0">
                <a:latin typeface="Arial" charset="0"/>
                <a:cs typeface="Arial" charset="0"/>
              </a:rPr>
              <a:t>Introduction</a:t>
            </a:r>
          </a:p>
          <a:p>
            <a:pPr eaLnBrk="1" hangingPunct="1"/>
            <a:r>
              <a:rPr lang="en-US" sz="2600" dirty="0" smtClean="0">
                <a:latin typeface="Arial" charset="0"/>
                <a:cs typeface="Arial" charset="0"/>
              </a:rPr>
              <a:t>Looking </a:t>
            </a:r>
            <a:r>
              <a:rPr lang="en-US" sz="2600" dirty="0">
                <a:latin typeface="Arial" charset="0"/>
                <a:cs typeface="Arial" charset="0"/>
              </a:rPr>
              <a:t>for Reality</a:t>
            </a:r>
          </a:p>
          <a:p>
            <a:pPr eaLnBrk="1" hangingPunct="1"/>
            <a:r>
              <a:rPr lang="en-US" sz="2600" dirty="0">
                <a:latin typeface="Arial" charset="0"/>
                <a:cs typeface="Arial" charset="0"/>
              </a:rPr>
              <a:t>The Foundation of Social Science</a:t>
            </a:r>
          </a:p>
          <a:p>
            <a:pPr eaLnBrk="1" hangingPunct="1"/>
            <a:r>
              <a:rPr lang="en-US" sz="2600" dirty="0">
                <a:latin typeface="Arial" charset="0"/>
                <a:cs typeface="Arial" charset="0"/>
              </a:rPr>
              <a:t>Some Dialectics of Social Research</a:t>
            </a:r>
          </a:p>
          <a:p>
            <a:pPr eaLnBrk="1" hangingPunct="1"/>
            <a:r>
              <a:rPr lang="en-US" sz="2600" dirty="0">
                <a:latin typeface="Arial" charset="0"/>
                <a:cs typeface="Arial" charset="0"/>
              </a:rPr>
              <a:t>Chapter Summary</a:t>
            </a:r>
          </a:p>
          <a:p>
            <a:pPr eaLnBrk="1" hangingPunct="1"/>
            <a:r>
              <a:rPr lang="en-US" sz="2600" dirty="0">
                <a:latin typeface="Arial" charset="0"/>
                <a:cs typeface="Arial" charset="0"/>
              </a:rPr>
              <a:t>Questions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Some Dialectics of Social Research</a:t>
            </a:r>
            <a:endParaRPr lang="en-US" sz="3600" dirty="0">
              <a:latin typeface="Arial"/>
              <a:cs typeface="Arial"/>
            </a:endParaRPr>
          </a:p>
        </p:txBody>
      </p:sp>
      <p:sp>
        <p:nvSpPr>
          <p:cNvPr id="29699"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Qualitative and Quantitative Data</a:t>
            </a:r>
          </a:p>
          <a:p>
            <a:pPr lvl="1" eaLnBrk="1" hangingPunct="1"/>
            <a:r>
              <a:rPr lang="en-US" dirty="0">
                <a:latin typeface="Arial" charset="0"/>
                <a:cs typeface="Arial" charset="0"/>
              </a:rPr>
              <a:t>Qualitative Data – non-numerical data</a:t>
            </a:r>
          </a:p>
          <a:p>
            <a:pPr lvl="1" eaLnBrk="1" hangingPunct="1"/>
            <a:r>
              <a:rPr lang="en-US" dirty="0">
                <a:latin typeface="Arial" charset="0"/>
                <a:cs typeface="Arial" charset="0"/>
              </a:rPr>
              <a:t>Quantitative Data – numerical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12775" y="228600"/>
            <a:ext cx="8153400" cy="990600"/>
          </a:xfrm>
        </p:spPr>
        <p:txBody>
          <a:bodyPr/>
          <a:lstStyle/>
          <a:p>
            <a:r>
              <a:rPr lang="en-US" sz="3600" dirty="0">
                <a:latin typeface="Arial" charset="0"/>
                <a:cs typeface="Arial" charset="0"/>
              </a:rPr>
              <a:t>Chapter Summary</a:t>
            </a:r>
          </a:p>
        </p:txBody>
      </p:sp>
      <p:sp>
        <p:nvSpPr>
          <p:cNvPr id="33795" name="Content Placeholder 2"/>
          <p:cNvSpPr>
            <a:spLocks noGrp="1"/>
          </p:cNvSpPr>
          <p:nvPr>
            <p:ph sz="quarter" idx="1"/>
          </p:nvPr>
        </p:nvSpPr>
        <p:spPr>
          <a:xfrm>
            <a:off x="612775" y="1600200"/>
            <a:ext cx="8153400" cy="4495800"/>
          </a:xfrm>
        </p:spPr>
        <p:txBody>
          <a:bodyPr/>
          <a:lstStyle/>
          <a:p>
            <a:r>
              <a:rPr lang="en-US" sz="2600" dirty="0">
                <a:latin typeface="Arial" charset="0"/>
                <a:cs typeface="Arial" charset="0"/>
              </a:rPr>
              <a:t>Identify the different ways people decide what’s real.</a:t>
            </a:r>
          </a:p>
          <a:p>
            <a:r>
              <a:rPr lang="en-US" sz="2600" dirty="0">
                <a:latin typeface="Arial" charset="0"/>
                <a:cs typeface="Arial" charset="0"/>
              </a:rPr>
              <a:t>Explain the fundamental nature of social science.</a:t>
            </a:r>
          </a:p>
          <a:p>
            <a:r>
              <a:rPr lang="en-US" sz="2600" dirty="0">
                <a:latin typeface="Arial" charset="0"/>
                <a:cs typeface="Arial" charset="0"/>
              </a:rPr>
              <a:t>Understand the basic options for conducting social science research.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2"/>
          <p:cNvSpPr>
            <a:spLocks noGrp="1"/>
          </p:cNvSpPr>
          <p:nvPr>
            <p:ph type="title"/>
          </p:nvPr>
        </p:nvSpPr>
        <p:spPr/>
        <p:txBody>
          <a:bodyPr/>
          <a:lstStyle/>
          <a:p>
            <a:pPr eaLnBrk="1" hangingPunct="1"/>
            <a:r>
              <a:rPr lang="en-US" dirty="0">
                <a:latin typeface="Verdana" charset="0"/>
              </a:rPr>
              <a:t>Questions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612775" y="228600"/>
            <a:ext cx="8153400" cy="990600"/>
          </a:xfrm>
        </p:spPr>
        <p:txBody>
          <a:bodyPr/>
          <a:lstStyle/>
          <a:p>
            <a:pPr eaLnBrk="1" hangingPunct="1"/>
            <a:r>
              <a:rPr lang="en-US" dirty="0">
                <a:latin typeface="Verdana" charset="0"/>
              </a:rPr>
              <a:t>Question 1</a:t>
            </a:r>
          </a:p>
        </p:txBody>
      </p:sp>
      <p:sp>
        <p:nvSpPr>
          <p:cNvPr id="35843" name="Rectangle 3"/>
          <p:cNvSpPr>
            <a:spLocks noGrp="1" noChangeArrowheads="1"/>
          </p:cNvSpPr>
          <p:nvPr>
            <p:ph sz="quarter" idx="1"/>
          </p:nvPr>
        </p:nvSpPr>
        <p:spPr>
          <a:xfrm>
            <a:off x="612775" y="1600200"/>
            <a:ext cx="8153400" cy="4495800"/>
          </a:xfrm>
        </p:spPr>
        <p:txBody>
          <a:bodyPr/>
          <a:lstStyle/>
          <a:p>
            <a:pPr marL="609600" indent="-609600" algn="just" eaLnBrk="1" hangingPunct="1">
              <a:buFont typeface="Wingdings 3" charset="0"/>
              <a:buNone/>
            </a:pPr>
            <a:r>
              <a:rPr lang="en-US" dirty="0">
                <a:latin typeface="Verdana" charset="0"/>
              </a:rPr>
              <a:t>1. </a:t>
            </a:r>
            <a:r>
              <a:rPr lang="en-US" sz="2600" dirty="0">
                <a:latin typeface="Arial" charset="0"/>
                <a:cs typeface="Arial" charset="0"/>
              </a:rPr>
              <a:t>The two foundations of science are:</a:t>
            </a:r>
          </a:p>
          <a:p>
            <a:pPr marL="609600" indent="-609600" algn="just" eaLnBrk="1" hangingPunct="1">
              <a:buFont typeface="Arial" charset="0"/>
              <a:buAutoNum type="alphaUcPeriod"/>
            </a:pPr>
            <a:r>
              <a:rPr lang="en-US" sz="2600" dirty="0">
                <a:latin typeface="Arial" charset="0"/>
                <a:cs typeface="Arial" charset="0"/>
              </a:rPr>
              <a:t>tradition and observation.</a:t>
            </a:r>
          </a:p>
          <a:p>
            <a:pPr marL="609600" indent="-609600" algn="just" eaLnBrk="1" hangingPunct="1">
              <a:buFont typeface="Arial" charset="0"/>
              <a:buAutoNum type="alphaUcPeriod"/>
            </a:pPr>
            <a:r>
              <a:rPr lang="en-US" sz="2600" dirty="0">
                <a:latin typeface="Arial" charset="0"/>
                <a:cs typeface="Arial" charset="0"/>
              </a:rPr>
              <a:t>observation and logic.</a:t>
            </a:r>
          </a:p>
          <a:p>
            <a:pPr marL="609600" indent="-609600" algn="just" eaLnBrk="1" hangingPunct="1">
              <a:buFont typeface="Arial" charset="0"/>
              <a:buAutoNum type="alphaUcPeriod"/>
            </a:pPr>
            <a:r>
              <a:rPr lang="en-US" sz="2600" dirty="0">
                <a:latin typeface="Arial" charset="0"/>
                <a:cs typeface="Arial" charset="0"/>
              </a:rPr>
              <a:t>logic and theory.</a:t>
            </a:r>
          </a:p>
          <a:p>
            <a:pPr marL="609600" indent="-609600" algn="just" eaLnBrk="1" hangingPunct="1">
              <a:buFont typeface="Arial" charset="0"/>
              <a:buAutoNum type="alphaUcPeriod"/>
            </a:pPr>
            <a:r>
              <a:rPr lang="en-US" sz="2600" dirty="0">
                <a:latin typeface="Arial" charset="0"/>
                <a:cs typeface="Arial" charset="0"/>
              </a:rPr>
              <a:t>theory and observation.</a:t>
            </a:r>
          </a:p>
          <a:p>
            <a:pPr marL="609600" indent="-609600" algn="just" eaLnBrk="1" hangingPunct="1">
              <a:buFont typeface="Arial" charset="0"/>
              <a:buAutoNum type="alphaUcPeriod"/>
            </a:pPr>
            <a:r>
              <a:rPr lang="en-US" sz="2600" dirty="0">
                <a:latin typeface="Arial" charset="0"/>
                <a:cs typeface="Arial" charset="0"/>
              </a:rPr>
              <a:t>logic and generalization.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612775" y="228600"/>
            <a:ext cx="8153400" cy="990600"/>
          </a:xfrm>
        </p:spPr>
        <p:txBody>
          <a:bodyPr/>
          <a:lstStyle/>
          <a:p>
            <a:pPr eaLnBrk="1" hangingPunct="1"/>
            <a:r>
              <a:rPr lang="en-US" sz="3600" dirty="0">
                <a:latin typeface="Verdana" charset="0"/>
              </a:rPr>
              <a:t>Question 2</a:t>
            </a:r>
            <a:endParaRPr lang="en-US" sz="3600" dirty="0">
              <a:latin typeface="Arial"/>
              <a:cs typeface="Arial"/>
            </a:endParaRPr>
          </a:p>
        </p:txBody>
      </p:sp>
      <p:sp>
        <p:nvSpPr>
          <p:cNvPr id="37891" name="Rectangle 5"/>
          <p:cNvSpPr>
            <a:spLocks noGrp="1" noChangeArrowheads="1"/>
          </p:cNvSpPr>
          <p:nvPr>
            <p:ph sz="quarter" idx="1"/>
          </p:nvPr>
        </p:nvSpPr>
        <p:spPr>
          <a:xfrm>
            <a:off x="612775" y="1600200"/>
            <a:ext cx="8153400" cy="4495800"/>
          </a:xfrm>
        </p:spPr>
        <p:txBody>
          <a:bodyPr/>
          <a:lstStyle/>
          <a:p>
            <a:pPr marL="609600" indent="-609600" algn="just" eaLnBrk="1" hangingPunct="1">
              <a:buFont typeface="Wingdings 3" charset="0"/>
              <a:buNone/>
            </a:pPr>
            <a:r>
              <a:rPr lang="en-US" sz="2600" dirty="0">
                <a:latin typeface="Arial" charset="0"/>
                <a:cs typeface="Arial" charset="0"/>
              </a:rPr>
              <a:t>2. Science…</a:t>
            </a:r>
          </a:p>
          <a:p>
            <a:pPr marL="609600" indent="-609600" algn="just" eaLnBrk="1" hangingPunct="1">
              <a:buFont typeface="Arial" charset="0"/>
              <a:buAutoNum type="alphaUcPeriod"/>
            </a:pPr>
            <a:r>
              <a:rPr lang="en-US" sz="2600" dirty="0">
                <a:latin typeface="Arial" charset="0"/>
                <a:cs typeface="Arial" charset="0"/>
              </a:rPr>
              <a:t>deals with what should be and </a:t>
            </a:r>
            <a:r>
              <a:rPr lang="en-US" sz="2600" b="1" i="1" dirty="0">
                <a:latin typeface="Arial" charset="0"/>
                <a:cs typeface="Arial" charset="0"/>
              </a:rPr>
              <a:t>not</a:t>
            </a:r>
            <a:r>
              <a:rPr lang="en-US" sz="2600" dirty="0">
                <a:latin typeface="Arial" charset="0"/>
                <a:cs typeface="Arial" charset="0"/>
              </a:rPr>
              <a:t> with what is.</a:t>
            </a:r>
          </a:p>
          <a:p>
            <a:pPr marL="609600" indent="-609600" algn="just" eaLnBrk="1" hangingPunct="1">
              <a:buFont typeface="Arial" charset="0"/>
              <a:buAutoNum type="alphaUcPeriod"/>
            </a:pPr>
            <a:r>
              <a:rPr lang="en-US" sz="2600" dirty="0">
                <a:latin typeface="Arial" charset="0"/>
                <a:cs typeface="Arial" charset="0"/>
              </a:rPr>
              <a:t>can settle debates on value.</a:t>
            </a:r>
          </a:p>
          <a:p>
            <a:pPr marL="609600" indent="-609600" algn="just" eaLnBrk="1" hangingPunct="1">
              <a:buFont typeface="Arial" charset="0"/>
              <a:buAutoNum type="alphaUcPeriod"/>
            </a:pPr>
            <a:r>
              <a:rPr lang="en-US" sz="2600" dirty="0">
                <a:latin typeface="Arial" charset="0"/>
                <a:cs typeface="Arial" charset="0"/>
              </a:rPr>
              <a:t>is exclusively descriptive.</a:t>
            </a:r>
          </a:p>
          <a:p>
            <a:pPr marL="609600" indent="-609600" algn="just" eaLnBrk="1" hangingPunct="1">
              <a:buFont typeface="Arial" charset="0"/>
              <a:buAutoNum type="alphaUcPeriod"/>
            </a:pPr>
            <a:r>
              <a:rPr lang="en-US" sz="2600" dirty="0">
                <a:latin typeface="Arial" charset="0"/>
                <a:cs typeface="Arial" charset="0"/>
              </a:rPr>
              <a:t>has to do with disproving philosophical beliefs.</a:t>
            </a:r>
          </a:p>
          <a:p>
            <a:pPr marL="609600" indent="-609600" algn="just" eaLnBrk="1" hangingPunct="1">
              <a:buFont typeface="Arial" charset="0"/>
              <a:buAutoNum type="alphaUcPeriod"/>
            </a:pPr>
            <a:r>
              <a:rPr lang="en-US" sz="2600" dirty="0">
                <a:latin typeface="Arial" charset="0"/>
                <a:cs typeface="Arial" charset="0"/>
              </a:rPr>
              <a:t>has to do with how things are and why.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3 (bonus)</a:t>
            </a:r>
            <a:endParaRPr lang="en-US" sz="3600" dirty="0">
              <a:latin typeface="Arial"/>
              <a:cs typeface="Arial"/>
            </a:endParaRPr>
          </a:p>
        </p:txBody>
      </p:sp>
      <p:sp>
        <p:nvSpPr>
          <p:cNvPr id="39939" name="Content Placeholder 2"/>
          <p:cNvSpPr>
            <a:spLocks noGrp="1"/>
          </p:cNvSpPr>
          <p:nvPr>
            <p:ph sz="quarter" idx="1"/>
          </p:nvPr>
        </p:nvSpPr>
        <p:spPr>
          <a:xfrm>
            <a:off x="612775" y="1600200"/>
            <a:ext cx="8153400" cy="4495800"/>
          </a:xfrm>
        </p:spPr>
        <p:txBody>
          <a:bodyPr/>
          <a:lstStyle/>
          <a:p>
            <a:pPr marL="0" indent="0" eaLnBrk="1" hangingPunct="1">
              <a:buFont typeface="Wingdings 3" charset="0"/>
              <a:buNone/>
            </a:pPr>
            <a:r>
              <a:rPr lang="en-US" sz="2600" dirty="0">
                <a:latin typeface="Arial" charset="0"/>
                <a:cs typeface="Arial" charset="0"/>
              </a:rPr>
              <a:t>3. When social scientists study variables, they focus on</a:t>
            </a:r>
          </a:p>
          <a:p>
            <a:pPr marL="514350" indent="-514350" algn="just" eaLnBrk="1" hangingPunct="1">
              <a:buFont typeface="+mj-lt"/>
              <a:buAutoNum type="alphaUcPeriod"/>
            </a:pPr>
            <a:r>
              <a:rPr lang="en-US" dirty="0" smtClean="0">
                <a:latin typeface="Arial" charset="0"/>
                <a:cs typeface="Arial" charset="0"/>
              </a:rPr>
              <a:t>attributes</a:t>
            </a:r>
            <a:r>
              <a:rPr lang="en-US" dirty="0">
                <a:latin typeface="Arial" charset="0"/>
                <a:cs typeface="Arial" charset="0"/>
              </a:rPr>
              <a:t>.</a:t>
            </a:r>
          </a:p>
          <a:p>
            <a:pPr marL="514350" indent="-514350" algn="just" eaLnBrk="1" hangingPunct="1">
              <a:buFont typeface="+mj-lt"/>
              <a:buAutoNum type="alphaUcPeriod"/>
            </a:pPr>
            <a:r>
              <a:rPr lang="en-US" dirty="0" smtClean="0">
                <a:latin typeface="Arial" charset="0"/>
                <a:cs typeface="Arial" charset="0"/>
              </a:rPr>
              <a:t>groups</a:t>
            </a:r>
            <a:r>
              <a:rPr lang="en-US" dirty="0">
                <a:latin typeface="Arial" charset="0"/>
                <a:cs typeface="Arial" charset="0"/>
              </a:rPr>
              <a:t>.</a:t>
            </a:r>
          </a:p>
          <a:p>
            <a:pPr marL="514350" indent="-514350" algn="just" eaLnBrk="1" hangingPunct="1">
              <a:buFont typeface="+mj-lt"/>
              <a:buAutoNum type="alphaUcPeriod"/>
            </a:pPr>
            <a:r>
              <a:rPr lang="en-US" dirty="0" smtClean="0">
                <a:latin typeface="Arial" charset="0"/>
                <a:cs typeface="Arial" charset="0"/>
              </a:rPr>
              <a:t>people</a:t>
            </a:r>
            <a:r>
              <a:rPr lang="en-US" dirty="0">
                <a:latin typeface="Arial" charset="0"/>
                <a:cs typeface="Arial" charset="0"/>
              </a:rPr>
              <a:t>.</a:t>
            </a:r>
          </a:p>
          <a:p>
            <a:pPr marL="514350" indent="-514350" algn="just" eaLnBrk="1" hangingPunct="1">
              <a:buFont typeface="+mj-lt"/>
              <a:buAutoNum type="alphaUcPeriod"/>
            </a:pPr>
            <a:r>
              <a:rPr lang="en-US" dirty="0" smtClean="0">
                <a:latin typeface="Arial" charset="0"/>
                <a:cs typeface="Arial" charset="0"/>
              </a:rPr>
              <a:t>characteristics</a:t>
            </a:r>
            <a:r>
              <a:rPr lang="en-US" dirty="0">
                <a:latin typeface="Arial" charset="0"/>
                <a:cs typeface="Arial" charset="0"/>
              </a:rPr>
              <a:t>.</a:t>
            </a:r>
          </a:p>
          <a:p>
            <a:pPr marL="514350" indent="-514350" algn="just" eaLnBrk="1" hangingPunct="1">
              <a:buFont typeface="+mj-lt"/>
              <a:buAutoNum type="alphaUcPeriod"/>
            </a:pPr>
            <a:r>
              <a:rPr lang="en-US" dirty="0" smtClean="0">
                <a:latin typeface="Arial" charset="0"/>
                <a:cs typeface="Arial" charset="0"/>
              </a:rPr>
              <a:t>relationships</a:t>
            </a:r>
            <a:r>
              <a:rPr lang="en-US" dirty="0">
                <a:latin typeface="Arial" charset="0"/>
                <a:cs typeface="Arial"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4</a:t>
            </a:r>
            <a:endParaRPr lang="en-US" sz="3600" dirty="0">
              <a:latin typeface="Arial"/>
              <a:cs typeface="Arial"/>
            </a:endParaRPr>
          </a:p>
        </p:txBody>
      </p:sp>
      <p:sp>
        <p:nvSpPr>
          <p:cNvPr id="41987" name="Rectangle 3"/>
          <p:cNvSpPr>
            <a:spLocks noGrp="1" noChangeArrowheads="1"/>
          </p:cNvSpPr>
          <p:nvPr>
            <p:ph sz="quarter" idx="1"/>
          </p:nvPr>
        </p:nvSpPr>
        <p:spPr>
          <a:xfrm>
            <a:off x="612775" y="1600200"/>
            <a:ext cx="8153400" cy="4495800"/>
          </a:xfrm>
        </p:spPr>
        <p:txBody>
          <a:bodyPr/>
          <a:lstStyle/>
          <a:p>
            <a:pPr marL="609600" indent="-609600" algn="just" eaLnBrk="1" hangingPunct="1">
              <a:buFont typeface="Wingdings 3" charset="0"/>
              <a:buNone/>
            </a:pPr>
            <a:r>
              <a:rPr lang="en-US" sz="2600" dirty="0">
                <a:latin typeface="Arial" charset="0"/>
                <a:cs typeface="Arial" charset="0"/>
              </a:rPr>
              <a:t>4. _____ is the science of knowing.</a:t>
            </a:r>
          </a:p>
          <a:p>
            <a:pPr marL="514350" indent="-514350" algn="just" eaLnBrk="1" hangingPunct="1">
              <a:buFont typeface="+mj-lt"/>
              <a:buAutoNum type="alphaUcPeriod"/>
            </a:pPr>
            <a:r>
              <a:rPr lang="en-US" sz="2600" dirty="0">
                <a:latin typeface="Arial" charset="0"/>
                <a:cs typeface="Arial" charset="0"/>
              </a:rPr>
              <a:t>Intelligence</a:t>
            </a:r>
          </a:p>
          <a:p>
            <a:pPr marL="514350" indent="-514350" algn="just" eaLnBrk="1" hangingPunct="1">
              <a:buFont typeface="+mj-lt"/>
              <a:buAutoNum type="alphaUcPeriod"/>
            </a:pPr>
            <a:r>
              <a:rPr lang="en-US" sz="2600" dirty="0">
                <a:latin typeface="Arial" charset="0"/>
                <a:cs typeface="Arial" charset="0"/>
              </a:rPr>
              <a:t>Exam taking</a:t>
            </a:r>
          </a:p>
          <a:p>
            <a:pPr marL="514350" indent="-514350" algn="just" eaLnBrk="1" hangingPunct="1">
              <a:buFont typeface="+mj-lt"/>
              <a:buAutoNum type="alphaUcPeriod"/>
            </a:pPr>
            <a:r>
              <a:rPr lang="en-US" sz="2600" dirty="0">
                <a:latin typeface="Arial" charset="0"/>
                <a:cs typeface="Arial" charset="0"/>
              </a:rPr>
              <a:t>Epistemology</a:t>
            </a:r>
          </a:p>
          <a:p>
            <a:pPr marL="514350" indent="-514350" algn="just" eaLnBrk="1" hangingPunct="1">
              <a:buFont typeface="+mj-lt"/>
              <a:buAutoNum type="alphaUcPeriod"/>
            </a:pPr>
            <a:r>
              <a:rPr lang="en-US" sz="2600" dirty="0">
                <a:latin typeface="Arial" charset="0"/>
                <a:cs typeface="Arial" charset="0"/>
              </a:rPr>
              <a:t>Methodology</a:t>
            </a:r>
          </a:p>
          <a:p>
            <a:pPr marL="514350" indent="-514350" algn="just" eaLnBrk="1" hangingPunct="1">
              <a:buFont typeface="+mj-lt"/>
              <a:buAutoNum type="alphaUcPeriod"/>
            </a:pPr>
            <a:r>
              <a:rPr lang="en-US" sz="2600" dirty="0">
                <a:latin typeface="Arial" charset="0"/>
                <a:cs typeface="Arial" charset="0"/>
              </a:rPr>
              <a:t>Relationships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5</a:t>
            </a:r>
            <a:endParaRPr lang="en-US" sz="3600" dirty="0">
              <a:latin typeface="Arial"/>
              <a:cs typeface="Arial"/>
            </a:endParaRPr>
          </a:p>
        </p:txBody>
      </p:sp>
      <p:sp>
        <p:nvSpPr>
          <p:cNvPr id="44035" name="Rectangle 3"/>
          <p:cNvSpPr>
            <a:spLocks noGrp="1" noChangeArrowheads="1"/>
          </p:cNvSpPr>
          <p:nvPr>
            <p:ph sz="quarter" idx="1"/>
          </p:nvPr>
        </p:nvSpPr>
        <p:spPr>
          <a:xfrm>
            <a:off x="612775" y="1600200"/>
            <a:ext cx="8153400" cy="4495800"/>
          </a:xfrm>
        </p:spPr>
        <p:txBody>
          <a:bodyPr/>
          <a:lstStyle/>
          <a:p>
            <a:pPr marL="0" indent="0" algn="just" eaLnBrk="1" hangingPunct="1">
              <a:buFont typeface="Wingdings 3" charset="0"/>
              <a:buNone/>
            </a:pPr>
            <a:r>
              <a:rPr lang="en-US" sz="2600" dirty="0">
                <a:latin typeface="Arial" charset="0"/>
                <a:cs typeface="Arial" charset="0"/>
              </a:rPr>
              <a:t>5. Which of the following are true of tradition and authority?</a:t>
            </a:r>
          </a:p>
          <a:p>
            <a:pPr marL="0" indent="0" algn="just" eaLnBrk="1" hangingPunct="1">
              <a:buFont typeface="Arial" charset="0"/>
              <a:buAutoNum type="alphaUcPeriod"/>
            </a:pPr>
            <a:r>
              <a:rPr lang="en-US" sz="2600" dirty="0">
                <a:latin typeface="Arial" charset="0"/>
                <a:cs typeface="Arial" charset="0"/>
              </a:rPr>
              <a:t>  They both assist human inquiry.</a:t>
            </a:r>
          </a:p>
          <a:p>
            <a:pPr marL="0" indent="0" algn="just" eaLnBrk="1" hangingPunct="1">
              <a:buFont typeface="Arial" charset="0"/>
              <a:buAutoNum type="alphaUcPeriod"/>
            </a:pPr>
            <a:r>
              <a:rPr lang="en-US" sz="2600" dirty="0">
                <a:latin typeface="Arial" charset="0"/>
                <a:cs typeface="Arial" charset="0"/>
              </a:rPr>
              <a:t>  They both hinder human inquiry.</a:t>
            </a:r>
          </a:p>
          <a:p>
            <a:pPr marL="0" indent="0" algn="just" eaLnBrk="1" hangingPunct="1">
              <a:buFont typeface="Arial" charset="0"/>
              <a:buAutoNum type="alphaUcPeriod"/>
            </a:pPr>
            <a:r>
              <a:rPr lang="en-US" sz="2600" dirty="0">
                <a:latin typeface="Arial" charset="0"/>
                <a:cs typeface="Arial" charset="0"/>
              </a:rPr>
              <a:t>  Both of the above are true.</a:t>
            </a:r>
          </a:p>
          <a:p>
            <a:pPr marL="0" indent="0" algn="just" eaLnBrk="1" hangingPunct="1">
              <a:buFont typeface="Arial" charset="0"/>
              <a:buAutoNum type="alphaUcPeriod"/>
            </a:pPr>
            <a:r>
              <a:rPr lang="en-US" sz="2600" dirty="0">
                <a:latin typeface="Arial" charset="0"/>
                <a:cs typeface="Arial" charset="0"/>
              </a:rPr>
              <a:t>  Neither of the above are true.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Question 6</a:t>
            </a:r>
            <a:endParaRPr lang="en-US" sz="3600" dirty="0">
              <a:latin typeface="Arial"/>
              <a:cs typeface="Arial"/>
            </a:endParaRPr>
          </a:p>
        </p:txBody>
      </p:sp>
      <p:sp>
        <p:nvSpPr>
          <p:cNvPr id="46083" name="Rectangle 3"/>
          <p:cNvSpPr>
            <a:spLocks noGrp="1" noChangeArrowheads="1"/>
          </p:cNvSpPr>
          <p:nvPr>
            <p:ph sz="quarter" idx="1"/>
          </p:nvPr>
        </p:nvSpPr>
        <p:spPr>
          <a:xfrm>
            <a:off x="612775" y="1600200"/>
            <a:ext cx="8153400" cy="4495800"/>
          </a:xfrm>
        </p:spPr>
        <p:txBody>
          <a:bodyPr/>
          <a:lstStyle/>
          <a:p>
            <a:pPr marL="0" indent="0" algn="just" eaLnBrk="1" hangingPunct="1">
              <a:buFont typeface="Wingdings 3" charset="0"/>
              <a:buNone/>
            </a:pPr>
            <a:r>
              <a:rPr lang="en-US" sz="2600" dirty="0">
                <a:latin typeface="Arial" charset="0"/>
                <a:cs typeface="Arial" charset="0"/>
              </a:rPr>
              <a:t>6. _____ explanations seek to exhaust the idiosyncratic causes of a particular condition of event.</a:t>
            </a:r>
          </a:p>
          <a:p>
            <a:pPr marL="0" indent="0" algn="just" eaLnBrk="1" hangingPunct="1">
              <a:buFont typeface="Arial" charset="0"/>
              <a:buAutoNum type="alphaUcPeriod"/>
            </a:pPr>
            <a:r>
              <a:rPr lang="en-US" sz="2600" dirty="0">
                <a:latin typeface="Arial" charset="0"/>
                <a:cs typeface="Arial" charset="0"/>
              </a:rPr>
              <a:t>  Idiographic</a:t>
            </a:r>
          </a:p>
          <a:p>
            <a:pPr marL="0" indent="0" algn="just" eaLnBrk="1" hangingPunct="1">
              <a:buFont typeface="Arial" charset="0"/>
              <a:buAutoNum type="alphaUcPeriod"/>
            </a:pPr>
            <a:r>
              <a:rPr lang="en-US" sz="2600" dirty="0">
                <a:latin typeface="Arial" charset="0"/>
                <a:cs typeface="Arial" charset="0"/>
              </a:rPr>
              <a:t>  Latent</a:t>
            </a:r>
          </a:p>
          <a:p>
            <a:pPr marL="0" indent="0" algn="just" eaLnBrk="1" hangingPunct="1">
              <a:buFont typeface="Arial" charset="0"/>
              <a:buAutoNum type="alphaUcPeriod"/>
            </a:pPr>
            <a:r>
              <a:rPr lang="en-US" sz="2600" dirty="0">
                <a:latin typeface="Arial" charset="0"/>
                <a:cs typeface="Arial" charset="0"/>
              </a:rPr>
              <a:t>  Manifest</a:t>
            </a:r>
          </a:p>
          <a:p>
            <a:pPr marL="0" indent="0" algn="just" eaLnBrk="1" hangingPunct="1">
              <a:buFont typeface="Arial" charset="0"/>
              <a:buAutoNum type="alphaUcPeriod"/>
            </a:pPr>
            <a:r>
              <a:rPr lang="en-US" sz="2600" dirty="0">
                <a:latin typeface="Arial" charset="0"/>
                <a:cs typeface="Arial" charset="0"/>
              </a:rPr>
              <a:t>  Nomothetic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Looking for </a:t>
            </a:r>
            <a:r>
              <a:rPr lang="en-US" sz="3600" dirty="0" smtClean="0">
                <a:latin typeface="Arial" charset="0"/>
                <a:cs typeface="Arial" charset="0"/>
              </a:rPr>
              <a:t>Reality </a:t>
            </a:r>
            <a:r>
              <a:rPr lang="en-US" sz="1200" dirty="0" smtClean="0">
                <a:latin typeface="Arial" charset="0"/>
                <a:cs typeface="Arial" charset="0"/>
              </a:rPr>
              <a:t>(slide 1 of 5)</a:t>
            </a:r>
            <a:endParaRPr lang="en-US" sz="1200" dirty="0">
              <a:latin typeface="Arial" charset="0"/>
              <a:cs typeface="Arial" charset="0"/>
            </a:endParaRPr>
          </a:p>
        </p:txBody>
      </p:sp>
      <p:sp>
        <p:nvSpPr>
          <p:cNvPr id="1126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Knowledge from Agreement Reality</a:t>
            </a:r>
          </a:p>
          <a:p>
            <a:pPr lvl="1" eaLnBrk="1" hangingPunct="1"/>
            <a:r>
              <a:rPr lang="en-US" dirty="0">
                <a:latin typeface="Arial" charset="0"/>
                <a:cs typeface="Arial" charset="0"/>
              </a:rPr>
              <a:t>Assertions must be both logical and empirical.</a:t>
            </a:r>
          </a:p>
          <a:p>
            <a:pPr lvl="1" eaLnBrk="1" hangingPunct="1"/>
            <a:endParaRPr lang="en-US" dirty="0">
              <a:latin typeface="Arial" charset="0"/>
              <a:cs typeface="Arial" charset="0"/>
            </a:endParaRPr>
          </a:p>
          <a:p>
            <a:pPr lvl="1" eaLnBrk="1" hangingPunct="1"/>
            <a:r>
              <a:rPr lang="en-US" dirty="0">
                <a:latin typeface="Arial" charset="0"/>
                <a:cs typeface="Arial" charset="0"/>
              </a:rPr>
              <a:t>Epistemology – The science of knowing.</a:t>
            </a:r>
          </a:p>
          <a:p>
            <a:pPr lvl="2" eaLnBrk="1" hangingPunct="1"/>
            <a:r>
              <a:rPr lang="en-US" sz="2600" dirty="0">
                <a:latin typeface="Arial" charset="0"/>
                <a:cs typeface="Arial" charset="0"/>
              </a:rPr>
              <a:t>Methodology – A subfield of epistemology</a:t>
            </a:r>
            <a:r>
              <a:rPr lang="en-US" sz="2600" dirty="0" smtClean="0">
                <a:latin typeface="Arial" charset="0"/>
                <a:cs typeface="Arial" charset="0"/>
              </a:rPr>
              <a:t>. Science of finding out.</a:t>
            </a:r>
            <a:endParaRPr lang="en-US" sz="2600" dirty="0">
              <a:latin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Looking for Reality </a:t>
            </a:r>
            <a:r>
              <a:rPr lang="en-US" sz="1200" dirty="0">
                <a:latin typeface="Arial" charset="0"/>
                <a:cs typeface="Arial" charset="0"/>
              </a:rPr>
              <a:t>(slide </a:t>
            </a:r>
            <a:r>
              <a:rPr lang="en-US" sz="1200" dirty="0" smtClean="0">
                <a:latin typeface="Arial" charset="0"/>
                <a:cs typeface="Arial" charset="0"/>
              </a:rPr>
              <a:t>2 </a:t>
            </a:r>
            <a:r>
              <a:rPr lang="en-US" sz="1200" dirty="0">
                <a:latin typeface="Arial" charset="0"/>
                <a:cs typeface="Arial" charset="0"/>
              </a:rPr>
              <a:t>of 5)</a:t>
            </a:r>
            <a:endParaRPr lang="en-US" sz="1200" dirty="0">
              <a:latin typeface="Arial"/>
              <a:cs typeface="Arial"/>
            </a:endParaRPr>
          </a:p>
        </p:txBody>
      </p:sp>
      <p:sp>
        <p:nvSpPr>
          <p:cNvPr id="12291"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Ordinary Human Inquiry</a:t>
            </a:r>
          </a:p>
          <a:p>
            <a:pPr lvl="1" eaLnBrk="1" hangingPunct="1"/>
            <a:r>
              <a:rPr lang="en-US" dirty="0">
                <a:latin typeface="Arial" charset="0"/>
                <a:cs typeface="Arial" charset="0"/>
              </a:rPr>
              <a:t>Humans want to predict the future. Why?</a:t>
            </a:r>
          </a:p>
          <a:p>
            <a:pPr lvl="2" eaLnBrk="1" hangingPunct="1"/>
            <a:r>
              <a:rPr lang="en-US" sz="2600" dirty="0">
                <a:latin typeface="Arial" charset="0"/>
                <a:cs typeface="Arial" charset="0"/>
              </a:rPr>
              <a:t>We recognize that the future is caused in part by the present.</a:t>
            </a:r>
          </a:p>
          <a:p>
            <a:pPr lvl="2" eaLnBrk="1" hangingPunct="1"/>
            <a:r>
              <a:rPr lang="en-US" sz="2600" dirty="0" smtClean="0">
                <a:latin typeface="Arial" charset="0"/>
                <a:cs typeface="Arial" charset="0"/>
              </a:rPr>
              <a:t>But also that cause </a:t>
            </a:r>
            <a:r>
              <a:rPr lang="en-US" sz="2600" dirty="0">
                <a:latin typeface="Arial" charset="0"/>
                <a:cs typeface="Arial" charset="0"/>
              </a:rPr>
              <a:t>and effect </a:t>
            </a:r>
            <a:r>
              <a:rPr lang="en-US" sz="2600" dirty="0" smtClean="0">
                <a:latin typeface="Arial" charset="0"/>
                <a:cs typeface="Arial" charset="0"/>
              </a:rPr>
              <a:t>patterns </a:t>
            </a:r>
            <a:r>
              <a:rPr lang="en-US" sz="2600" dirty="0">
                <a:latin typeface="Arial" charset="0"/>
                <a:cs typeface="Arial" charset="0"/>
              </a:rPr>
              <a:t>are probabilistic in nature.</a:t>
            </a:r>
          </a:p>
          <a:p>
            <a:pPr lvl="1" eaLnBrk="1" hangingPunct="1"/>
            <a:r>
              <a:rPr lang="en-US" dirty="0">
                <a:latin typeface="Arial" charset="0"/>
                <a:cs typeface="Arial" charset="0"/>
              </a:rPr>
              <a:t>Prediction versus Understanding</a:t>
            </a:r>
          </a:p>
          <a:p>
            <a:pPr eaLnBrk="1" hangingPunct="1"/>
            <a:r>
              <a:rPr lang="en-US" dirty="0">
                <a:latin typeface="Arial" charset="0"/>
                <a:cs typeface="Arial" charset="0"/>
              </a:rPr>
              <a:t>Tradition</a:t>
            </a:r>
          </a:p>
          <a:p>
            <a:pPr eaLnBrk="1" hangingPunct="1"/>
            <a:r>
              <a:rPr lang="en-US" dirty="0">
                <a:latin typeface="Arial" charset="0"/>
                <a:cs typeface="Arial" charset="0"/>
              </a:rPr>
              <a:t>Authority</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Looking for Reality </a:t>
            </a:r>
            <a:r>
              <a:rPr lang="en-US" sz="1200" dirty="0">
                <a:latin typeface="Arial" charset="0"/>
                <a:cs typeface="Arial" charset="0"/>
              </a:rPr>
              <a:t>(slide </a:t>
            </a:r>
            <a:r>
              <a:rPr lang="en-US" sz="1200" dirty="0" smtClean="0">
                <a:latin typeface="Arial" charset="0"/>
                <a:cs typeface="Arial" charset="0"/>
              </a:rPr>
              <a:t>3 </a:t>
            </a:r>
            <a:r>
              <a:rPr lang="en-US" sz="1200" dirty="0">
                <a:latin typeface="Arial" charset="0"/>
                <a:cs typeface="Arial" charset="0"/>
              </a:rPr>
              <a:t>of 5)</a:t>
            </a:r>
            <a:endParaRPr lang="en-US" sz="1200" dirty="0">
              <a:latin typeface="Arial"/>
              <a:cs typeface="Arial"/>
            </a:endParaRPr>
          </a:p>
        </p:txBody>
      </p:sp>
      <p:sp>
        <p:nvSpPr>
          <p:cNvPr id="13315" name="Content Placeholder 2"/>
          <p:cNvSpPr>
            <a:spLocks noGrp="1"/>
          </p:cNvSpPr>
          <p:nvPr>
            <p:ph sz="quarter" idx="1"/>
          </p:nvPr>
        </p:nvSpPr>
        <p:spPr>
          <a:xfrm>
            <a:off x="612775" y="1600200"/>
            <a:ext cx="8153400" cy="4495800"/>
          </a:xfrm>
        </p:spPr>
        <p:txBody>
          <a:bodyPr/>
          <a:lstStyle/>
          <a:p>
            <a:pPr eaLnBrk="1" hangingPunct="1">
              <a:lnSpc>
                <a:spcPct val="90000"/>
              </a:lnSpc>
            </a:pPr>
            <a:r>
              <a:rPr lang="en-US" sz="2600" dirty="0">
                <a:latin typeface="Arial" charset="0"/>
                <a:cs typeface="Arial" charset="0"/>
              </a:rPr>
              <a:t>Errors in Inquiry and Some Solutions</a:t>
            </a:r>
          </a:p>
          <a:p>
            <a:pPr lvl="1" eaLnBrk="1" hangingPunct="1">
              <a:lnSpc>
                <a:spcPct val="90000"/>
              </a:lnSpc>
            </a:pPr>
            <a:r>
              <a:rPr lang="en-US" dirty="0">
                <a:latin typeface="Arial" charset="0"/>
                <a:cs typeface="Arial" charset="0"/>
              </a:rPr>
              <a:t>Inaccurate Observations</a:t>
            </a:r>
          </a:p>
          <a:p>
            <a:pPr lvl="2" eaLnBrk="1" hangingPunct="1">
              <a:lnSpc>
                <a:spcPct val="90000"/>
              </a:lnSpc>
            </a:pPr>
            <a:r>
              <a:rPr lang="en-US" sz="2600" dirty="0">
                <a:latin typeface="Arial" charset="0"/>
                <a:cs typeface="Arial" charset="0"/>
              </a:rPr>
              <a:t>Measurement devices offer accuracy.</a:t>
            </a:r>
          </a:p>
          <a:p>
            <a:pPr lvl="2" eaLnBrk="1" hangingPunct="1">
              <a:lnSpc>
                <a:spcPct val="90000"/>
              </a:lnSpc>
            </a:pPr>
            <a:endParaRPr lang="en-US" sz="2600" dirty="0">
              <a:latin typeface="Arial" charset="0"/>
              <a:cs typeface="Arial" charset="0"/>
            </a:endParaRPr>
          </a:p>
          <a:p>
            <a:pPr lvl="1" eaLnBrk="1" hangingPunct="1">
              <a:lnSpc>
                <a:spcPct val="90000"/>
              </a:lnSpc>
            </a:pPr>
            <a:r>
              <a:rPr lang="en-US" dirty="0">
                <a:latin typeface="Arial" charset="0"/>
                <a:cs typeface="Arial" charset="0"/>
              </a:rPr>
              <a:t>Overgeneralizations</a:t>
            </a:r>
          </a:p>
          <a:p>
            <a:pPr lvl="2" eaLnBrk="1" hangingPunct="1">
              <a:lnSpc>
                <a:spcPct val="90000"/>
              </a:lnSpc>
            </a:pPr>
            <a:r>
              <a:rPr lang="en-US" sz="2600" dirty="0">
                <a:latin typeface="Arial" charset="0"/>
                <a:cs typeface="Arial" charset="0"/>
              </a:rPr>
              <a:t>Large and representative samples are a safeguard against overgeneralization.</a:t>
            </a:r>
          </a:p>
          <a:p>
            <a:pPr lvl="3" eaLnBrk="1" hangingPunct="1">
              <a:lnSpc>
                <a:spcPct val="90000"/>
              </a:lnSpc>
            </a:pPr>
            <a:endParaRPr lang="en-US" sz="2600" dirty="0">
              <a:latin typeface="Arial" charset="0"/>
              <a:cs typeface="Arial" charset="0"/>
            </a:endParaRPr>
          </a:p>
          <a:p>
            <a:pPr lvl="2" eaLnBrk="1" hangingPunct="1">
              <a:lnSpc>
                <a:spcPct val="90000"/>
              </a:lnSpc>
            </a:pPr>
            <a:r>
              <a:rPr lang="en-US" sz="2600" dirty="0">
                <a:latin typeface="Arial" charset="0"/>
                <a:cs typeface="Arial" charset="0"/>
              </a:rPr>
              <a:t>Replication – Repeating a research study to test and either confirm or question the findings of an earlier study.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612775" y="228600"/>
            <a:ext cx="8153400" cy="990600"/>
          </a:xfrm>
        </p:spPr>
        <p:txBody>
          <a:bodyPr/>
          <a:lstStyle/>
          <a:p>
            <a:pPr eaLnBrk="1" hangingPunct="1"/>
            <a:r>
              <a:rPr lang="en-US" sz="3600" dirty="0" smtClean="0">
                <a:latin typeface="Arial"/>
                <a:cs typeface="Arial"/>
              </a:rPr>
              <a:t>Looking for Reality </a:t>
            </a:r>
            <a:r>
              <a:rPr lang="en-US" sz="1200" dirty="0">
                <a:latin typeface="Arial" charset="0"/>
                <a:cs typeface="Arial" charset="0"/>
              </a:rPr>
              <a:t>(slide </a:t>
            </a:r>
            <a:r>
              <a:rPr lang="en-US" sz="1200" dirty="0" smtClean="0">
                <a:latin typeface="Arial" charset="0"/>
                <a:cs typeface="Arial" charset="0"/>
              </a:rPr>
              <a:t>4 </a:t>
            </a:r>
            <a:r>
              <a:rPr lang="en-US" sz="1200" dirty="0">
                <a:latin typeface="Arial" charset="0"/>
                <a:cs typeface="Arial" charset="0"/>
              </a:rPr>
              <a:t>of 5)</a:t>
            </a:r>
            <a:endParaRPr lang="en-US" sz="1200" dirty="0">
              <a:latin typeface="Arial"/>
              <a:cs typeface="Arial"/>
            </a:endParaRPr>
          </a:p>
        </p:txBody>
      </p:sp>
      <p:sp>
        <p:nvSpPr>
          <p:cNvPr id="14339" name="Content Placeholder 2"/>
          <p:cNvSpPr>
            <a:spLocks noGrp="1"/>
          </p:cNvSpPr>
          <p:nvPr>
            <p:ph sz="quarter" idx="1"/>
          </p:nvPr>
        </p:nvSpPr>
        <p:spPr>
          <a:xfrm>
            <a:off x="612775" y="1600200"/>
            <a:ext cx="8153400" cy="4495800"/>
          </a:xfrm>
        </p:spPr>
        <p:txBody>
          <a:bodyPr/>
          <a:lstStyle/>
          <a:p>
            <a:pPr lvl="1" eaLnBrk="1" hangingPunct="1"/>
            <a:r>
              <a:rPr lang="en-US" dirty="0">
                <a:latin typeface="Arial" charset="0"/>
                <a:cs typeface="Arial" charset="0"/>
              </a:rPr>
              <a:t>Selective Observations</a:t>
            </a:r>
          </a:p>
          <a:p>
            <a:pPr lvl="2" eaLnBrk="1" hangingPunct="1"/>
            <a:r>
              <a:rPr lang="en-US" sz="2600" dirty="0">
                <a:latin typeface="Arial" charset="0"/>
                <a:cs typeface="Arial" charset="0"/>
              </a:rPr>
              <a:t>Avoid looking for “deviant” cases.</a:t>
            </a:r>
          </a:p>
          <a:p>
            <a:pPr lvl="2" eaLnBrk="1" hangingPunct="1"/>
            <a:endParaRPr lang="en-US" sz="2600" dirty="0">
              <a:latin typeface="Arial" charset="0"/>
              <a:cs typeface="Arial" charset="0"/>
            </a:endParaRPr>
          </a:p>
          <a:p>
            <a:pPr lvl="1" eaLnBrk="1" hangingPunct="1"/>
            <a:r>
              <a:rPr lang="en-US" dirty="0">
                <a:latin typeface="Arial" charset="0"/>
                <a:cs typeface="Arial" charset="0"/>
              </a:rPr>
              <a:t>Illogical Reasoning</a:t>
            </a:r>
          </a:p>
          <a:p>
            <a:pPr lvl="2" eaLnBrk="1" hangingPunct="1"/>
            <a:r>
              <a:rPr lang="en-US" sz="2600" dirty="0">
                <a:latin typeface="Arial" charset="0"/>
                <a:cs typeface="Arial" charset="0"/>
              </a:rPr>
              <a:t>“Gambler’s fallacy”</a:t>
            </a:r>
          </a:p>
          <a:p>
            <a:pPr eaLnBrk="1" hangingPunct="1"/>
            <a:endParaRPr lang="en-US" dirty="0">
              <a:latin typeface="Verdana"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Looking for Reality </a:t>
            </a:r>
            <a:r>
              <a:rPr lang="en-US" sz="1200" dirty="0">
                <a:latin typeface="Arial" charset="0"/>
                <a:cs typeface="Arial" charset="0"/>
              </a:rPr>
              <a:t>(slide </a:t>
            </a:r>
            <a:r>
              <a:rPr lang="en-US" sz="1200" dirty="0" smtClean="0">
                <a:latin typeface="Arial" charset="0"/>
                <a:cs typeface="Arial" charset="0"/>
              </a:rPr>
              <a:t>5 </a:t>
            </a:r>
            <a:r>
              <a:rPr lang="en-US" sz="1200" dirty="0">
                <a:latin typeface="Arial" charset="0"/>
                <a:cs typeface="Arial" charset="0"/>
              </a:rPr>
              <a:t>of 5)</a:t>
            </a:r>
            <a:endParaRPr lang="en-US" sz="1200" dirty="0">
              <a:latin typeface="Verdana" charset="0"/>
            </a:endParaRPr>
          </a:p>
        </p:txBody>
      </p:sp>
      <p:sp>
        <p:nvSpPr>
          <p:cNvPr id="15363"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What’s Really Real?</a:t>
            </a:r>
          </a:p>
          <a:p>
            <a:pPr lvl="1" eaLnBrk="1" hangingPunct="1"/>
            <a:r>
              <a:rPr lang="en-US" dirty="0">
                <a:latin typeface="Arial" charset="0"/>
                <a:cs typeface="Arial" charset="0"/>
              </a:rPr>
              <a:t>The Premodern View – Things are as they seem.</a:t>
            </a:r>
          </a:p>
          <a:p>
            <a:pPr lvl="2" eaLnBrk="1" hangingPunct="1"/>
            <a:endParaRPr lang="en-US" sz="2600" dirty="0">
              <a:latin typeface="Arial" charset="0"/>
              <a:cs typeface="Arial" charset="0"/>
            </a:endParaRPr>
          </a:p>
          <a:p>
            <a:pPr lvl="1" eaLnBrk="1" hangingPunct="1"/>
            <a:r>
              <a:rPr lang="en-US" dirty="0">
                <a:latin typeface="Arial" charset="0"/>
                <a:cs typeface="Arial" charset="0"/>
              </a:rPr>
              <a:t>The Modern View – Acknowledgement of human subjectivity.</a:t>
            </a:r>
          </a:p>
          <a:p>
            <a:pPr lvl="2" eaLnBrk="1" hangingPunct="1"/>
            <a:endParaRPr lang="en-US" sz="2600" dirty="0">
              <a:latin typeface="Arial" charset="0"/>
              <a:cs typeface="Arial" charset="0"/>
            </a:endParaRPr>
          </a:p>
          <a:p>
            <a:pPr lvl="1" eaLnBrk="1" hangingPunct="1"/>
            <a:r>
              <a:rPr lang="en-US" dirty="0">
                <a:latin typeface="Arial" charset="0"/>
                <a:cs typeface="Arial" charset="0"/>
              </a:rPr>
              <a:t>The Postmodern View – There is no objective reality.</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pPr eaLnBrk="1" hangingPunct="1"/>
            <a:r>
              <a:rPr lang="en-US" sz="3600" dirty="0">
                <a:latin typeface="Arial" charset="0"/>
                <a:cs typeface="Arial" charset="0"/>
              </a:rPr>
              <a:t>The Foundations of Social Science</a:t>
            </a:r>
          </a:p>
        </p:txBody>
      </p:sp>
      <p:sp>
        <p:nvSpPr>
          <p:cNvPr id="16387" name="Content Placeholder 2"/>
          <p:cNvSpPr>
            <a:spLocks noGrp="1"/>
          </p:cNvSpPr>
          <p:nvPr>
            <p:ph sz="quarter" idx="1"/>
          </p:nvPr>
        </p:nvSpPr>
        <p:spPr>
          <a:xfrm>
            <a:off x="612775" y="1600200"/>
            <a:ext cx="8153400" cy="4495800"/>
          </a:xfrm>
        </p:spPr>
        <p:txBody>
          <a:bodyPr/>
          <a:lstStyle/>
          <a:p>
            <a:pPr eaLnBrk="1" hangingPunct="1"/>
            <a:r>
              <a:rPr lang="en-US" sz="2600" dirty="0">
                <a:latin typeface="Arial" charset="0"/>
                <a:cs typeface="Arial" charset="0"/>
              </a:rPr>
              <a:t>The foundations of  social science are logic and observation.</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1"/>
          <p:cNvSpPr>
            <a:spLocks noGrp="1"/>
          </p:cNvSpPr>
          <p:nvPr>
            <p:ph type="body" sz="half" idx="2"/>
          </p:nvPr>
        </p:nvSpPr>
        <p:spPr>
          <a:xfrm>
            <a:off x="1600200" y="5486400"/>
            <a:ext cx="7315200" cy="1066800"/>
          </a:xfrm>
        </p:spPr>
        <p:txBody>
          <a:bodyPr/>
          <a:lstStyle/>
          <a:p>
            <a:r>
              <a:rPr lang="en-US" sz="1800" dirty="0">
                <a:latin typeface="Arial" charset="0"/>
                <a:cs typeface="Arial" charset="0"/>
              </a:rPr>
              <a:t>Social Science = Theory + Data Collection + Data Analysis</a:t>
            </a:r>
          </a:p>
          <a:p>
            <a:r>
              <a:rPr lang="en-US" sz="1600" dirty="0">
                <a:latin typeface="Arial" charset="0"/>
                <a:cs typeface="Arial" charset="0"/>
              </a:rPr>
              <a:t>This figure offers a schematic overview of the major stages of social research, indicating where each is discussed in this book.</a:t>
            </a:r>
            <a:endParaRPr lang="en-US" sz="1600" dirty="0">
              <a:latin typeface="Verdana" charset="0"/>
            </a:endParaRPr>
          </a:p>
        </p:txBody>
      </p:sp>
      <p:sp>
        <p:nvSpPr>
          <p:cNvPr id="22530" name="Title 1"/>
          <p:cNvSpPr>
            <a:spLocks noGrp="1"/>
          </p:cNvSpPr>
          <p:nvPr>
            <p:ph type="title"/>
          </p:nvPr>
        </p:nvSpPr>
        <p:spPr/>
        <p:txBody>
          <a:bodyPr/>
          <a:lstStyle/>
          <a:p>
            <a:pPr eaLnBrk="1" hangingPunct="1"/>
            <a:r>
              <a:rPr lang="en-US" sz="3600" dirty="0">
                <a:latin typeface="Arial" charset="0"/>
                <a:cs typeface="Arial" charset="0"/>
              </a:rPr>
              <a:t>Figure 1-1</a:t>
            </a:r>
            <a:endParaRPr lang="en-US" sz="2000" dirty="0">
              <a:latin typeface="Arial" charset="0"/>
              <a:cs typeface="Arial" charset="0"/>
            </a:endParaRPr>
          </a:p>
        </p:txBody>
      </p:sp>
      <p:pic>
        <p:nvPicPr>
          <p:cNvPr id="3" name="Picture Placeholder 2" descr="Screen Shot 2015-10-05 at 3.51.49 PM.png"/>
          <p:cNvPicPr>
            <a:picLocks noGrp="1" noChangeAspect="1"/>
          </p:cNvPicPr>
          <p:nvPr>
            <p:ph type="pic" idx="1"/>
          </p:nvPr>
        </p:nvPicPr>
        <p:blipFill>
          <a:blip r:embed="rId3">
            <a:extLst>
              <a:ext uri="{28A0092B-C50C-407E-A947-70E740481C1C}">
                <a14:useLocalDpi xmlns:a14="http://schemas.microsoft.com/office/drawing/2010/main" val="0"/>
              </a:ext>
            </a:extLst>
          </a:blip>
          <a:srcRect l="-54993" r="-54993"/>
          <a:stretch>
            <a:fillRect/>
          </a:stretch>
        </p:blipFill>
        <p:spPr>
          <a:noFill/>
        </p:spPr>
      </p:pic>
    </p:spTree>
    <p:extLst>
      <p:ext uri="{BB962C8B-B14F-4D97-AF65-F5344CB8AC3E}">
        <p14:creationId xmlns:p14="http://schemas.microsoft.com/office/powerpoint/2010/main" val="31721743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1621</TotalTime>
  <Words>2558</Words>
  <Application>Microsoft Macintosh PowerPoint</Application>
  <PresentationFormat>On-screen Show (4:3)</PresentationFormat>
  <Paragraphs>255</Paragraphs>
  <Slides>28</Slides>
  <Notes>23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Median</vt:lpstr>
      <vt:lpstr>CHAPTER 1 HUMAN INQUIRY AND SCIENCE</vt:lpstr>
      <vt:lpstr>Chapter Outline</vt:lpstr>
      <vt:lpstr>Looking for Reality (slide 1 of 5)</vt:lpstr>
      <vt:lpstr>Looking for Reality (slide 2 of 5)</vt:lpstr>
      <vt:lpstr>Looking for Reality (slide 3 of 5)</vt:lpstr>
      <vt:lpstr>Looking for Reality (slide 4 of 5)</vt:lpstr>
      <vt:lpstr>Looking for Reality (slide 5 of 5)</vt:lpstr>
      <vt:lpstr>The Foundations of Social Science</vt:lpstr>
      <vt:lpstr>Figure 1-1</vt:lpstr>
      <vt:lpstr>The Foundations of Social Science  (slide 1 of 4)</vt:lpstr>
      <vt:lpstr>The Foundations of Social Science  (slide 2 of 4)</vt:lpstr>
      <vt:lpstr>The Foundations of Social Science  (slide 3 of 4)</vt:lpstr>
      <vt:lpstr>The Foundations of Social Science  (slide 4 of 4)</vt:lpstr>
      <vt:lpstr>Figure 1-2</vt:lpstr>
      <vt:lpstr>Figure 1-3</vt:lpstr>
      <vt:lpstr>The Foundations of Social Science  (slide 1 of 2)</vt:lpstr>
      <vt:lpstr>The Foundations of Social Science  (slide 2 of 2)</vt:lpstr>
      <vt:lpstr>Some Dialectics of Social Research  (slide 1 of 2)</vt:lpstr>
      <vt:lpstr>Some Dialectics of Social Research  (slide 2 of 2)</vt:lpstr>
      <vt:lpstr>Some Dialectics of Social Research</vt:lpstr>
      <vt:lpstr>Chapter Summary</vt:lpstr>
      <vt:lpstr>Questions</vt:lpstr>
      <vt:lpstr>Question 1</vt:lpstr>
      <vt:lpstr>Question 2</vt:lpstr>
      <vt:lpstr>Question 3 (bonus)</vt:lpstr>
      <vt:lpstr>Question 4</vt:lpstr>
      <vt:lpstr>Question 5</vt:lpstr>
      <vt:lpstr>Question 6</vt:lpstr>
    </vt:vector>
  </TitlesOfParts>
  <Company>WSU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AKO</dc:creator>
  <cp:lastModifiedBy>Burrel Vann</cp:lastModifiedBy>
  <cp:revision>69</cp:revision>
  <dcterms:created xsi:type="dcterms:W3CDTF">2009-06-16T17:02:08Z</dcterms:created>
  <dcterms:modified xsi:type="dcterms:W3CDTF">2016-09-06T19:04:18Z</dcterms:modified>
</cp:coreProperties>
</file>