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3"/>
  </p:notesMasterIdLst>
  <p:sldIdLst>
    <p:sldId id="258" r:id="rId2"/>
    <p:sldId id="257" r:id="rId3"/>
    <p:sldId id="354" r:id="rId4"/>
    <p:sldId id="401" r:id="rId5"/>
    <p:sldId id="355" r:id="rId6"/>
    <p:sldId id="357" r:id="rId7"/>
    <p:sldId id="358" r:id="rId8"/>
    <p:sldId id="402" r:id="rId9"/>
    <p:sldId id="373" r:id="rId10"/>
    <p:sldId id="398" r:id="rId11"/>
    <p:sldId id="375" r:id="rId12"/>
    <p:sldId id="399" r:id="rId13"/>
    <p:sldId id="377" r:id="rId14"/>
    <p:sldId id="378" r:id="rId15"/>
    <p:sldId id="379" r:id="rId16"/>
    <p:sldId id="386" r:id="rId17"/>
    <p:sldId id="395" r:id="rId18"/>
    <p:sldId id="396" r:id="rId19"/>
    <p:sldId id="397" r:id="rId20"/>
    <p:sldId id="303" r:id="rId21"/>
    <p:sldId id="38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0" autoAdjust="0"/>
    <p:restoredTop sz="63652" autoAdjust="0"/>
  </p:normalViewPr>
  <p:slideViewPr>
    <p:cSldViewPr>
      <p:cViewPr>
        <p:scale>
          <a:sx n="32" d="100"/>
          <a:sy n="32" d="100"/>
        </p:scale>
        <p:origin x="-2976" y="-80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50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0979064-0A31-472C-874B-2FB5112E9B72}" type="datetimeFigureOut">
              <a:rPr lang="en-US"/>
              <a:pPr>
                <a:defRPr/>
              </a:pPr>
              <a:t>8/30/16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5F9BA37-E202-45CC-9E95-59EF60CD1B7E}" type="slidenum">
              <a:rPr lang="en-US"/>
              <a:pPr>
                <a:defRPr/>
              </a:pPr>
              <a:t>‹#›</a:t>
            </a:fld>
            <a:endParaRPr lang="en-US" dirty="0"/>
          </a:p>
        </p:txBody>
      </p:sp>
    </p:spTree>
    <p:extLst>
      <p:ext uri="{BB962C8B-B14F-4D97-AF65-F5344CB8AC3E}">
        <p14:creationId xmlns:p14="http://schemas.microsoft.com/office/powerpoint/2010/main" val="13197040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interesting </a:t>
            </a:r>
            <a:r>
              <a:rPr lang="en-US" dirty="0" smtClean="0"/>
              <a:t>thing about some relationships is that some outcomes can be predicted by completely</a:t>
            </a:r>
            <a:r>
              <a:rPr lang="en-US" baseline="0" dirty="0" smtClean="0"/>
              <a:t> unrelated phenomena. For example, s</a:t>
            </a:r>
            <a:r>
              <a:rPr lang="en-US" dirty="0" smtClean="0"/>
              <a:t>ome theatres</a:t>
            </a:r>
            <a:r>
              <a:rPr lang="en-US" baseline="0" dirty="0" smtClean="0"/>
              <a:t> can predict presidential winners based on the popcorn they give out, or farmers choice in grain can predict the same… but these are oddities… we know that patterns exist in nature, but the connections between two patterns (or the ability for one to predict the other) may be mere flukes, or chance occurrences… </a:t>
            </a:r>
            <a:br>
              <a:rPr lang="en-US" baseline="0" dirty="0" smtClean="0"/>
            </a:br>
            <a:r>
              <a:rPr lang="en-US" baseline="0" dirty="0" smtClean="0"/>
              <a:t/>
            </a:r>
            <a:br>
              <a:rPr lang="en-US" baseline="0" dirty="0" smtClean="0"/>
            </a:br>
            <a:r>
              <a:rPr lang="en-US" baseline="0" dirty="0" smtClean="0"/>
              <a:t>This is why we need good, logical explanations for the patterns we find. This is through theory.</a:t>
            </a:r>
          </a:p>
          <a:p>
            <a:endParaRPr lang="en-US" baseline="0" dirty="0" smtClean="0"/>
          </a:p>
          <a:p>
            <a:r>
              <a:rPr lang="en-US" baseline="0" dirty="0" smtClean="0"/>
              <a:t>If we can’t explain a finding, then people will think it’s a fluke.</a:t>
            </a:r>
          </a:p>
          <a:p>
            <a:r>
              <a:rPr lang="en-US" baseline="0" dirty="0" smtClean="0"/>
              <a:t>If we make sense of it, why something – especially bad – happens, then we can understand HOW to fix it</a:t>
            </a:r>
          </a:p>
          <a:p>
            <a:r>
              <a:rPr lang="en-US" baseline="0" dirty="0" smtClean="0"/>
              <a:t>If we understand the theory, then we know where’s a good place to look for discoveries (if we had to find our keys, theory – our memory/understanding of where we last had the keys – will direct us where best to look).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3</a:t>
            </a:fld>
            <a:endParaRPr lang="en-US" dirty="0"/>
          </a:p>
        </p:txBody>
      </p:sp>
    </p:spTree>
    <p:extLst>
      <p:ext uri="{BB962C8B-B14F-4D97-AF65-F5344CB8AC3E}">
        <p14:creationId xmlns:p14="http://schemas.microsoft.com/office/powerpoint/2010/main" val="3134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55000" lnSpcReduction="20000"/>
          </a:bodyPr>
          <a:lstStyle/>
          <a:p>
            <a:pPr fontAlgn="auto">
              <a:spcBef>
                <a:spcPts val="0"/>
              </a:spcBef>
              <a:spcAft>
                <a:spcPts val="0"/>
              </a:spcAft>
              <a:defRPr/>
            </a:pPr>
            <a:endParaRPr lang="en-US"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DE2686-EE37-40F1-A8B5-523470F4594D}" type="slidenum">
              <a:rPr lang="en-US"/>
              <a:pPr fontAlgn="base">
                <a:spcBef>
                  <a:spcPct val="0"/>
                </a:spcBef>
                <a:spcAft>
                  <a:spcPct val="0"/>
                </a:spcAft>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17</a:t>
            </a:fld>
            <a:endParaRPr lang="en-US" dirty="0"/>
          </a:p>
        </p:txBody>
      </p:sp>
    </p:spTree>
    <p:extLst>
      <p:ext uri="{BB962C8B-B14F-4D97-AF65-F5344CB8AC3E}">
        <p14:creationId xmlns:p14="http://schemas.microsoft.com/office/powerpoint/2010/main" val="363739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A.</a:t>
            </a:r>
            <a:endParaRPr lang="en-US" sz="1200" dirty="0" smtClean="0">
              <a:latin typeface="Arial" panose="020B0604020202020204" pitchFamily="34" charset="0"/>
              <a:cs typeface="Arial" panose="020B0604020202020204" pitchFamily="34" charset="0"/>
            </a:endParaRP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The three main elements of the traditional mode of</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science are theory, operationalization, and </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observation.</a:t>
            </a:r>
          </a:p>
          <a:p>
            <a:pPr fontAlgn="auto">
              <a:spcBef>
                <a:spcPts val="0"/>
              </a:spcBef>
              <a:spcAft>
                <a:spcPts val="0"/>
              </a:spcAft>
              <a:defRPr/>
            </a:pPr>
            <a:endParaRPr lang="en-US" dirty="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43B6DF-CB25-4B4A-96A9-835D7AEDB98E}" type="slidenum">
              <a:rPr lang="en-US"/>
              <a:pPr fontAlgn="base">
                <a:spcBef>
                  <a:spcPct val="0"/>
                </a:spcBef>
                <a:spcAft>
                  <a:spcPct val="0"/>
                </a:spcAft>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theories we develop are shaped by the paradigms we work under</a:t>
            </a:r>
            <a:r>
              <a:rPr lang="is-IS" baseline="0" dirty="0" smtClean="0"/>
              <a:t>… </a:t>
            </a:r>
          </a:p>
          <a:p>
            <a:endParaRPr lang="is-IS" baseline="0" dirty="0" smtClean="0"/>
          </a:p>
          <a:p>
            <a:r>
              <a:rPr lang="is-IS" baseline="0" dirty="0" smtClean="0"/>
              <a:t>Positivism, Conflict, Symbolic Interactionism, Structural Functionalism, Feminist paradigms, Critical Race Theory, </a:t>
            </a:r>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4</a:t>
            </a:fld>
            <a:endParaRPr lang="en-US" dirty="0"/>
          </a:p>
        </p:txBody>
      </p:sp>
    </p:spTree>
    <p:extLst>
      <p:ext uri="{BB962C8B-B14F-4D97-AF65-F5344CB8AC3E}">
        <p14:creationId xmlns:p14="http://schemas.microsoft.com/office/powerpoint/2010/main" val="313493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panose="020B0604020202020204" pitchFamily="34" charset="0"/>
                <a:cs typeface="Arial" panose="020B0604020202020204" pitchFamily="34" charset="0"/>
              </a:rPr>
              <a:t>Paradigms play a fundamental role in science.</a:t>
            </a: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Paradigms are neither true nor false.</a:t>
            </a:r>
          </a:p>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5</a:t>
            </a:fld>
            <a:endParaRPr lang="en-US" dirty="0"/>
          </a:p>
        </p:txBody>
      </p:sp>
    </p:spTree>
    <p:extLst>
      <p:ext uri="{BB962C8B-B14F-4D97-AF65-F5344CB8AC3E}">
        <p14:creationId xmlns:p14="http://schemas.microsoft.com/office/powerpoint/2010/main" val="96384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Levels of analysis</a:t>
            </a:r>
            <a:r>
              <a:rPr lang="en-US" baseline="0" dirty="0" smtClean="0"/>
              <a:t> that theories are able to explain</a:t>
            </a:r>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6</a:t>
            </a:fld>
            <a:endParaRPr lang="en-US" dirty="0"/>
          </a:p>
        </p:txBody>
      </p:sp>
    </p:spTree>
    <p:extLst>
      <p:ext uri="{BB962C8B-B14F-4D97-AF65-F5344CB8AC3E}">
        <p14:creationId xmlns:p14="http://schemas.microsoft.com/office/powerpoint/2010/main" val="833330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Levels of analysis</a:t>
            </a:r>
            <a:r>
              <a:rPr lang="en-US" baseline="0" dirty="0" smtClean="0"/>
              <a:t> that theories are able to explain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7</a:t>
            </a:fld>
            <a:endParaRPr lang="en-US" dirty="0"/>
          </a:p>
        </p:txBody>
      </p:sp>
    </p:spTree>
    <p:extLst>
      <p:ext uri="{BB962C8B-B14F-4D97-AF65-F5344CB8AC3E}">
        <p14:creationId xmlns:p14="http://schemas.microsoft.com/office/powerpoint/2010/main" val="413268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A hypothesis is</a:t>
            </a:r>
            <a:r>
              <a:rPr lang="en-US" baseline="0" dirty="0" smtClean="0"/>
              <a:t> something derived from theory. It is a specified, testable expectation about empirical reality. If the theory is correct, then this specific relationship should hold in the real world. . Theory about the causes of delinquency</a:t>
            </a:r>
            <a:r>
              <a:rPr lang="is-IS" baseline="0" dirty="0" smtClean="0"/>
              <a:t>… that delinquency is related to social class... (that variation in social class is related to variation in delinquency)... </a:t>
            </a:r>
            <a:r>
              <a:rPr lang="en-US" baseline="0" dirty="0" smtClean="0"/>
              <a:t>A</a:t>
            </a:r>
            <a:r>
              <a:rPr lang="is-IS" baseline="0" dirty="0" smtClean="0"/>
              <a:t> hypothesis could be something like: social class is inversely related to delinquency (as class goes up, delinquency goes down).</a:t>
            </a:r>
            <a:endParaRPr lang="en-US" baseline="0" dirty="0" smtClean="0"/>
          </a:p>
          <a:p>
            <a:pPr>
              <a:spcBef>
                <a:spcPct val="0"/>
              </a:spcBef>
            </a:pPr>
            <a:endParaRPr lang="en-US" baseline="0" dirty="0" smtClean="0"/>
          </a:p>
          <a:p>
            <a:pPr>
              <a:spcBef>
                <a:spcPct val="0"/>
              </a:spcBef>
            </a:pPr>
            <a:endParaRPr lang="en-US" baseline="0" dirty="0" smtClean="0"/>
          </a:p>
          <a:p>
            <a:pPr>
              <a:spcBef>
                <a:spcPct val="0"/>
              </a:spcBef>
            </a:pPr>
            <a:r>
              <a:rPr lang="en-US" baseline="0" dirty="0" smtClean="0"/>
              <a:t>Operationalization differs for every variable that exists. Different ways of measuring the same thing, so your operational definition is important… why you chose to measure that way.</a:t>
            </a:r>
          </a:p>
          <a:p>
            <a:pPr>
              <a:spcBef>
                <a:spcPct val="0"/>
              </a:spcBef>
            </a:pPr>
            <a:r>
              <a:rPr lang="en-US" baseline="0" dirty="0" smtClean="0"/>
              <a:t>Observation is making the measurements</a:t>
            </a:r>
          </a:p>
          <a:p>
            <a:pPr>
              <a:spcBef>
                <a:spcPct val="0"/>
              </a:spcBef>
            </a:pPr>
            <a:endParaRPr lang="en-US" baseline="0" dirty="0" smtClean="0"/>
          </a:p>
          <a:p>
            <a:pPr>
              <a:spcBef>
                <a:spcPct val="0"/>
              </a:spcBef>
            </a:pPr>
            <a:r>
              <a:rPr lang="en-US" baseline="0" dirty="0" smtClean="0"/>
              <a:t>Good hypotheses are </a:t>
            </a:r>
            <a:r>
              <a:rPr lang="en-US" baseline="0" dirty="0" err="1" smtClean="0"/>
              <a:t>disconfirmable</a:t>
            </a:r>
            <a:r>
              <a:rPr lang="en-US" baseline="0" dirty="0" smtClean="0"/>
              <a:t>.</a:t>
            </a:r>
          </a:p>
          <a:p>
            <a:pPr>
              <a:spcBef>
                <a:spcPct val="0"/>
              </a:spcBef>
            </a:pPr>
            <a:endParaRPr lang="en-US" dirty="0"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DD4F4C-2EC0-4D9D-A9A5-A923BAD7A2E2}" type="slidenum">
              <a:rPr lang="en-US"/>
              <a:pPr fontAlgn="base">
                <a:spcBef>
                  <a:spcPct val="0"/>
                </a:spcBef>
                <a:spcAft>
                  <a:spcPct val="0"/>
                </a:spcAft>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the</a:t>
            </a:r>
            <a:r>
              <a:rPr lang="en-US" baseline="0" dirty="0" smtClean="0"/>
              <a:t> ``Hints for stating hypotheses’’ section ~p48-49.</a:t>
            </a:r>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10</a:t>
            </a:fld>
            <a:endParaRPr lang="en-US" dirty="0"/>
          </a:p>
        </p:txBody>
      </p:sp>
    </p:spTree>
    <p:extLst>
      <p:ext uri="{BB962C8B-B14F-4D97-AF65-F5344CB8AC3E}">
        <p14:creationId xmlns:p14="http://schemas.microsoft.com/office/powerpoint/2010/main" val="164097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40000" lnSpcReduction="20000"/>
          </a:bodyPr>
          <a:lstStyle/>
          <a:p>
            <a:pPr fontAlgn="auto">
              <a:spcBef>
                <a:spcPts val="0"/>
              </a:spcBef>
              <a:spcAft>
                <a:spcPts val="0"/>
              </a:spcAft>
              <a:defRPr/>
            </a:pPr>
            <a:r>
              <a:rPr lang="en-US" dirty="0" smtClean="0"/>
              <a:t>Read the case illustration</a:t>
            </a:r>
            <a:r>
              <a:rPr lang="en-US" baseline="0" dirty="0" smtClean="0"/>
              <a:t> ~p50-51</a:t>
            </a:r>
            <a:endParaRPr lang="en-US" dirty="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3DB3D9-4C11-4415-A679-7D36251EB72E}" type="slidenum">
              <a:rPr lang="en-US"/>
              <a:pPr fontAlgn="base">
                <a:spcBef>
                  <a:spcPct val="0"/>
                </a:spcBef>
                <a:spcAft>
                  <a:spcPct val="0"/>
                </a:spcAft>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fontAlgn="auto">
              <a:spcBef>
                <a:spcPts val="0"/>
              </a:spcBef>
              <a:spcAft>
                <a:spcPts val="0"/>
              </a:spcAft>
              <a:defRPr/>
            </a:pPr>
            <a:r>
              <a:rPr lang="en-US" dirty="0" smtClean="0"/>
              <a:t>Actually, both begin with a sense/or intuition</a:t>
            </a:r>
            <a:r>
              <a:rPr lang="en-US" baseline="0" dirty="0" smtClean="0"/>
              <a:t> about a relationship, based on past reading of literature on the case or theories.</a:t>
            </a:r>
          </a:p>
          <a:p>
            <a:pPr fontAlgn="auto">
              <a:spcBef>
                <a:spcPts val="0"/>
              </a:spcBef>
              <a:spcAft>
                <a:spcPts val="0"/>
              </a:spcAft>
              <a:defRPr/>
            </a:pPr>
            <a:r>
              <a:rPr lang="en-US" baseline="0" dirty="0" smtClean="0"/>
              <a:t>Then you collect data, and see who things pan out, according to your intuition, then develop theory</a:t>
            </a:r>
            <a:endParaRPr lang="en-US"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2DAAA7-A977-4443-A163-401186B88CC0}" type="slidenum">
              <a:rPr lang="en-US"/>
              <a:pPr fontAlgn="base">
                <a:spcBef>
                  <a:spcPct val="0"/>
                </a:spcBef>
                <a:spcAft>
                  <a:spcPct val="0"/>
                </a:spcAft>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A5A41229-3E99-43AA-ABB3-E2F7473A8A07}" type="datetimeFigureOut">
              <a:rPr lang="en-US" smtClean="0"/>
              <a:pPr>
                <a:defRPr/>
              </a:pPr>
              <a:t>8/30/16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3BF532F-2F2E-459D-8709-8B67DB780750}"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439D05D-5F0A-4112-883F-92A89A5C4DC5}" type="datetimeFigureOut">
              <a:rPr lang="en-US" smtClean="0"/>
              <a:pPr>
                <a:defRPr/>
              </a:pPr>
              <a:t>8/30/16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AD3EB056-6C06-4CD9-B9DA-81BEB590822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1758F0C-8986-4847-8432-E2FD2A8FBFFE}" type="datetimeFigureOut">
              <a:rPr lang="en-US" smtClean="0"/>
              <a:pPr>
                <a:defRPr/>
              </a:pPr>
              <a:t>8/30/16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D0B7A10-B33F-454A-BA68-0F3FBA4E19F0}"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4F933B4A-6EA6-450C-A5F2-5484F62196EC}" type="datetimeFigureOut">
              <a:rPr lang="en-US" smtClean="0"/>
              <a:pPr>
                <a:defRPr/>
              </a:pPr>
              <a:t>8/30/16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C738212-FB18-430A-970B-F8EE2B7C13B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dirty="0"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pPr>
              <a:defRPr/>
            </a:pPr>
            <a:fld id="{972AFE66-8BA5-4120-9C8E-24793981D9C5}" type="datetimeFigureOut">
              <a:rPr lang="en-US" smtClean="0"/>
              <a:pPr>
                <a:defRPr/>
              </a:pPr>
              <a:t>8/30/16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08968E55-532D-441B-B7A9-4C3208A8CB9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dirty="0"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7"/>
          <p:cNvSpPr>
            <a:spLocks noGrp="1"/>
          </p:cNvSpPr>
          <p:nvPr>
            <p:ph type="dt" sz="half" idx="10"/>
          </p:nvPr>
        </p:nvSpPr>
        <p:spPr/>
        <p:txBody>
          <a:bodyPr rtlCol="0"/>
          <a:lstStyle>
            <a:lvl1pPr>
              <a:defRPr/>
            </a:lvl1pPr>
          </a:lstStyle>
          <a:p>
            <a:pPr>
              <a:defRPr/>
            </a:pPr>
            <a:fld id="{46BC35A8-4B06-42EA-9BC4-44BC83A2FFD2}" type="datetimeFigureOut">
              <a:rPr lang="en-US" smtClean="0"/>
              <a:pPr>
                <a:defRPr/>
              </a:pPr>
              <a:t>8/30/16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E63E8388-8E67-45D7-A625-27765411A48A}"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421FFC80-FF9F-4409-A65B-9FB0690857A5}" type="datetimeFigureOut">
              <a:rPr lang="en-US" smtClean="0"/>
              <a:pPr>
                <a:defRPr/>
              </a:pPr>
              <a:t>8/30/16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ADCB85F-6EDB-4DA4-8A50-C509BC5EE5E0}" type="slidenum">
              <a:rPr lang="en-US" smtClean="0"/>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3902A545-5274-4563-B278-0B3957637DE1}" type="datetimeFigureOut">
              <a:rPr lang="en-US" smtClean="0"/>
              <a:pPr>
                <a:defRPr/>
              </a:pPr>
              <a:t>8/30/16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3477CC32-3A8A-470F-BC0A-094021F6F663}"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6DBD855-F58D-48B2-B115-4837C4B260A7}" type="datetimeFigureOut">
              <a:rPr lang="en-US" smtClean="0"/>
              <a:pPr>
                <a:defRPr/>
              </a:pPr>
              <a:t>8/30/16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0E7F52F7-61A5-4794-B274-39EDE3F3159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6FB52F0-DCCA-4301-AC5D-05C97697E295}" type="datetimeFigureOut">
              <a:rPr lang="en-US" smtClean="0"/>
              <a:pPr>
                <a:defRPr/>
              </a:pPr>
              <a:t>8/30/16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5E4ED5B5-19AB-4148-81D8-9322A58E8983}"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D042BB24-93D1-44B6-A108-0AC5998E5B7C}" type="datetimeFigureOut">
              <a:rPr lang="en-US" smtClean="0"/>
              <a:pPr>
                <a:defRPr/>
              </a:pPr>
              <a:t>8/30/16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3F3DE5FD-A37A-4DAF-961B-93A49BEB6627}"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1B85155-21D5-4E4E-9542-9AF67A70583E}" type="datetimeFigureOut">
              <a:rPr lang="en-US" smtClean="0"/>
              <a:pPr>
                <a:defRPr/>
              </a:pPr>
              <a:t>8/30/16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97BEECC-803D-4ED2-8551-88D5FA9153A4}"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cap="none" dirty="0" smtClean="0"/>
              <a:t>CHAPTER 2 </a:t>
            </a:r>
            <a:br>
              <a:rPr lang="en-US" sz="4000" cap="none" dirty="0" smtClean="0"/>
            </a:br>
            <a:r>
              <a:rPr lang="en-US" sz="4000" cap="none" dirty="0" smtClean="0"/>
              <a:t>PARADIGMS, THEORY, </a:t>
            </a:r>
            <a:br>
              <a:rPr lang="en-US" sz="4000" cap="none" dirty="0" smtClean="0"/>
            </a:br>
            <a:r>
              <a:rPr lang="en-US" sz="4000" cap="none" dirty="0" smtClean="0"/>
              <a:t>AND RESEARCH</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t>The Traditional Model of Science</a:t>
            </a:r>
          </a:p>
          <a:p>
            <a:r>
              <a:rPr lang="en-US" sz="1600" dirty="0" smtClean="0"/>
              <a:t>The deductive model of scientific inquiry begins with a sometimes vague or general question, which is subjected to a process of specification, resulting in hypotheses that can be tested through empirical observations.</a:t>
            </a:r>
            <a:endParaRPr lang="en-US" sz="1600" dirty="0"/>
          </a:p>
        </p:txBody>
      </p:sp>
      <p:sp>
        <p:nvSpPr>
          <p:cNvPr id="22530" name="Title 1"/>
          <p:cNvSpPr>
            <a:spLocks noGrp="1"/>
          </p:cNvSpPr>
          <p:nvPr>
            <p:ph type="title"/>
          </p:nvPr>
        </p:nvSpPr>
        <p:spPr/>
        <p:txBody>
          <a:bodyPr/>
          <a:lstStyle/>
          <a:p>
            <a:pPr eaLnBrk="1" hangingPunct="1"/>
            <a:r>
              <a:rPr lang="en-US" sz="3600" dirty="0"/>
              <a:t>Figure</a:t>
            </a:r>
            <a:r>
              <a:rPr lang="en-US" sz="3600" dirty="0">
                <a:latin typeface="Arial" charset="0"/>
                <a:cs typeface="Arial" charset="0"/>
              </a:rPr>
              <a:t> </a:t>
            </a:r>
            <a:r>
              <a:rPr lang="en-US" sz="3600" dirty="0" smtClean="0">
                <a:latin typeface="Arial" charset="0"/>
                <a:cs typeface="Arial" charset="0"/>
              </a:rPr>
              <a:t>2-2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24517" b="24517"/>
          <a:stretch>
            <a:fillRect/>
          </a:stretch>
        </p:blipFill>
        <p:spPr>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0"/>
            <a:ext cx="3886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0359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p:cNvSpPr>
            <a:spLocks noGrp="1"/>
          </p:cNvSpPr>
          <p:nvPr>
            <p:ph type="title"/>
          </p:nvPr>
        </p:nvSpPr>
        <p:spPr/>
        <p:txBody>
          <a:bodyPr/>
          <a:lstStyle/>
          <a:p>
            <a:r>
              <a:rPr lang="en-US" sz="3600" dirty="0" smtClean="0"/>
              <a:t>Two Logical Systems Revisited</a:t>
            </a:r>
          </a:p>
        </p:txBody>
      </p:sp>
      <p:sp>
        <p:nvSpPr>
          <p:cNvPr id="43010" name="Content Placeholder 2"/>
          <p:cNvSpPr>
            <a:spLocks noGrp="1"/>
          </p:cNvSpPr>
          <p:nvPr>
            <p:ph sz="quarter" idx="1"/>
          </p:nvPr>
        </p:nvSpPr>
        <p:spPr/>
        <p:txBody>
          <a:bodyPr/>
          <a:lstStyle/>
          <a:p>
            <a:r>
              <a:rPr lang="en-US" sz="2600" dirty="0" smtClean="0"/>
              <a:t>Deductive and Inductive Reasoning</a:t>
            </a:r>
          </a:p>
          <a:p>
            <a:pPr lvl="1"/>
            <a:r>
              <a:rPr lang="en-US" dirty="0" smtClean="0"/>
              <a:t>Deductive = Traditional Model of Science</a:t>
            </a:r>
          </a:p>
          <a:p>
            <a:pPr lvl="1"/>
            <a:endParaRPr lang="en-US" dirty="0" smtClean="0"/>
          </a:p>
          <a:p>
            <a:pPr lvl="1"/>
            <a:r>
              <a:rPr lang="en-US" dirty="0" smtClean="0"/>
              <a:t>A Case Illustration (Glock, Ringer, and Babbie, 1967)</a:t>
            </a:r>
          </a:p>
          <a:p>
            <a:pPr lvl="2"/>
            <a:r>
              <a:rPr lang="en-US" sz="2600" dirty="0" smtClean="0"/>
              <a:t>Comfort Hypothesis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t>Deductive and Inductive Methods </a:t>
            </a:r>
          </a:p>
          <a:p>
            <a:r>
              <a:rPr lang="en-US" sz="1600" dirty="0" smtClean="0"/>
              <a:t>Both deduction and induction are legitimate and valuable approaches to understanding. Deduction begins with an unexpected pattern that is tested against observations, whereas induction begins with observations and seeks to find a pattern within them</a:t>
            </a:r>
            <a:r>
              <a:rPr lang="en-US" sz="1500" dirty="0" smtClean="0"/>
              <a:t>.</a:t>
            </a:r>
            <a:endParaRPr lang="en-US" sz="1500" b="1" dirty="0"/>
          </a:p>
        </p:txBody>
      </p:sp>
      <p:sp>
        <p:nvSpPr>
          <p:cNvPr id="22530" name="Title 1"/>
          <p:cNvSpPr>
            <a:spLocks noGrp="1"/>
          </p:cNvSpPr>
          <p:nvPr>
            <p:ph type="title"/>
          </p:nvPr>
        </p:nvSpPr>
        <p:spPr/>
        <p:txBody>
          <a:bodyPr/>
          <a:lstStyle/>
          <a:p>
            <a:pPr eaLnBrk="1" hangingPunct="1"/>
            <a:r>
              <a:rPr lang="en-US" sz="3600" dirty="0"/>
              <a:t>Figure </a:t>
            </a:r>
            <a:r>
              <a:rPr lang="en-US" sz="3600" dirty="0" smtClean="0"/>
              <a:t>2-3</a:t>
            </a:r>
            <a:endParaRPr lang="en-US" sz="2000" dirty="0"/>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17" b="24517"/>
          <a:stretch>
            <a:fillRect/>
          </a:stretch>
        </p:blipFill>
        <p:spPr>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494"/>
            <a:ext cx="4640732" cy="457050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1145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pPr fontAlgn="auto">
              <a:spcAft>
                <a:spcPts val="0"/>
              </a:spcAft>
              <a:defRPr/>
            </a:pPr>
            <a:r>
              <a:rPr lang="en-US" sz="3600" dirty="0" smtClean="0"/>
              <a:t>Deductive Theory Construction</a:t>
            </a:r>
          </a:p>
        </p:txBody>
      </p:sp>
      <p:sp>
        <p:nvSpPr>
          <p:cNvPr id="33795" name="Content Placeholder 2"/>
          <p:cNvSpPr>
            <a:spLocks noGrp="1"/>
          </p:cNvSpPr>
          <p:nvPr>
            <p:ph sz="quarter" idx="1"/>
          </p:nvPr>
        </p:nvSpPr>
        <p:spPr/>
        <p:txBody>
          <a:bodyPr>
            <a:normAutofit/>
          </a:bodyPr>
          <a:lstStyle/>
          <a:p>
            <a:pPr marL="514350" indent="-514350" fontAlgn="auto">
              <a:spcAft>
                <a:spcPts val="0"/>
              </a:spcAft>
              <a:buFont typeface="+mj-lt"/>
              <a:buAutoNum type="arabicPeriod"/>
              <a:defRPr/>
            </a:pPr>
            <a:r>
              <a:rPr lang="en-US" sz="2600" dirty="0" smtClean="0"/>
              <a:t>Specify the topic.</a:t>
            </a:r>
          </a:p>
          <a:p>
            <a:pPr marL="514350" indent="-514350" fontAlgn="auto">
              <a:spcAft>
                <a:spcPts val="0"/>
              </a:spcAft>
              <a:buFont typeface="+mj-lt"/>
              <a:buAutoNum type="arabicPeriod"/>
              <a:defRPr/>
            </a:pPr>
            <a:r>
              <a:rPr lang="en-US" sz="2600" dirty="0" smtClean="0"/>
              <a:t>Specify the range of phenomena your theory addresses.</a:t>
            </a:r>
          </a:p>
          <a:p>
            <a:pPr marL="514350" indent="-514350" fontAlgn="auto">
              <a:spcAft>
                <a:spcPts val="0"/>
              </a:spcAft>
              <a:buFont typeface="+mj-lt"/>
              <a:buAutoNum type="arabicPeriod"/>
              <a:defRPr/>
            </a:pPr>
            <a:r>
              <a:rPr lang="en-US" sz="2600" dirty="0" smtClean="0"/>
              <a:t>Identify and specify your major concepts and variables.</a:t>
            </a:r>
          </a:p>
          <a:p>
            <a:pPr marL="514350" indent="-514350" fontAlgn="auto">
              <a:spcAft>
                <a:spcPts val="0"/>
              </a:spcAft>
              <a:buFont typeface="+mj-lt"/>
              <a:buAutoNum type="arabicPeriod"/>
              <a:defRPr/>
            </a:pPr>
            <a:r>
              <a:rPr lang="en-US" sz="2600" dirty="0" smtClean="0"/>
              <a:t>Find out what is known about the relationships among those variables.</a:t>
            </a:r>
          </a:p>
          <a:p>
            <a:pPr marL="514350" indent="-514350" fontAlgn="auto">
              <a:spcAft>
                <a:spcPts val="0"/>
              </a:spcAft>
              <a:buFont typeface="+mj-lt"/>
              <a:buAutoNum type="arabicPeriod"/>
              <a:defRPr/>
            </a:pPr>
            <a:r>
              <a:rPr lang="en-US" sz="2600" dirty="0" smtClean="0"/>
              <a:t>Reason logically from those propositions to the specific topic you are examining.</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pPr fontAlgn="auto">
              <a:spcAft>
                <a:spcPts val="0"/>
              </a:spcAft>
              <a:defRPr/>
            </a:pPr>
            <a:r>
              <a:rPr lang="en-US" sz="3600" dirty="0" smtClean="0"/>
              <a:t>Inductive Theory Construction</a:t>
            </a:r>
          </a:p>
        </p:txBody>
      </p:sp>
      <p:sp>
        <p:nvSpPr>
          <p:cNvPr id="48130" name="Content Placeholder 2"/>
          <p:cNvSpPr>
            <a:spLocks noGrp="1"/>
          </p:cNvSpPr>
          <p:nvPr>
            <p:ph sz="quarter" idx="1"/>
          </p:nvPr>
        </p:nvSpPr>
        <p:spPr/>
        <p:txBody>
          <a:bodyPr/>
          <a:lstStyle/>
          <a:p>
            <a:r>
              <a:rPr lang="en-US" sz="2600" dirty="0" smtClean="0"/>
              <a:t>Observing aspects of social life and seeking to discover patterns that may point to relatively universal principles.</a:t>
            </a:r>
          </a:p>
          <a:p>
            <a:pPr lvl="1"/>
            <a:r>
              <a:rPr lang="en-US" dirty="0" smtClean="0"/>
              <a:t>Field Research</a:t>
            </a:r>
          </a:p>
          <a:p>
            <a:pPr lvl="1"/>
            <a:r>
              <a:rPr lang="en-US" dirty="0" smtClean="0"/>
              <a:t>Grounded Theory or Theory Development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Autofit/>
          </a:bodyPr>
          <a:lstStyle/>
          <a:p>
            <a:pPr fontAlgn="auto">
              <a:spcAft>
                <a:spcPts val="0"/>
              </a:spcAft>
              <a:defRPr/>
            </a:pPr>
            <a:r>
              <a:rPr lang="en-US" sz="3600" dirty="0" smtClean="0"/>
              <a:t>The Links Between Theory and Research</a:t>
            </a:r>
          </a:p>
        </p:txBody>
      </p:sp>
      <p:sp>
        <p:nvSpPr>
          <p:cNvPr id="50178" name="Content Placeholder 2"/>
          <p:cNvSpPr>
            <a:spLocks noGrp="1"/>
          </p:cNvSpPr>
          <p:nvPr>
            <p:ph sz="quarter" idx="1"/>
          </p:nvPr>
        </p:nvSpPr>
        <p:spPr/>
        <p:txBody>
          <a:bodyPr/>
          <a:lstStyle/>
          <a:p>
            <a:r>
              <a:rPr lang="en-US" sz="2600" dirty="0" smtClean="0"/>
              <a:t>Deductive Model – research is used to test theories.</a:t>
            </a:r>
          </a:p>
          <a:p>
            <a:r>
              <a:rPr lang="en-US" sz="2600" dirty="0" smtClean="0"/>
              <a:t>Inductive Model – theories are developed from analysis of data.</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3600" dirty="0" smtClean="0"/>
              <a:t>The Importance of Theory in the “Real World”</a:t>
            </a:r>
            <a:endParaRPr lang="en-US" sz="3600" dirty="0"/>
          </a:p>
        </p:txBody>
      </p:sp>
      <p:sp>
        <p:nvSpPr>
          <p:cNvPr id="52226" name="Content Placeholder 2"/>
          <p:cNvSpPr>
            <a:spLocks noGrp="1"/>
          </p:cNvSpPr>
          <p:nvPr>
            <p:ph sz="quarter" idx="1"/>
          </p:nvPr>
        </p:nvSpPr>
        <p:spPr/>
        <p:txBody>
          <a:bodyPr/>
          <a:lstStyle/>
          <a:p>
            <a:r>
              <a:rPr lang="en-US" sz="2600" dirty="0" smtClean="0"/>
              <a:t>“Just as pure sociology aims to answer the questions What, Why, and How, so applied sociology aims to answer the question What for. The former deals with facts, causes, and principles; the latter with the object, end, or purpose.” (Lester Ward, 1906)</a:t>
            </a:r>
          </a:p>
          <a:p>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Research Ethics and Theory</a:t>
            </a:r>
            <a:endParaRPr lang="en-US" sz="3600" dirty="0"/>
          </a:p>
        </p:txBody>
      </p:sp>
      <p:sp>
        <p:nvSpPr>
          <p:cNvPr id="3" name="Content Placeholder 2"/>
          <p:cNvSpPr>
            <a:spLocks noGrp="1"/>
          </p:cNvSpPr>
          <p:nvPr>
            <p:ph sz="quarter" idx="1"/>
          </p:nvPr>
        </p:nvSpPr>
        <p:spPr/>
        <p:txBody>
          <a:bodyPr/>
          <a:lstStyle/>
          <a:p>
            <a:r>
              <a:rPr lang="en-US" sz="2600" dirty="0" smtClean="0"/>
              <a:t>Theoretical paradigms encourage particular conclusions</a:t>
            </a:r>
          </a:p>
          <a:p>
            <a:r>
              <a:rPr lang="en-US" sz="2600" dirty="0" smtClean="0"/>
              <a:t>Bias is controlled by research techniques and the peer review process </a:t>
            </a:r>
            <a:endParaRPr lang="en-US" sz="26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Chapter Summary</a:t>
            </a:r>
            <a:endParaRPr lang="en-US" sz="3600" dirty="0"/>
          </a:p>
        </p:txBody>
      </p:sp>
      <p:sp>
        <p:nvSpPr>
          <p:cNvPr id="6" name="Content Placeholder 5"/>
          <p:cNvSpPr>
            <a:spLocks noGrp="1"/>
          </p:cNvSpPr>
          <p:nvPr>
            <p:ph sz="quarter" idx="1"/>
          </p:nvPr>
        </p:nvSpPr>
        <p:spPr/>
        <p:txBody>
          <a:bodyPr/>
          <a:lstStyle/>
          <a:p>
            <a:r>
              <a:rPr lang="en-US" sz="2600" dirty="0"/>
              <a:t>Be able to name </a:t>
            </a:r>
            <a:r>
              <a:rPr lang="en-US" sz="2600" dirty="0" smtClean="0"/>
              <a:t>and </a:t>
            </a:r>
            <a:r>
              <a:rPr lang="en-US" sz="2600" dirty="0"/>
              <a:t>explain the main social science paradigms.</a:t>
            </a:r>
          </a:p>
          <a:p>
            <a:r>
              <a:rPr lang="en-US" sz="2600" dirty="0" smtClean="0"/>
              <a:t>Be </a:t>
            </a:r>
            <a:r>
              <a:rPr lang="en-US" sz="2600" dirty="0"/>
              <a:t>able to explain the difference between deductive and inductive methods as they are used in social research.</a:t>
            </a:r>
          </a:p>
          <a:p>
            <a:r>
              <a:rPr lang="en-US" sz="2600" dirty="0" smtClean="0"/>
              <a:t>Give </a:t>
            </a:r>
            <a:r>
              <a:rPr lang="en-US" sz="2600" dirty="0"/>
              <a:t>an example to illustrate the use of deductive analysis.</a:t>
            </a:r>
          </a:p>
          <a:p>
            <a:r>
              <a:rPr lang="en-US" sz="2600" dirty="0" smtClean="0"/>
              <a:t>Give </a:t>
            </a:r>
            <a:r>
              <a:rPr lang="en-US" sz="2600" dirty="0"/>
              <a:t>an example to illustrate the use of inductive analysis.</a:t>
            </a:r>
          </a:p>
          <a:p>
            <a:endParaRPr lang="en-US" sz="2600" dirty="0"/>
          </a:p>
        </p:txBody>
      </p:sp>
    </p:spTree>
    <p:extLst>
      <p:ext uri="{BB962C8B-B14F-4D97-AF65-F5344CB8AC3E}">
        <p14:creationId xmlns:p14="http://schemas.microsoft.com/office/powerpoint/2010/main" val="4179747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Chapter Summary</a:t>
            </a:r>
            <a:endParaRPr lang="en-US" sz="3600" dirty="0"/>
          </a:p>
        </p:txBody>
      </p:sp>
      <p:sp>
        <p:nvSpPr>
          <p:cNvPr id="6" name="Content Placeholder 5"/>
          <p:cNvSpPr>
            <a:spLocks noGrp="1"/>
          </p:cNvSpPr>
          <p:nvPr>
            <p:ph sz="quarter" idx="1"/>
          </p:nvPr>
        </p:nvSpPr>
        <p:spPr/>
        <p:txBody>
          <a:bodyPr/>
          <a:lstStyle/>
          <a:p>
            <a:r>
              <a:rPr lang="en-US" sz="2600" dirty="0" smtClean="0"/>
              <a:t>Explain </a:t>
            </a:r>
            <a:r>
              <a:rPr lang="en-US" sz="2600" dirty="0"/>
              <a:t>how theory and research methods impact each other.	</a:t>
            </a:r>
            <a:endParaRPr lang="en-US" sz="2600" dirty="0" smtClean="0"/>
          </a:p>
          <a:p>
            <a:r>
              <a:rPr lang="en-US" sz="2600" dirty="0" smtClean="0"/>
              <a:t>Give </a:t>
            </a:r>
            <a:r>
              <a:rPr lang="en-US" sz="2600" dirty="0"/>
              <a:t>an example of how social theory shows up in everyday life.	</a:t>
            </a:r>
            <a:endParaRPr lang="en-US" sz="2600" dirty="0" smtClean="0"/>
          </a:p>
          <a:p>
            <a:r>
              <a:rPr lang="en-US" sz="2600" dirty="0" smtClean="0"/>
              <a:t>Give </a:t>
            </a:r>
            <a:r>
              <a:rPr lang="en-US" sz="2600" dirty="0"/>
              <a:t>an example of how theory choices might raise issues of research ethics.</a:t>
            </a:r>
          </a:p>
          <a:p>
            <a:endParaRPr lang="en-US" sz="2600" dirty="0"/>
          </a:p>
        </p:txBody>
      </p:sp>
    </p:spTree>
    <p:extLst>
      <p:ext uri="{BB962C8B-B14F-4D97-AF65-F5344CB8AC3E}">
        <p14:creationId xmlns:p14="http://schemas.microsoft.com/office/powerpoint/2010/main" val="247182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smtClean="0">
                <a:latin typeface="Arial"/>
                <a:cs typeface="Arial"/>
              </a:rPr>
              <a:t>Chapter Outline</a:t>
            </a:r>
          </a:p>
        </p:txBody>
      </p:sp>
      <p:sp>
        <p:nvSpPr>
          <p:cNvPr id="3" name="Content Placeholder 2"/>
          <p:cNvSpPr>
            <a:spLocks noGrp="1"/>
          </p:cNvSpPr>
          <p:nvPr>
            <p:ph sz="quarter" idx="1"/>
          </p:nvPr>
        </p:nvSpPr>
        <p:spPr/>
        <p:txBody>
          <a:bodyPr>
            <a:normAutofit lnSpcReduction="10000"/>
          </a:bodyPr>
          <a:lstStyle/>
          <a:p>
            <a:pPr marL="320040" indent="-320040" fontAlgn="auto">
              <a:spcAft>
                <a:spcPts val="0"/>
              </a:spcAft>
              <a:buFont typeface="Wingdings"/>
              <a:buChar char=""/>
              <a:defRPr/>
            </a:pPr>
            <a:r>
              <a:rPr lang="en-US" sz="2600" dirty="0" smtClean="0"/>
              <a:t>Introduction</a:t>
            </a:r>
          </a:p>
          <a:p>
            <a:pPr marL="320040" indent="-320040" fontAlgn="auto">
              <a:spcAft>
                <a:spcPts val="0"/>
              </a:spcAft>
              <a:buFont typeface="Wingdings"/>
              <a:buChar char=""/>
              <a:defRPr/>
            </a:pPr>
            <a:r>
              <a:rPr lang="en-US" sz="2600" dirty="0" smtClean="0"/>
              <a:t>Some Social Science Paradigms</a:t>
            </a:r>
          </a:p>
          <a:p>
            <a:pPr marL="320040" indent="-320040" fontAlgn="auto">
              <a:spcAft>
                <a:spcPts val="0"/>
              </a:spcAft>
              <a:buFont typeface="Wingdings"/>
              <a:buChar char=""/>
              <a:defRPr/>
            </a:pPr>
            <a:r>
              <a:rPr lang="en-US" sz="2600" dirty="0" smtClean="0"/>
              <a:t>Two Logical Systems Revisited</a:t>
            </a:r>
          </a:p>
          <a:p>
            <a:pPr marL="320040" indent="-320040" fontAlgn="auto">
              <a:spcAft>
                <a:spcPts val="0"/>
              </a:spcAft>
              <a:buFont typeface="Wingdings"/>
              <a:buChar char=""/>
              <a:defRPr/>
            </a:pPr>
            <a:r>
              <a:rPr lang="en-US" sz="2600" dirty="0" smtClean="0"/>
              <a:t>Deductive Theory Construction</a:t>
            </a:r>
          </a:p>
          <a:p>
            <a:pPr marL="320040" indent="-320040" fontAlgn="auto">
              <a:spcAft>
                <a:spcPts val="0"/>
              </a:spcAft>
              <a:buFont typeface="Wingdings"/>
              <a:buChar char=""/>
              <a:defRPr/>
            </a:pPr>
            <a:r>
              <a:rPr lang="en-US" sz="2600" dirty="0" smtClean="0"/>
              <a:t>Inductive Theory Construction</a:t>
            </a:r>
          </a:p>
          <a:p>
            <a:pPr marL="320040" indent="-320040" fontAlgn="auto">
              <a:spcAft>
                <a:spcPts val="0"/>
              </a:spcAft>
              <a:buFont typeface="Wingdings"/>
              <a:buChar char=""/>
              <a:defRPr/>
            </a:pPr>
            <a:r>
              <a:rPr lang="en-US" sz="2600" dirty="0" smtClean="0"/>
              <a:t>The Links between Theory and Research</a:t>
            </a:r>
          </a:p>
          <a:p>
            <a:pPr marL="320040" indent="-320040" fontAlgn="auto">
              <a:spcAft>
                <a:spcPts val="0"/>
              </a:spcAft>
              <a:buFont typeface="Wingdings"/>
              <a:buChar char=""/>
              <a:defRPr/>
            </a:pPr>
            <a:r>
              <a:rPr lang="en-US" sz="2600" dirty="0" smtClean="0"/>
              <a:t>The Importance of Theory in the “Real World”</a:t>
            </a:r>
          </a:p>
          <a:p>
            <a:pPr marL="320040" indent="-320040" fontAlgn="auto">
              <a:spcAft>
                <a:spcPts val="0"/>
              </a:spcAft>
              <a:buFont typeface="Wingdings"/>
              <a:buChar char=""/>
              <a:defRPr/>
            </a:pPr>
            <a:r>
              <a:rPr lang="en-US" sz="2600" dirty="0" smtClean="0"/>
              <a:t>Research Ethics and Theory</a:t>
            </a:r>
          </a:p>
          <a:p>
            <a:pPr marL="320040" indent="-320040" fontAlgn="auto">
              <a:spcAft>
                <a:spcPts val="0"/>
              </a:spcAft>
              <a:buFont typeface="Wingdings"/>
              <a:buChar char=""/>
              <a:defRPr/>
            </a:pPr>
            <a:r>
              <a:rPr lang="en-US" sz="2600" dirty="0" smtClean="0"/>
              <a:t>Chapter Summary</a:t>
            </a:r>
          </a:p>
          <a:p>
            <a:pPr marL="320040" indent="-320040" fontAlgn="auto">
              <a:spcAft>
                <a:spcPts val="0"/>
              </a:spcAft>
              <a:buFont typeface="Wingdings"/>
              <a:buChar char=""/>
              <a:defRPr/>
            </a:pPr>
            <a:r>
              <a:rPr lang="en-US" sz="2600" dirty="0" smtClean="0"/>
              <a:t>Questions</a:t>
            </a:r>
            <a:endParaRPr lang="en-US" sz="2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600" dirty="0" smtClean="0"/>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5"/>
          <p:cNvSpPr>
            <a:spLocks noGrp="1"/>
          </p:cNvSpPr>
          <p:nvPr>
            <p:ph type="title"/>
          </p:nvPr>
        </p:nvSpPr>
        <p:spPr/>
        <p:txBody>
          <a:bodyPr/>
          <a:lstStyle/>
          <a:p>
            <a:r>
              <a:rPr lang="en-US" sz="3600" dirty="0" smtClean="0"/>
              <a:t>Question 1 (bonus)</a:t>
            </a:r>
          </a:p>
        </p:txBody>
      </p:sp>
      <p:sp>
        <p:nvSpPr>
          <p:cNvPr id="39939" name="Content Placeholder 2"/>
          <p:cNvSpPr>
            <a:spLocks noGrp="1"/>
          </p:cNvSpPr>
          <p:nvPr>
            <p:ph sz="quarter" idx="1"/>
          </p:nvPr>
        </p:nvSpPr>
        <p:spPr/>
        <p:txBody>
          <a:bodyPr>
            <a:normAutofit/>
          </a:bodyPr>
          <a:lstStyle/>
          <a:p>
            <a:pPr marL="0" indent="0">
              <a:lnSpc>
                <a:spcPct val="90000"/>
              </a:lnSpc>
              <a:buFont typeface="Wingdings 3" pitchFamily="18" charset="2"/>
              <a:buNone/>
            </a:pPr>
            <a:r>
              <a:rPr lang="en-US" sz="2600" dirty="0" smtClean="0"/>
              <a:t>1. The three main elements of the traditional model of science are:</a:t>
            </a:r>
          </a:p>
          <a:p>
            <a:pPr marL="514350" indent="-514350">
              <a:lnSpc>
                <a:spcPct val="90000"/>
              </a:lnSpc>
              <a:buFont typeface="+mj-lt"/>
              <a:buAutoNum type="alphaUcPeriod"/>
            </a:pPr>
            <a:r>
              <a:rPr lang="en-US" sz="2600" dirty="0" smtClean="0"/>
              <a:t>  theory, operationalization, and observation.</a:t>
            </a:r>
          </a:p>
          <a:p>
            <a:pPr marL="514350" indent="-514350">
              <a:lnSpc>
                <a:spcPct val="90000"/>
              </a:lnSpc>
              <a:buFont typeface="+mj-lt"/>
              <a:buAutoNum type="alphaUcPeriod"/>
            </a:pPr>
            <a:r>
              <a:rPr lang="en-US" sz="2600" dirty="0" smtClean="0"/>
              <a:t>  operationalization, hypothesis testing, and theory.</a:t>
            </a:r>
          </a:p>
          <a:p>
            <a:pPr marL="514350" indent="-514350">
              <a:lnSpc>
                <a:spcPct val="90000"/>
              </a:lnSpc>
              <a:buFont typeface="+mj-lt"/>
              <a:buAutoNum type="alphaUcPeriod"/>
            </a:pPr>
            <a:r>
              <a:rPr lang="en-US" sz="2600" dirty="0" smtClean="0"/>
              <a:t>  observation, experimentation, and </a:t>
            </a:r>
          </a:p>
          <a:p>
            <a:pPr marL="514350" indent="-514350">
              <a:lnSpc>
                <a:spcPct val="90000"/>
              </a:lnSpc>
              <a:buFont typeface="+mj-lt"/>
              <a:buAutoNum type="alphaUcPeriod"/>
            </a:pPr>
            <a:r>
              <a:rPr lang="en-US" sz="2600" dirty="0"/>
              <a:t> </a:t>
            </a:r>
            <a:r>
              <a:rPr lang="en-US" sz="2600" dirty="0" smtClean="0"/>
              <a:t>   operationalization.</a:t>
            </a:r>
          </a:p>
          <a:p>
            <a:pPr marL="514350" indent="-514350">
              <a:lnSpc>
                <a:spcPct val="90000"/>
              </a:lnSpc>
              <a:buFont typeface="+mj-lt"/>
              <a:buAutoNum type="alphaUcPeriod"/>
            </a:pPr>
            <a:r>
              <a:rPr lang="en-US" sz="2600" dirty="0" smtClean="0"/>
              <a:t>theory, observation, and hypothesis testing.</a:t>
            </a:r>
          </a:p>
          <a:p>
            <a:pPr marL="514350" indent="-514350">
              <a:lnSpc>
                <a:spcPct val="90000"/>
              </a:lnSpc>
              <a:buFont typeface="+mj-lt"/>
              <a:buAutoNum type="alphaUcPeriod"/>
            </a:pPr>
            <a:r>
              <a:rPr lang="en-US" sz="2600" dirty="0" smtClean="0"/>
              <a:t>experimentation, hypothesis testing, and theory.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5"/>
          <p:cNvSpPr>
            <a:spLocks noGrp="1"/>
          </p:cNvSpPr>
          <p:nvPr>
            <p:ph type="title"/>
          </p:nvPr>
        </p:nvSpPr>
        <p:spPr/>
        <p:txBody>
          <a:bodyPr/>
          <a:lstStyle/>
          <a:p>
            <a:r>
              <a:rPr lang="en-US" sz="3600" dirty="0" smtClean="0"/>
              <a:t>Social Science and Theory</a:t>
            </a:r>
            <a:endParaRPr lang="en-US" sz="3600" dirty="0" smtClean="0"/>
          </a:p>
        </p:txBody>
      </p:sp>
      <p:sp>
        <p:nvSpPr>
          <p:cNvPr id="11267"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t>“Patterns happen.”</a:t>
            </a:r>
          </a:p>
          <a:p>
            <a:pPr marL="320040" indent="-320040" fontAlgn="auto">
              <a:spcAft>
                <a:spcPts val="0"/>
              </a:spcAft>
              <a:buFont typeface="Wingdings"/>
              <a:buChar char=""/>
              <a:defRPr/>
            </a:pPr>
            <a:endParaRPr lang="en-US" sz="2600" dirty="0" smtClean="0"/>
          </a:p>
          <a:p>
            <a:pPr marL="320040" indent="-320040" fontAlgn="auto">
              <a:spcAft>
                <a:spcPts val="0"/>
              </a:spcAft>
              <a:buFont typeface="Wingdings"/>
              <a:buChar char=""/>
              <a:defRPr/>
            </a:pPr>
            <a:r>
              <a:rPr lang="en-US" sz="2600" dirty="0" smtClean="0"/>
              <a:t>Logical explanations are what theories seek to provide.</a:t>
            </a:r>
          </a:p>
          <a:p>
            <a:pPr marL="776288" lvl="1" indent="-457200" fontAlgn="auto">
              <a:spcAft>
                <a:spcPts val="0"/>
              </a:spcAft>
              <a:buFont typeface="Arial" charset="0"/>
              <a:buAutoNum type="arabicPeriod"/>
              <a:defRPr/>
            </a:pPr>
            <a:r>
              <a:rPr lang="en-US" dirty="0" smtClean="0"/>
              <a:t>Theories prevent our being taken in by flukes.</a:t>
            </a:r>
          </a:p>
          <a:p>
            <a:pPr marL="776288" lvl="1" indent="-457200" fontAlgn="auto">
              <a:spcAft>
                <a:spcPts val="0"/>
              </a:spcAft>
              <a:buFont typeface="Arial" charset="0"/>
              <a:buAutoNum type="arabicPeriod"/>
              <a:defRPr/>
            </a:pPr>
            <a:r>
              <a:rPr lang="en-US" dirty="0" smtClean="0"/>
              <a:t>Theories makes sense of observed patterns.</a:t>
            </a:r>
          </a:p>
          <a:p>
            <a:pPr marL="776288" lvl="1" indent="-457200" fontAlgn="auto">
              <a:spcAft>
                <a:spcPts val="0"/>
              </a:spcAft>
              <a:buFont typeface="Arial" charset="0"/>
              <a:buAutoNum type="arabicPeriod"/>
              <a:defRPr/>
            </a:pPr>
            <a:r>
              <a:rPr lang="en-US" dirty="0" smtClean="0"/>
              <a:t>Theories shape and direct research efforts.</a:t>
            </a:r>
          </a:p>
          <a:p>
            <a:pPr marL="319088" lvl="1" indent="0" fontAlgn="auto">
              <a:spcAft>
                <a:spcPts val="0"/>
              </a:spcAft>
              <a:buNone/>
              <a:defRPr/>
            </a:pPr>
            <a:endParaRPr lang="en-US" dirty="0" smtClean="0"/>
          </a:p>
          <a:p>
            <a:pPr marL="0" indent="0" fontAlgn="auto">
              <a:spcAft>
                <a:spcPts val="0"/>
              </a:spcAft>
              <a:buNone/>
              <a:defRP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5"/>
          <p:cNvSpPr>
            <a:spLocks noGrp="1"/>
          </p:cNvSpPr>
          <p:nvPr>
            <p:ph type="title"/>
          </p:nvPr>
        </p:nvSpPr>
        <p:spPr/>
        <p:txBody>
          <a:bodyPr/>
          <a:lstStyle/>
          <a:p>
            <a:r>
              <a:rPr lang="en-US" sz="3600" dirty="0" smtClean="0"/>
              <a:t>Social </a:t>
            </a:r>
            <a:r>
              <a:rPr lang="en-US" sz="3600" dirty="0" smtClean="0"/>
              <a:t>Science Paradigms </a:t>
            </a:r>
            <a:r>
              <a:rPr lang="en-US" sz="1200" dirty="0" smtClean="0"/>
              <a:t>(slide </a:t>
            </a:r>
            <a:r>
              <a:rPr lang="en-US" sz="1200" dirty="0" smtClean="0"/>
              <a:t>1 </a:t>
            </a:r>
            <a:r>
              <a:rPr lang="en-US" sz="1200" dirty="0" smtClean="0"/>
              <a:t>of 16) </a:t>
            </a:r>
            <a:endParaRPr lang="en-US" sz="3600" dirty="0" smtClean="0"/>
          </a:p>
        </p:txBody>
      </p:sp>
      <p:sp>
        <p:nvSpPr>
          <p:cNvPr id="11267"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t>Paradigm</a:t>
            </a:r>
          </a:p>
          <a:p>
            <a:pPr marL="640715" lvl="1" indent="-320040" fontAlgn="auto">
              <a:spcAft>
                <a:spcPts val="0"/>
              </a:spcAft>
              <a:buFont typeface="Wingdings"/>
              <a:buChar char=""/>
              <a:defRPr/>
            </a:pPr>
            <a:r>
              <a:rPr lang="en-US" dirty="0" smtClean="0"/>
              <a:t>Framework for understanding </a:t>
            </a:r>
            <a:r>
              <a:rPr lang="en-US" dirty="0" smtClean="0"/>
              <a:t>social relations</a:t>
            </a:r>
            <a:endParaRPr lang="en-US" dirty="0" smtClean="0"/>
          </a:p>
          <a:p>
            <a:pPr marL="640715" lvl="1" indent="-320040" fontAlgn="auto">
              <a:spcAft>
                <a:spcPts val="0"/>
              </a:spcAft>
              <a:buFont typeface="Wingdings"/>
              <a:buChar char=""/>
              <a:defRPr/>
            </a:pPr>
            <a:r>
              <a:rPr lang="en-US" dirty="0" smtClean="0"/>
              <a:t>Shapes what we “see” and how we understand </a:t>
            </a:r>
            <a:r>
              <a:rPr lang="en-US" dirty="0" smtClean="0"/>
              <a:t>it</a:t>
            </a:r>
          </a:p>
          <a:p>
            <a:pPr marL="640715" lvl="1" indent="-320040" fontAlgn="auto">
              <a:spcAft>
                <a:spcPts val="0"/>
              </a:spcAft>
              <a:buFont typeface="Wingdings"/>
              <a:buChar char=""/>
              <a:defRPr/>
            </a:pPr>
            <a:endParaRPr lang="en-US" dirty="0"/>
          </a:p>
          <a:p>
            <a:pPr marL="320040" indent="-320040" fontAlgn="auto">
              <a:spcAft>
                <a:spcPts val="0"/>
              </a:spcAft>
              <a:buFont typeface="Wingdings"/>
              <a:buChar char=""/>
              <a:defRPr/>
            </a:pPr>
            <a:r>
              <a:rPr lang="is-IS" dirty="0" smtClean="0"/>
              <a:t>Some Paradigms:</a:t>
            </a:r>
          </a:p>
          <a:p>
            <a:pPr marL="640715" lvl="1" indent="-320040" fontAlgn="auto">
              <a:spcAft>
                <a:spcPts val="0"/>
              </a:spcAft>
              <a:buFont typeface="Wingdings"/>
              <a:buChar char=""/>
              <a:defRPr/>
            </a:pPr>
            <a:r>
              <a:rPr lang="is-IS" dirty="0" smtClean="0"/>
              <a:t>Positivism</a:t>
            </a:r>
            <a:r>
              <a:rPr lang="is-IS" dirty="0"/>
              <a:t>, Conflict, Symbolic Interactionism, Structural Functionalism, Feminist paradigms, Critical Race Theory, </a:t>
            </a:r>
            <a:r>
              <a:rPr lang="is-IS" dirty="0" smtClean="0"/>
              <a:t>etc</a:t>
            </a:r>
            <a:endParaRPr lang="en-US" dirty="0"/>
          </a:p>
          <a:p>
            <a:pPr marL="915352" lvl="2" indent="-320040" fontAlgn="auto">
              <a:spcAft>
                <a:spcPts val="0"/>
              </a:spcAft>
              <a:buFont typeface="Wingdings"/>
              <a:buChar char=""/>
              <a:defRPr/>
            </a:pPr>
            <a:endParaRPr lang="en-US" dirty="0" smtClean="0"/>
          </a:p>
          <a:p>
            <a:pPr marL="319088" lvl="1" indent="0" fontAlgn="auto">
              <a:spcAft>
                <a:spcPts val="0"/>
              </a:spcAft>
              <a:buNone/>
              <a:defRPr/>
            </a:pPr>
            <a:endParaRPr lang="en-US" dirty="0" smtClean="0"/>
          </a:p>
          <a:p>
            <a:pPr marL="0" indent="0" fontAlgn="auto">
              <a:spcAft>
                <a:spcPts val="0"/>
              </a:spcAft>
              <a:buNone/>
              <a:defRPr/>
            </a:pPr>
            <a:endParaRPr lang="en-US" dirty="0"/>
          </a:p>
        </p:txBody>
      </p:sp>
    </p:spTree>
    <p:extLst>
      <p:ext uri="{BB962C8B-B14F-4D97-AF65-F5344CB8AC3E}">
        <p14:creationId xmlns:p14="http://schemas.microsoft.com/office/powerpoint/2010/main" val="41722714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fontAlgn="auto">
              <a:spcAft>
                <a:spcPts val="0"/>
              </a:spcAft>
              <a:defRPr/>
            </a:pPr>
            <a:r>
              <a:rPr lang="en-US" sz="3600" dirty="0"/>
              <a:t>Social Science Paradigms </a:t>
            </a:r>
            <a:r>
              <a:rPr lang="en-US" sz="1200" dirty="0" smtClean="0"/>
              <a:t>(</a:t>
            </a:r>
            <a:r>
              <a:rPr lang="en-US" sz="1200" dirty="0" smtClean="0"/>
              <a:t>slide 2 of 16)</a:t>
            </a:r>
            <a:endParaRPr lang="en-US" sz="3600" dirty="0" smtClean="0"/>
          </a:p>
        </p:txBody>
      </p:sp>
      <p:sp>
        <p:nvSpPr>
          <p:cNvPr id="17410" name="Content Placeholder 2"/>
          <p:cNvSpPr>
            <a:spLocks noGrp="1"/>
          </p:cNvSpPr>
          <p:nvPr>
            <p:ph sz="quarter" idx="1"/>
          </p:nvPr>
        </p:nvSpPr>
        <p:spPr/>
        <p:txBody>
          <a:bodyPr/>
          <a:lstStyle/>
          <a:p>
            <a:r>
              <a:rPr lang="en-US" sz="2600" dirty="0" smtClean="0"/>
              <a:t>When we recognize that we are operating within a paradigm, two benefits accrue.</a:t>
            </a:r>
          </a:p>
          <a:p>
            <a:pPr marL="731838" lvl="1" indent="-457200">
              <a:buFont typeface="Arial" charset="0"/>
              <a:buAutoNum type="arabicPeriod"/>
            </a:pPr>
            <a:r>
              <a:rPr lang="en-US" dirty="0" smtClean="0"/>
              <a:t>We can better understand seemingly bizarre views and actions of others who are operating under different paradigms.</a:t>
            </a:r>
          </a:p>
          <a:p>
            <a:pPr marL="731838" lvl="1" indent="-457200">
              <a:buFont typeface="Arial" charset="0"/>
              <a:buAutoNum type="arabicPeriod"/>
            </a:pPr>
            <a:r>
              <a:rPr lang="en-US" dirty="0" smtClean="0"/>
              <a:t>We can profit from stepping outside of our paradigm.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5"/>
          <p:cNvSpPr>
            <a:spLocks noGrp="1"/>
          </p:cNvSpPr>
          <p:nvPr>
            <p:ph type="title"/>
          </p:nvPr>
        </p:nvSpPr>
        <p:spPr/>
        <p:txBody>
          <a:bodyPr/>
          <a:lstStyle/>
          <a:p>
            <a:r>
              <a:rPr lang="en-US" sz="3600" dirty="0"/>
              <a:t>Social Science Paradigms </a:t>
            </a:r>
            <a:r>
              <a:rPr lang="en-US" sz="1200" dirty="0" smtClean="0"/>
              <a:t>(</a:t>
            </a:r>
            <a:r>
              <a:rPr lang="en-US" sz="1200" dirty="0" smtClean="0"/>
              <a:t>slide 4 of 16)</a:t>
            </a:r>
            <a:endParaRPr lang="en-US" sz="3600" dirty="0" smtClean="0"/>
          </a:p>
        </p:txBody>
      </p:sp>
      <p:sp>
        <p:nvSpPr>
          <p:cNvPr id="14339" name="Content Placeholder 2"/>
          <p:cNvSpPr>
            <a:spLocks noGrp="1"/>
          </p:cNvSpPr>
          <p:nvPr>
            <p:ph sz="quarter" idx="1"/>
          </p:nvPr>
        </p:nvSpPr>
        <p:spPr/>
        <p:txBody>
          <a:bodyPr>
            <a:normAutofit/>
          </a:bodyPr>
          <a:lstStyle/>
          <a:p>
            <a:pPr>
              <a:lnSpc>
                <a:spcPct val="90000"/>
              </a:lnSpc>
            </a:pPr>
            <a:r>
              <a:rPr lang="en-US" sz="2600" dirty="0" smtClean="0"/>
              <a:t>Macrotheory – A theory aimed at understanding the “big picture” of institutions, whole societies, and the interactions among societies.</a:t>
            </a:r>
          </a:p>
          <a:p>
            <a:pPr lvl="1">
              <a:lnSpc>
                <a:spcPct val="90000"/>
              </a:lnSpc>
            </a:pPr>
            <a:r>
              <a:rPr lang="en-US" dirty="0" smtClean="0"/>
              <a:t>Examples: class struggles, international relations, and interrelations between social institutions</a:t>
            </a:r>
          </a:p>
          <a:p>
            <a:pPr>
              <a:lnSpc>
                <a:spcPct val="90000"/>
              </a:lnSpc>
            </a:pPr>
            <a:endParaRPr lang="en-US" sz="2600" dirty="0" smtClean="0"/>
          </a:p>
          <a:p>
            <a:pPr>
              <a:lnSpc>
                <a:spcPct val="90000"/>
              </a:lnSpc>
            </a:pPr>
            <a:r>
              <a:rPr lang="en-US" sz="2600" dirty="0" smtClean="0"/>
              <a:t>Microtheory – A theory aimed at understanding social life on the intimate level of individuals and their interactions.</a:t>
            </a:r>
          </a:p>
          <a:p>
            <a:pPr lvl="1">
              <a:lnSpc>
                <a:spcPct val="90000"/>
              </a:lnSpc>
            </a:pPr>
            <a:r>
              <a:rPr lang="en-US" dirty="0" smtClean="0"/>
              <a:t>Examples: dating behavior, jury deliberations, student-faculty interactions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p:txBody>
          <a:bodyPr/>
          <a:lstStyle/>
          <a:p>
            <a:r>
              <a:rPr lang="en-US" sz="3600" dirty="0" smtClean="0"/>
              <a:t>Social </a:t>
            </a:r>
            <a:r>
              <a:rPr lang="en-US" sz="3600" dirty="0" smtClean="0"/>
              <a:t>Science Paradigms </a:t>
            </a:r>
            <a:r>
              <a:rPr lang="en-US" sz="1200" dirty="0" smtClean="0"/>
              <a:t>(slide 5 of 16)</a:t>
            </a:r>
            <a:endParaRPr lang="en-US" sz="3600" dirty="0" smtClean="0"/>
          </a:p>
        </p:txBody>
      </p:sp>
      <p:sp>
        <p:nvSpPr>
          <p:cNvPr id="20482" name="Content Placeholder 2"/>
          <p:cNvSpPr>
            <a:spLocks noGrp="1"/>
          </p:cNvSpPr>
          <p:nvPr>
            <p:ph sz="quarter" idx="1"/>
          </p:nvPr>
        </p:nvSpPr>
        <p:spPr/>
        <p:txBody>
          <a:bodyPr/>
          <a:lstStyle/>
          <a:p>
            <a:r>
              <a:rPr lang="en-US" sz="2600" dirty="0" smtClean="0"/>
              <a:t>Mesotheory – References an intermediate level between macro and micro.</a:t>
            </a:r>
          </a:p>
          <a:p>
            <a:pPr lvl="1"/>
            <a:r>
              <a:rPr lang="en-US" dirty="0" smtClean="0"/>
              <a:t>Examples: organizations, communities, and social categories.</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p:txBody>
          <a:bodyPr/>
          <a:lstStyle/>
          <a:p>
            <a:r>
              <a:rPr lang="en-US" sz="3600" dirty="0" smtClean="0"/>
              <a:t>Social Science Paradigms </a:t>
            </a:r>
            <a:r>
              <a:rPr lang="en-US" sz="1200" dirty="0" smtClean="0"/>
              <a:t>(slide 5 of 16)</a:t>
            </a:r>
            <a:endParaRPr lang="en-US" sz="3600" dirty="0" smtClean="0"/>
          </a:p>
        </p:txBody>
      </p:sp>
      <p:sp>
        <p:nvSpPr>
          <p:cNvPr id="20482" name="Content Placeholder 2"/>
          <p:cNvSpPr>
            <a:spLocks noGrp="1"/>
          </p:cNvSpPr>
          <p:nvPr>
            <p:ph sz="quarter" idx="1"/>
          </p:nvPr>
        </p:nvSpPr>
        <p:spPr/>
        <p:txBody>
          <a:bodyPr/>
          <a:lstStyle/>
          <a:p>
            <a:r>
              <a:rPr lang="en-US" sz="2600" dirty="0" smtClean="0"/>
              <a:t>Read section on ``Rational Objectivity Reconsidered’’</a:t>
            </a:r>
          </a:p>
        </p:txBody>
      </p:sp>
    </p:spTree>
    <p:extLst>
      <p:ext uri="{BB962C8B-B14F-4D97-AF65-F5344CB8AC3E}">
        <p14:creationId xmlns:p14="http://schemas.microsoft.com/office/powerpoint/2010/main" val="20704126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pPr fontAlgn="auto">
              <a:spcAft>
                <a:spcPts val="0"/>
              </a:spcAft>
              <a:defRPr/>
            </a:pPr>
            <a:r>
              <a:rPr lang="en-US" sz="3600" dirty="0" smtClean="0"/>
              <a:t>Two Logical Systems Revisited</a:t>
            </a:r>
          </a:p>
        </p:txBody>
      </p:sp>
      <p:sp>
        <p:nvSpPr>
          <p:cNvPr id="30723" name="Content Placeholder 2"/>
          <p:cNvSpPr>
            <a:spLocks noGrp="1"/>
          </p:cNvSpPr>
          <p:nvPr>
            <p:ph sz="quarter" idx="1"/>
          </p:nvPr>
        </p:nvSpPr>
        <p:spPr/>
        <p:txBody>
          <a:bodyPr>
            <a:normAutofit/>
          </a:bodyPr>
          <a:lstStyle/>
          <a:p>
            <a:pPr marL="320040" indent="-320040" fontAlgn="auto">
              <a:spcAft>
                <a:spcPts val="0"/>
              </a:spcAft>
              <a:buFont typeface="Wingdings"/>
              <a:buChar char=""/>
              <a:defRPr/>
            </a:pPr>
            <a:r>
              <a:rPr lang="en-US" sz="2600" dirty="0" smtClean="0"/>
              <a:t>The Traditional Model of Science</a:t>
            </a:r>
          </a:p>
          <a:p>
            <a:pPr marL="640080" lvl="1" indent="-274320" fontAlgn="auto">
              <a:spcAft>
                <a:spcPts val="0"/>
              </a:spcAft>
              <a:buFont typeface="Wingdings 2"/>
              <a:buChar char=""/>
              <a:defRPr/>
            </a:pPr>
            <a:r>
              <a:rPr lang="en-US" dirty="0" smtClean="0"/>
              <a:t>Theory</a:t>
            </a:r>
          </a:p>
          <a:p>
            <a:pPr marL="640080" lvl="1" indent="-274320" fontAlgn="auto">
              <a:spcAft>
                <a:spcPts val="0"/>
              </a:spcAft>
              <a:buFont typeface="Wingdings 2"/>
              <a:buChar char=""/>
              <a:defRPr/>
            </a:pPr>
            <a:r>
              <a:rPr lang="en-US" dirty="0" smtClean="0"/>
              <a:t>Operationalization – Developing operational definitions.</a:t>
            </a:r>
          </a:p>
          <a:p>
            <a:pPr marL="640080" lvl="1" indent="-274320" fontAlgn="auto">
              <a:spcAft>
                <a:spcPts val="0"/>
              </a:spcAft>
              <a:buFont typeface="Wingdings 2"/>
              <a:buChar char=""/>
              <a:defRPr/>
            </a:pPr>
            <a:r>
              <a:rPr lang="en-US" dirty="0" smtClean="0"/>
              <a:t>Operational Definition – Specific definition of something in terms of the operations by which observations are to be categorized.</a:t>
            </a:r>
          </a:p>
          <a:p>
            <a:pPr marL="640080" lvl="1" indent="-274320" fontAlgn="auto">
              <a:spcAft>
                <a:spcPts val="0"/>
              </a:spcAft>
              <a:buFont typeface="Wingdings 2"/>
              <a:buChar char=""/>
              <a:defRPr/>
            </a:pPr>
            <a:r>
              <a:rPr lang="en-US" dirty="0" smtClean="0"/>
              <a:t>Observation – Measuring a variable.</a:t>
            </a:r>
          </a:p>
          <a:p>
            <a:pPr marL="640080" lvl="1" indent="-274320" fontAlgn="auto">
              <a:spcAft>
                <a:spcPts val="0"/>
              </a:spcAft>
              <a:buFont typeface="Wingdings 2"/>
              <a:buChar char=""/>
              <a:defRPr/>
            </a:pPr>
            <a:r>
              <a:rPr lang="en-US" dirty="0" smtClean="0"/>
              <a:t>Testable Hypotheses</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1849</TotalTime>
  <Words>1180</Words>
  <Application>Microsoft Macintosh PowerPoint</Application>
  <PresentationFormat>On-screen Show (4:3)</PresentationFormat>
  <Paragraphs>137</Paragraphs>
  <Slides>21</Slides>
  <Notes>12</Notes>
  <HiddenSlides>6</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Methods Theme</vt:lpstr>
      <vt:lpstr>CHAPTER 2  PARADIGMS, THEORY,  AND RESEARCH</vt:lpstr>
      <vt:lpstr>Chapter Outline</vt:lpstr>
      <vt:lpstr>Social Science and Theory</vt:lpstr>
      <vt:lpstr>Social Science Paradigms (slide 1 of 16) </vt:lpstr>
      <vt:lpstr>Social Science Paradigms (slide 2 of 16)</vt:lpstr>
      <vt:lpstr>Social Science Paradigms (slide 4 of 16)</vt:lpstr>
      <vt:lpstr>Social Science Paradigms (slide 5 of 16)</vt:lpstr>
      <vt:lpstr>Social Science Paradigms (slide 5 of 16)</vt:lpstr>
      <vt:lpstr>Two Logical Systems Revisited</vt:lpstr>
      <vt:lpstr>Figure 2-2</vt:lpstr>
      <vt:lpstr>Two Logical Systems Revisited</vt:lpstr>
      <vt:lpstr>Figure 2-3</vt:lpstr>
      <vt:lpstr>Deductive Theory Construction</vt:lpstr>
      <vt:lpstr>Inductive Theory Construction</vt:lpstr>
      <vt:lpstr>The Links Between Theory and Research</vt:lpstr>
      <vt:lpstr>The Importance of Theory in the “Real World”</vt:lpstr>
      <vt:lpstr>Research Ethics and Theory</vt:lpstr>
      <vt:lpstr>Chapter Summary</vt:lpstr>
      <vt:lpstr>Chapter Summary</vt:lpstr>
      <vt:lpstr>Questions</vt:lpstr>
      <vt:lpstr>Question 1 (bonus)</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71</cp:revision>
  <dcterms:created xsi:type="dcterms:W3CDTF">2009-06-16T17:02:08Z</dcterms:created>
  <dcterms:modified xsi:type="dcterms:W3CDTF">2016-08-31T06:01:33Z</dcterms:modified>
</cp:coreProperties>
</file>