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1"/>
  </p:notesMasterIdLst>
  <p:handoutMasterIdLst>
    <p:handoutMasterId r:id="rId42"/>
  </p:handoutMasterIdLst>
  <p:sldIdLst>
    <p:sldId id="258" r:id="rId2"/>
    <p:sldId id="356" r:id="rId3"/>
    <p:sldId id="405" r:id="rId4"/>
    <p:sldId id="415" r:id="rId5"/>
    <p:sldId id="357" r:id="rId6"/>
    <p:sldId id="358" r:id="rId7"/>
    <p:sldId id="359" r:id="rId8"/>
    <p:sldId id="360" r:id="rId9"/>
    <p:sldId id="361" r:id="rId10"/>
    <p:sldId id="362" r:id="rId11"/>
    <p:sldId id="407" r:id="rId12"/>
    <p:sldId id="363" r:id="rId13"/>
    <p:sldId id="364" r:id="rId14"/>
    <p:sldId id="365" r:id="rId15"/>
    <p:sldId id="408" r:id="rId16"/>
    <p:sldId id="409" r:id="rId17"/>
    <p:sldId id="398" r:id="rId18"/>
    <p:sldId id="368" r:id="rId19"/>
    <p:sldId id="410" r:id="rId20"/>
    <p:sldId id="370" r:id="rId21"/>
    <p:sldId id="371" r:id="rId22"/>
    <p:sldId id="372" r:id="rId23"/>
    <p:sldId id="411" r:id="rId24"/>
    <p:sldId id="373" r:id="rId25"/>
    <p:sldId id="412" r:id="rId26"/>
    <p:sldId id="413" r:id="rId27"/>
    <p:sldId id="403" r:id="rId28"/>
    <p:sldId id="378" r:id="rId29"/>
    <p:sldId id="414" r:id="rId30"/>
    <p:sldId id="379" r:id="rId31"/>
    <p:sldId id="406" r:id="rId32"/>
    <p:sldId id="380" r:id="rId33"/>
    <p:sldId id="381" r:id="rId34"/>
    <p:sldId id="383" r:id="rId35"/>
    <p:sldId id="385" r:id="rId36"/>
    <p:sldId id="387" r:id="rId37"/>
    <p:sldId id="389" r:id="rId38"/>
    <p:sldId id="391" r:id="rId39"/>
    <p:sldId id="393"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0" autoAdjust="0"/>
    <p:restoredTop sz="81714" autoAdjust="0"/>
  </p:normalViewPr>
  <p:slideViewPr>
    <p:cSldViewPr>
      <p:cViewPr varScale="1">
        <p:scale>
          <a:sx n="84" d="100"/>
          <a:sy n="84" d="100"/>
        </p:scale>
        <p:origin x="-1664" y="-9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5766"/>
    </p:cViewPr>
  </p:sorterViewPr>
  <p:notesViewPr>
    <p:cSldViewPr snapToGrid="0" snapToObjects="1">
      <p:cViewPr varScale="1">
        <p:scale>
          <a:sx n="76" d="100"/>
          <a:sy n="76" d="100"/>
        </p:scale>
        <p:origin x="-341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2F29B-761C-5F48-88C1-00FBD3CD6B67}" type="datetimeFigureOut">
              <a:rPr lang="en-US" smtClean="0"/>
              <a:t>8/30/16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B51FAE-EE4C-5549-8462-77B019B291EE}" type="slidenum">
              <a:rPr lang="en-US" smtClean="0"/>
              <a:t>‹#›</a:t>
            </a:fld>
            <a:endParaRPr lang="en-US"/>
          </a:p>
        </p:txBody>
      </p:sp>
    </p:spTree>
    <p:extLst>
      <p:ext uri="{BB962C8B-B14F-4D97-AF65-F5344CB8AC3E}">
        <p14:creationId xmlns:p14="http://schemas.microsoft.com/office/powerpoint/2010/main" val="2089174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73F21268-825D-40B2-BE78-DAB9E03CF6ED}" type="datetimeFigureOut">
              <a:rPr lang="en-US"/>
              <a:pPr>
                <a:defRPr/>
              </a:pPr>
              <a:t>8/30/16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4CA3C4A6-31A5-4719-B032-2F064D5FA9A0}" type="slidenum">
              <a:rPr lang="en-US"/>
              <a:pPr>
                <a:defRPr/>
              </a:pPr>
              <a:t>‹#›</a:t>
            </a:fld>
            <a:endParaRPr lang="en-US" dirty="0"/>
          </a:p>
        </p:txBody>
      </p:sp>
    </p:spTree>
    <p:extLst>
      <p:ext uri="{BB962C8B-B14F-4D97-AF65-F5344CB8AC3E}">
        <p14:creationId xmlns:p14="http://schemas.microsoft.com/office/powerpoint/2010/main" val="1332005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researcher</a:t>
            </a:r>
            <a:r>
              <a:rPr lang="en-US" baseline="0" dirty="0" smtClean="0"/>
              <a:t> to familiarize with a topic, or when the subject of study is relatively new.</a:t>
            </a:r>
          </a:p>
          <a:p>
            <a:endParaRPr lang="en-US" baseline="0" dirty="0" smtClean="0"/>
          </a:p>
          <a:p>
            <a:r>
              <a:rPr lang="en-US" baseline="0" dirty="0" smtClean="0"/>
              <a:t>E.g. a taxpayers revolt sparks, people refusing to pay taxes, then you want to know more about the movement: how widespread? How organized? What kinds of people are active in it? Exploratory study will help you find out approximate answers.</a:t>
            </a:r>
          </a:p>
          <a:p>
            <a:endParaRPr lang="en-US" baseline="0" dirty="0" smtClean="0"/>
          </a:p>
          <a:p>
            <a:r>
              <a:rPr lang="en-US" baseline="0" dirty="0" smtClean="0"/>
              <a:t>Can use focus groups to find out trends, like market research. </a:t>
            </a:r>
          </a:p>
          <a:p>
            <a:endParaRPr lang="en-US" baseline="0" dirty="0" smtClean="0"/>
          </a:p>
          <a:p>
            <a:r>
              <a:rPr lang="en-US" baseline="0" dirty="0" smtClean="0"/>
              <a:t>They seldom provide satisfactory answers to questions, but can hint at directions	</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5</a:t>
            </a:fld>
            <a:endParaRPr lang="en-US" dirty="0"/>
          </a:p>
        </p:txBody>
      </p:sp>
    </p:spTree>
    <p:extLst>
      <p:ext uri="{BB962C8B-B14F-4D97-AF65-F5344CB8AC3E}">
        <p14:creationId xmlns:p14="http://schemas.microsoft.com/office/powerpoint/2010/main" val="3566456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Necessary</a:t>
            </a:r>
            <a:r>
              <a:rPr lang="en-US" baseline="0" dirty="0" smtClean="0"/>
              <a:t> = you must have this condition for the outcome to occur</a:t>
            </a:r>
          </a:p>
          <a:p>
            <a:r>
              <a:rPr lang="en-US" baseline="0" smtClean="0"/>
              <a:t>Sufficient means that it is one way to achieve the outcome, but it is only one way (it’s not the only way), and having this condition doesn’t guarantee that the outcome will occur.</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16</a:t>
            </a:fld>
            <a:endParaRPr lang="en-US" dirty="0"/>
          </a:p>
        </p:txBody>
      </p:sp>
    </p:spTree>
    <p:extLst>
      <p:ext uri="{BB962C8B-B14F-4D97-AF65-F5344CB8AC3E}">
        <p14:creationId xmlns:p14="http://schemas.microsoft.com/office/powerpoint/2010/main" val="375676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Ecological fallacy</a:t>
            </a:r>
            <a:r>
              <a:rPr lang="en-US" baseline="0" dirty="0" smtClean="0"/>
              <a:t> – saying something that you find about blacks at the county level is true for all black individuals in that county. Ex: we find that younger precincts tended to show greater support for the female candidate. Saying that youth or young voters supported the candidate is wrong, since it could have been older voters in relatively young precincts holding the relationship.</a:t>
            </a:r>
          </a:p>
          <a:p>
            <a:endParaRPr lang="en-US" baseline="0" dirty="0" smtClean="0"/>
          </a:p>
          <a:p>
            <a:r>
              <a:rPr lang="en-US" baseline="0" dirty="0" smtClean="0"/>
              <a:t>Reductionism: predicting the teams that will win the NBA title by looking at the individual strengths of individual players (because you are leaving out critical group-level aspects, including ownership, coaching, loyalty, facility, funding, </a:t>
            </a:r>
            <a:r>
              <a:rPr lang="en-US" baseline="0" dirty="0" err="1" smtClean="0"/>
              <a:t>etc</a:t>
            </a:r>
            <a:r>
              <a:rPr lang="en-US" baseline="0" dirty="0" smtClean="0"/>
              <a:t>). </a:t>
            </a:r>
          </a:p>
          <a:p>
            <a:endParaRPr lang="en-US" baseline="0" dirty="0" smtClean="0"/>
          </a:p>
          <a:p>
            <a:r>
              <a:rPr lang="en-US" sz="1200" dirty="0" smtClean="0">
                <a:latin typeface="Arial" panose="020B0604020202020204" pitchFamily="34" charset="0"/>
                <a:cs typeface="Arial" panose="020B0604020202020204" pitchFamily="34" charset="0"/>
              </a:rPr>
              <a:t>Sociobiology – a paradigm based in the view that social behavior can be explained solely in terms of genetic characteristics and behavior</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20</a:t>
            </a:fld>
            <a:endParaRPr lang="en-US" dirty="0"/>
          </a:p>
        </p:txBody>
      </p:sp>
    </p:spTree>
    <p:extLst>
      <p:ext uri="{BB962C8B-B14F-4D97-AF65-F5344CB8AC3E}">
        <p14:creationId xmlns:p14="http://schemas.microsoft.com/office/powerpoint/2010/main" val="2489120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 snapshot of the conditions/population</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21</a:t>
            </a:fld>
            <a:endParaRPr lang="en-US" dirty="0"/>
          </a:p>
        </p:txBody>
      </p:sp>
    </p:spTree>
    <p:extLst>
      <p:ext uri="{BB962C8B-B14F-4D97-AF65-F5344CB8AC3E}">
        <p14:creationId xmlns:p14="http://schemas.microsoft.com/office/powerpoint/2010/main" val="155957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Trend study: models changes in opinion/</a:t>
            </a:r>
            <a:r>
              <a:rPr lang="en-US" dirty="0" err="1" smtClean="0"/>
              <a:t>etc</a:t>
            </a:r>
            <a:r>
              <a:rPr lang="en-US" baseline="0" dirty="0" smtClean="0"/>
              <a:t> over time (using various people/samples of different sizes and makeups over time).</a:t>
            </a:r>
          </a:p>
          <a:p>
            <a:r>
              <a:rPr lang="en-US" baseline="0" dirty="0" smtClean="0"/>
              <a:t>Cohorts: examines a </a:t>
            </a:r>
            <a:r>
              <a:rPr lang="en-US" baseline="0" dirty="0" err="1" smtClean="0"/>
              <a:t>subpop</a:t>
            </a:r>
            <a:r>
              <a:rPr lang="en-US" baseline="0" dirty="0" smtClean="0"/>
              <a:t>, like an age group or time grouping, studied over time, with different people from the same </a:t>
            </a:r>
            <a:r>
              <a:rPr lang="en-US" baseline="0" dirty="0" err="1" smtClean="0"/>
              <a:t>subpop</a:t>
            </a:r>
            <a:endParaRPr lang="en-US" baseline="0" dirty="0" smtClean="0"/>
          </a:p>
          <a:p>
            <a:r>
              <a:rPr lang="en-US" baseline="0" dirty="0" smtClean="0"/>
              <a:t>Panel: studies the same people, over time (attrition is a problem)</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22</a:t>
            </a:fld>
            <a:endParaRPr lang="en-US" dirty="0"/>
          </a:p>
        </p:txBody>
      </p:sp>
    </p:spTree>
    <p:extLst>
      <p:ext uri="{BB962C8B-B14F-4D97-AF65-F5344CB8AC3E}">
        <p14:creationId xmlns:p14="http://schemas.microsoft.com/office/powerpoint/2010/main" val="186401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600" dirty="0" smtClean="0">
                <a:latin typeface="Arial" panose="020B0604020202020204" pitchFamily="34" charset="0"/>
                <a:cs typeface="Arial" panose="020B0604020202020204" pitchFamily="34" charset="0"/>
              </a:rPr>
              <a:t>Approximating Longitudinal Studies (through cross-sectional data)</a:t>
            </a:r>
          </a:p>
          <a:p>
            <a:pPr lvl="1"/>
            <a:r>
              <a:rPr lang="en-US" dirty="0" smtClean="0">
                <a:latin typeface="Arial" panose="020B0604020202020204" pitchFamily="34" charset="0"/>
                <a:cs typeface="Arial" panose="020B0604020202020204" pitchFamily="34" charset="0"/>
              </a:rPr>
              <a:t>Researchers can draw approximate conclusions about longitudinal processes even when cross-sectional data are available.</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Imply processes over time</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Make logical inferences</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Ask individuals to recall past behavior</a:t>
            </a:r>
          </a:p>
          <a:p>
            <a:pPr marL="1050925" lvl="2" indent="-457200">
              <a:buFont typeface="Arial" pitchFamily="34" charset="0"/>
              <a:buAutoNum type="arabicPeriod"/>
            </a:pPr>
            <a:r>
              <a:rPr lang="en-US" sz="2600" dirty="0" smtClean="0">
                <a:latin typeface="Arial" panose="020B0604020202020204" pitchFamily="34" charset="0"/>
                <a:cs typeface="Arial" panose="020B0604020202020204" pitchFamily="34" charset="0"/>
              </a:rPr>
              <a:t>Cohort analysis</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25</a:t>
            </a:fld>
            <a:endParaRPr lang="en-US" dirty="0"/>
          </a:p>
        </p:txBody>
      </p:sp>
    </p:spTree>
    <p:extLst>
      <p:ext uri="{BB962C8B-B14F-4D97-AF65-F5344CB8AC3E}">
        <p14:creationId xmlns:p14="http://schemas.microsoft.com/office/powerpoint/2010/main" val="295949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 and idea and theory pages are most important, that</a:t>
            </a:r>
            <a:r>
              <a:rPr lang="fr-FR" dirty="0" smtClean="0"/>
              <a:t>’</a:t>
            </a:r>
            <a:r>
              <a:rPr lang="en-US" dirty="0" smtClean="0"/>
              <a:t>s</a:t>
            </a:r>
            <a:r>
              <a:rPr lang="en-US" baseline="0" dirty="0" smtClean="0"/>
              <a:t> where the researcher comes up with an idea that they’re interested in, reads up about it to get general knowledge about theory.</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26</a:t>
            </a:fld>
            <a:endParaRPr lang="en-US" dirty="0"/>
          </a:p>
        </p:txBody>
      </p:sp>
    </p:spTree>
    <p:extLst>
      <p:ext uri="{BB962C8B-B14F-4D97-AF65-F5344CB8AC3E}">
        <p14:creationId xmlns:p14="http://schemas.microsoft.com/office/powerpoint/2010/main" val="1425487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265BD7-A07A-41BE-8FA9-15BD9A001485}" type="slidenum">
              <a:rPr lang="en-US"/>
              <a:pPr fontAlgn="base">
                <a:spcBef>
                  <a:spcPct val="0"/>
                </a:spcBef>
                <a:spcAft>
                  <a:spcPct val="0"/>
                </a:spcAft>
              </a:pPr>
              <a:t>27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up about the research proposal </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28</a:t>
            </a:fld>
            <a:endParaRPr lang="en-US" dirty="0"/>
          </a:p>
        </p:txBody>
      </p:sp>
    </p:spTree>
    <p:extLst>
      <p:ext uri="{BB962C8B-B14F-4D97-AF65-F5344CB8AC3E}">
        <p14:creationId xmlns:p14="http://schemas.microsoft.com/office/powerpoint/2010/main" val="4236085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designated by chapter 3 (about why it’s important).</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29</a:t>
            </a:fld>
            <a:endParaRPr lang="en-US" dirty="0"/>
          </a:p>
        </p:txBody>
      </p:sp>
    </p:spTree>
    <p:extLst>
      <p:ext uri="{BB962C8B-B14F-4D97-AF65-F5344CB8AC3E}">
        <p14:creationId xmlns:p14="http://schemas.microsoft.com/office/powerpoint/2010/main" val="1709912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Social researchers tend to choose individuals as their units of analysis.</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33</a:t>
            </a:fld>
            <a:endParaRPr lang="en-US" dirty="0"/>
          </a:p>
        </p:txBody>
      </p:sp>
    </p:spTree>
    <p:extLst>
      <p:ext uri="{BB962C8B-B14F-4D97-AF65-F5344CB8AC3E}">
        <p14:creationId xmlns:p14="http://schemas.microsoft.com/office/powerpoint/2010/main" val="85391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Researcher observes, and describes what</a:t>
            </a:r>
            <a:r>
              <a:rPr lang="en-US" baseline="0" dirty="0" smtClean="0"/>
              <a:t> they observe. </a:t>
            </a:r>
          </a:p>
          <a:p>
            <a:endParaRPr lang="en-US" baseline="0" dirty="0" smtClean="0"/>
          </a:p>
          <a:p>
            <a:r>
              <a:rPr lang="en-US" baseline="0" dirty="0" smtClean="0"/>
              <a:t>Example: US Census, counting or tallying, with no explanation of why. It just reports WHAT IS.</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6</a:t>
            </a:fld>
            <a:endParaRPr lang="en-US" dirty="0"/>
          </a:p>
        </p:txBody>
      </p:sp>
    </p:spTree>
    <p:extLst>
      <p:ext uri="{BB962C8B-B14F-4D97-AF65-F5344CB8AC3E}">
        <p14:creationId xmlns:p14="http://schemas.microsoft.com/office/powerpoint/2010/main" val="54159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Scientific inquiry comes down to making observation and interpreting what you have observed.</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34</a:t>
            </a:fld>
            <a:endParaRPr lang="en-US" dirty="0"/>
          </a:p>
        </p:txBody>
      </p:sp>
    </p:spTree>
    <p:extLst>
      <p:ext uri="{BB962C8B-B14F-4D97-AF65-F5344CB8AC3E}">
        <p14:creationId xmlns:p14="http://schemas.microsoft.com/office/powerpoint/2010/main" val="690206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correlation is an empirical relationship between two variables such that changes in one are associated with changes in the other.</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35</a:t>
            </a:fld>
            <a:endParaRPr lang="en-US" dirty="0"/>
          </a:p>
        </p:txBody>
      </p:sp>
    </p:spTree>
    <p:extLst>
      <p:ext uri="{BB962C8B-B14F-4D97-AF65-F5344CB8AC3E}">
        <p14:creationId xmlns:p14="http://schemas.microsoft.com/office/powerpoint/2010/main" val="921565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D.</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Exploration, description, and explanation are all</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among the purposes of research.</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36</a:t>
            </a:fld>
            <a:endParaRPr lang="en-US" dirty="0"/>
          </a:p>
        </p:txBody>
      </p:sp>
    </p:spTree>
    <p:extLst>
      <p:ext uri="{BB962C8B-B14F-4D97-AF65-F5344CB8AC3E}">
        <p14:creationId xmlns:p14="http://schemas.microsoft.com/office/powerpoint/2010/main" val="1173902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When social researchers say there is a casual relationship between education and racial tolerance they mean: there is a statistical correlation between the two variables, a person’s educational level occurred before their current level of tolerance, and there is no third variable that can explain away the observed correlation.</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37</a:t>
            </a:fld>
            <a:endParaRPr lang="en-US" dirty="0"/>
          </a:p>
        </p:txBody>
      </p:sp>
    </p:spTree>
    <p:extLst>
      <p:ext uri="{BB962C8B-B14F-4D97-AF65-F5344CB8AC3E}">
        <p14:creationId xmlns:p14="http://schemas.microsoft.com/office/powerpoint/2010/main" val="3486069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nomothetic explanation is probabilistic and usually incomplete.</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38</a:t>
            </a:fld>
            <a:endParaRPr lang="en-US" dirty="0"/>
          </a:p>
        </p:txBody>
      </p:sp>
    </p:spTree>
    <p:extLst>
      <p:ext uri="{BB962C8B-B14F-4D97-AF65-F5344CB8AC3E}">
        <p14:creationId xmlns:p14="http://schemas.microsoft.com/office/powerpoint/2010/main" val="1766021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sufficient cause represents a condition that, if present, guarantees the effect in question.</a:t>
            </a: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39</a:t>
            </a:fld>
            <a:endParaRPr lang="en-US" dirty="0"/>
          </a:p>
        </p:txBody>
      </p:sp>
    </p:spTree>
    <p:extLst>
      <p:ext uri="{BB962C8B-B14F-4D97-AF65-F5344CB8AC3E}">
        <p14:creationId xmlns:p14="http://schemas.microsoft.com/office/powerpoint/2010/main" val="128940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Explains</a:t>
            </a:r>
            <a:r>
              <a:rPr lang="en-US" baseline="0" dirty="0" smtClean="0"/>
              <a:t> why trends or an event or data occur – why do people plan to vote for candidate A over candidate B.</a:t>
            </a:r>
          </a:p>
          <a:p>
            <a:endParaRPr lang="en-US" baseline="0" dirty="0" smtClean="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7</a:t>
            </a:fld>
            <a:endParaRPr lang="en-US" dirty="0"/>
          </a:p>
        </p:txBody>
      </p:sp>
    </p:spTree>
    <p:extLst>
      <p:ext uri="{BB962C8B-B14F-4D97-AF65-F5344CB8AC3E}">
        <p14:creationId xmlns:p14="http://schemas.microsoft.com/office/powerpoint/2010/main" val="302432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 class of phenomena:</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Most explanatory work employs a nomothetic model.. That is, identifying a few variables that can explain a general class of events/outcomes (not just looking at all the factors that contribute to one case - idiographic).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8</a:t>
            </a:fld>
            <a:endParaRPr lang="en-US" dirty="0"/>
          </a:p>
        </p:txBody>
      </p:sp>
    </p:spTree>
    <p:extLst>
      <p:ext uri="{BB962C8B-B14F-4D97-AF65-F5344CB8AC3E}">
        <p14:creationId xmlns:p14="http://schemas.microsoft.com/office/powerpoint/2010/main" val="29282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en-US" sz="2600" dirty="0" smtClean="0">
                <a:latin typeface="Arial" panose="020B0604020202020204" pitchFamily="34" charset="0"/>
                <a:cs typeface="Arial" panose="020B0604020202020204" pitchFamily="34" charset="0"/>
              </a:rPr>
              <a:t>Correlation – An empirical relationship between two variables such that changes in one are associated with changes in the other, or particular attributes in one are associated with particular attributes in the other.</a:t>
            </a: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sz="2600" dirty="0" smtClean="0">
              <a:latin typeface="Arial" panose="020B0604020202020204" pitchFamily="34" charset="0"/>
              <a:cs typeface="Arial" panose="020B0604020202020204" pitchFamily="34" charset="0"/>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en-US" sz="2600" dirty="0" smtClean="0">
                <a:latin typeface="Arial" panose="020B0604020202020204" pitchFamily="34" charset="0"/>
                <a:cs typeface="Arial" panose="020B0604020202020204" pitchFamily="34" charset="0"/>
              </a:rPr>
              <a:t>Cause/Effect –</a:t>
            </a:r>
            <a:r>
              <a:rPr lang="en-US" sz="2600" baseline="0" dirty="0" smtClean="0">
                <a:latin typeface="Arial" panose="020B0604020202020204" pitchFamily="34" charset="0"/>
                <a:cs typeface="Arial" panose="020B0604020202020204" pitchFamily="34" charset="0"/>
              </a:rPr>
              <a:t> Time ordering.</a:t>
            </a: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sz="2600" baseline="0" dirty="0" smtClean="0">
              <a:latin typeface="Arial" panose="020B0604020202020204" pitchFamily="34" charset="0"/>
              <a:cs typeface="Arial" panose="020B0604020202020204" pitchFamily="34" charset="0"/>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en-US" sz="2600" baseline="0" dirty="0" smtClean="0">
                <a:latin typeface="Arial" panose="020B0604020202020204" pitchFamily="34" charset="0"/>
                <a:cs typeface="Arial" panose="020B0604020202020204" pitchFamily="34" charset="0"/>
              </a:rPr>
              <a:t>Spuriousness – the relationship between two variables must be non-spurious, meaning that the relationship between the two cannot be explained by a third variable (e.g. the positive correlation between shoe size and math skill is actually explained by age or how as age increases, shoe size increases, and also how when age increases, math skill tends to increase).</a:t>
            </a:r>
            <a:endParaRPr lang="en-US" sz="26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10</a:t>
            </a:fld>
            <a:endParaRPr lang="en-US" dirty="0"/>
          </a:p>
        </p:txBody>
      </p:sp>
    </p:spTree>
    <p:extLst>
      <p:ext uri="{BB962C8B-B14F-4D97-AF65-F5344CB8AC3E}">
        <p14:creationId xmlns:p14="http://schemas.microsoft.com/office/powerpoint/2010/main" val="337817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Hypothesizing</a:t>
            </a:r>
            <a:r>
              <a:rPr lang="en-US" baseline="0" dirty="0" smtClean="0"/>
              <a:t> that two variables are related to each other, you could specify the strength of the relationship. This is understood in terms of statistical significance… or the probability that the relationship is not caused by chance.</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12</a:t>
            </a:fld>
            <a:endParaRPr lang="en-US" dirty="0"/>
          </a:p>
        </p:txBody>
      </p:sp>
    </p:spTree>
    <p:extLst>
      <p:ext uri="{BB962C8B-B14F-4D97-AF65-F5344CB8AC3E}">
        <p14:creationId xmlns:p14="http://schemas.microsoft.com/office/powerpoint/2010/main" val="1836811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popular understandings of nomothetic</a:t>
            </a:r>
            <a:r>
              <a:rPr lang="en-US" baseline="0" dirty="0" smtClean="0"/>
              <a:t> explanations/research causality, there are falsehoods that spread around. These are criteria that are spread around but not true</a:t>
            </a:r>
          </a:p>
          <a:p>
            <a:endParaRPr lang="en-US" baseline="0" dirty="0" smtClean="0"/>
          </a:p>
          <a:p>
            <a:r>
              <a:rPr lang="en-US" baseline="0" dirty="0" smtClean="0"/>
              <a:t>Complete causation: nomothetic explanations are probabilistic and usually incomplete… e.g. political orientation is ONE OF the causes of support for legalization, but not the only one.</a:t>
            </a:r>
          </a:p>
          <a:p>
            <a:r>
              <a:rPr lang="en-US" baseline="0" dirty="0" smtClean="0"/>
              <a:t>Exceptional cases: extreme cases don’t disprove findings/causal relationships. e.g. a nomothetic finding can be that women, on average, make less than men. This isn’t disproven because you know or find a few women that make more than men. </a:t>
            </a:r>
          </a:p>
          <a:p>
            <a:r>
              <a:rPr lang="en-US" baseline="0" dirty="0" smtClean="0"/>
              <a:t>Majority of Cases: nomothetic explanations can be true even if the relationship doesn’t occur in the majority of cases. E.g. lack of supervision can cause delinquency, even if the majority of unsupervised kids don</a:t>
            </a:r>
            <a:r>
              <a:rPr lang="uk-UA" baseline="0" dirty="0" smtClean="0"/>
              <a:t>’</a:t>
            </a:r>
            <a:r>
              <a:rPr lang="en-US" baseline="0" dirty="0" smtClean="0"/>
              <a:t>t become delinquent, the pattern suggests that those lacking supervision are simply MORE LIKELY TO BE delinquent. </a:t>
            </a:r>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13</a:t>
            </a:fld>
            <a:endParaRPr lang="en-US" dirty="0"/>
          </a:p>
        </p:txBody>
      </p:sp>
    </p:spTree>
    <p:extLst>
      <p:ext uri="{BB962C8B-B14F-4D97-AF65-F5344CB8AC3E}">
        <p14:creationId xmlns:p14="http://schemas.microsoft.com/office/powerpoint/2010/main" val="30421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Necessary</a:t>
            </a:r>
            <a:r>
              <a:rPr lang="en-US" baseline="0" dirty="0" smtClean="0"/>
              <a:t> = you must have this condition for the outcome to occur</a:t>
            </a:r>
          </a:p>
          <a:p>
            <a:r>
              <a:rPr lang="en-US" baseline="0" dirty="0" smtClean="0"/>
              <a:t>Sufficient means that it is one way to achieve the outcome, but it is only one way (it’s not the only way), and having this condition doesn’t guarantee that the outcome will occur.</a:t>
            </a:r>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14</a:t>
            </a:fld>
            <a:endParaRPr lang="en-US" dirty="0"/>
          </a:p>
        </p:txBody>
      </p:sp>
    </p:spTree>
    <p:extLst>
      <p:ext uri="{BB962C8B-B14F-4D97-AF65-F5344CB8AC3E}">
        <p14:creationId xmlns:p14="http://schemas.microsoft.com/office/powerpoint/2010/main" val="59692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Necessary</a:t>
            </a:r>
            <a:r>
              <a:rPr lang="en-US" baseline="0" dirty="0" smtClean="0"/>
              <a:t> = you must have this condition for the outcome to occur</a:t>
            </a:r>
          </a:p>
          <a:p>
            <a:r>
              <a:rPr lang="en-US" baseline="0" dirty="0" smtClean="0"/>
              <a:t>Sufficient means that it is one way to achieve the outcome, but it is only one way (it’s not the only way), and having this condition doesn’t guarantee that the outcome will occur.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CA3C4A6-31A5-4719-B032-2F064D5FA9A0}" type="slidenum">
              <a:rPr lang="en-US" smtClean="0"/>
              <a:pPr>
                <a:defRPr/>
              </a:pPr>
              <a:t>15</a:t>
            </a:fld>
            <a:endParaRPr lang="en-US" dirty="0"/>
          </a:p>
        </p:txBody>
      </p:sp>
    </p:spTree>
    <p:extLst>
      <p:ext uri="{BB962C8B-B14F-4D97-AF65-F5344CB8AC3E}">
        <p14:creationId xmlns:p14="http://schemas.microsoft.com/office/powerpoint/2010/main" val="247667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4F8FD2D0-0E4E-4C16-BD44-B0CC3574B783}" type="datetimeFigureOut">
              <a:rPr lang="en-US" smtClean="0"/>
              <a:pPr>
                <a:defRPr/>
              </a:pPr>
              <a:t>8/30/16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FA84A37A-AFC2-4A01-80A1-FC20F2C0D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6DA44B4-1DBB-4B73-BFE0-1BB986E314FF}" type="datetimeFigureOut">
              <a:rPr lang="en-US" smtClean="0"/>
              <a:pPr>
                <a:defRPr/>
              </a:pPr>
              <a:t>8/30/16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4AF8260-07D9-4E9E-9C46-2592355F828B}"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5A694C12-7FA5-487F-92D3-217D5A2C00D7}" type="datetimeFigureOut">
              <a:rPr lang="en-US" smtClean="0"/>
              <a:pPr>
                <a:defRPr/>
              </a:pPr>
              <a:t>8/30/16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7B6CE8A-75C9-49F6-9D52-98DE2335726C}"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E6850D53-EC20-4695-A31A-84BA7E93D976}" type="datetimeFigureOut">
              <a:rPr lang="en-US" smtClean="0"/>
              <a:pPr>
                <a:defRPr/>
              </a:pPr>
              <a:t>8/30/16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AE6D9A3-CF43-42D3-B5DB-F4122BDC3DB0}"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pPr>
              <a:defRPr/>
            </a:pPr>
            <a:fld id="{2D68AE37-A73E-4399-9A0E-B49A7348881A}" type="datetimeFigureOut">
              <a:rPr lang="en-US" smtClean="0"/>
              <a:pPr>
                <a:defRPr/>
              </a:pPr>
              <a:t>8/30/16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CE620458-AA2B-4E6A-AF41-40C82E97B4F0}"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7"/>
          <p:cNvSpPr>
            <a:spLocks noGrp="1"/>
          </p:cNvSpPr>
          <p:nvPr>
            <p:ph type="dt" sz="half" idx="10"/>
          </p:nvPr>
        </p:nvSpPr>
        <p:spPr/>
        <p:txBody>
          <a:bodyPr rtlCol="0"/>
          <a:lstStyle>
            <a:lvl1pPr>
              <a:defRPr/>
            </a:lvl1pPr>
          </a:lstStyle>
          <a:p>
            <a:pPr>
              <a:defRPr/>
            </a:pPr>
            <a:fld id="{ACE22DF6-92BF-4805-BBFB-F3C2E14FF813}" type="datetimeFigureOut">
              <a:rPr lang="en-US" smtClean="0"/>
              <a:pPr>
                <a:defRPr/>
              </a:pPr>
              <a:t>8/30/16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F19B079B-4DC3-4956-8D98-FD104C5C5E18}"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7CE53304-0481-4487-91CA-E9EFC980CF26}" type="datetimeFigureOut">
              <a:rPr lang="en-US" smtClean="0"/>
              <a:pPr>
                <a:defRPr/>
              </a:pPr>
              <a:t>8/30/16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D10A254D-6D89-4937-842D-F5A2EB4DA4FB}" type="slidenum">
              <a:rPr lang="en-US" smtClean="0"/>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3539861D-908E-4B6B-9DC1-650BA38115AE}" type="datetimeFigureOut">
              <a:rPr lang="en-US" smtClean="0"/>
              <a:pPr>
                <a:defRPr/>
              </a:pPr>
              <a:t>8/30/16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8351E9CE-C53C-4FB8-81A9-BD7A99AF8DDB}"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3B7FC3D-2BAE-46AB-B6A9-E6DF905330E1}" type="datetimeFigureOut">
              <a:rPr lang="en-US" smtClean="0"/>
              <a:pPr>
                <a:defRPr/>
              </a:pPr>
              <a:t>8/30/16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84C56A98-8B47-4848-9A88-3EED43F3B35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4989574-03A0-41DF-8858-80C5AF9F860E}" type="datetimeFigureOut">
              <a:rPr lang="en-US" smtClean="0"/>
              <a:pPr>
                <a:defRPr/>
              </a:pPr>
              <a:t>8/30/16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752FBFBD-4FE2-4729-B95C-4682CE9A7EE7}" type="datetimeFigureOut">
              <a:rPr lang="en-US" smtClean="0"/>
              <a:pPr>
                <a:defRPr/>
              </a:pPr>
              <a:t>8/30/16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B71B18CB-8B2E-4657-ADB0-8739C6558E11}"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F4EA5831-C98F-48C6-A04B-C9A56CA0DCF3}" type="datetimeFigureOut">
              <a:rPr lang="en-US" smtClean="0"/>
              <a:pPr>
                <a:defRPr/>
              </a:pPr>
              <a:t>8/30/16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7124A3CD-BC5D-44E5-8511-58E6CD7ECF8E}"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4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research design</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The Logic of Nomothetic Explanation</a:t>
            </a:r>
            <a:endParaRPr lang="en-US" sz="3600" dirty="0" smtClean="0"/>
          </a:p>
        </p:txBody>
      </p:sp>
      <p:sp>
        <p:nvSpPr>
          <p:cNvPr id="16387"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Criteria for Nomothetic Causality</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variables must be correlated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cause takes place before the effect</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variables are nonspurious</a:t>
            </a:r>
          </a:p>
          <a:p>
            <a:pPr marL="1006475" lvl="2" indent="-45720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Spurious Relationship – A coincidental statistical correlation between two variables shown to be caused by some third variable</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normAutofit fontScale="92500" lnSpcReduction="10000"/>
          </a:bodyPr>
          <a:lstStyle/>
          <a:p>
            <a:r>
              <a:rPr lang="en-US" sz="1800" dirty="0" smtClean="0">
                <a:latin typeface="Arial"/>
                <a:cs typeface="Arial"/>
              </a:rPr>
              <a:t>An Example of a Spurious Causal Relationship </a:t>
            </a:r>
          </a:p>
          <a:p>
            <a:r>
              <a:rPr lang="en-US" sz="1600" dirty="0" smtClean="0">
                <a:latin typeface="Arial"/>
                <a:cs typeface="Arial"/>
              </a:rPr>
              <a:t>Finding an empirical correlation between two variables does not necessarily establish a causal relationship. Sometimes the observed correlation is the incidental result of other causal relationships, involving other variables.</a:t>
            </a:r>
            <a:endParaRPr lang="en-US" sz="1600" b="1" dirty="0">
              <a:latin typeface="Arial"/>
              <a:cs typeface="Arial"/>
            </a:endParaRPr>
          </a:p>
        </p:txBody>
      </p:sp>
      <p:sp>
        <p:nvSpPr>
          <p:cNvPr id="22530" name="Title 1"/>
          <p:cNvSpPr>
            <a:spLocks noGrp="1"/>
          </p:cNvSpPr>
          <p:nvPr>
            <p:ph type="title"/>
          </p:nvPr>
        </p:nvSpPr>
        <p:spPr/>
        <p:txBody>
          <a:bodyPr>
            <a:normAutofit/>
          </a:bodyPr>
          <a:lstStyle/>
          <a:p>
            <a:pPr eaLnBrk="1" hangingPunct="1"/>
            <a:r>
              <a:rPr lang="en-US" sz="3600" dirty="0">
                <a:latin typeface="Arial" charset="0"/>
                <a:cs typeface="Arial" charset="0"/>
              </a:rPr>
              <a:t>Figure </a:t>
            </a:r>
            <a:r>
              <a:rPr lang="en-US" sz="3600" dirty="0" smtClean="0">
                <a:latin typeface="Arial" charset="0"/>
                <a:cs typeface="Arial" charset="0"/>
              </a:rPr>
              <a:t>4-</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17" b="24517"/>
          <a:stretch>
            <a:fillRect/>
          </a:stretch>
        </p:blipFill>
        <p:spPr>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0"/>
            <a:ext cx="70519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4092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The Logic of Nomothetic </a:t>
            </a:r>
            <a:r>
              <a:rPr lang="en-US" sz="3600" dirty="0" smtClean="0">
                <a:latin typeface="Arial" panose="020B0604020202020204" pitchFamily="34" charset="0"/>
                <a:cs typeface="Arial" panose="020B0604020202020204" pitchFamily="34" charset="0"/>
              </a:rPr>
              <a:t>Explanation </a:t>
            </a:r>
            <a:br>
              <a:rPr lang="en-US" sz="36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(slide 1 of 2)</a:t>
            </a:r>
            <a:endParaRPr lang="en-US" sz="3600" dirty="0" smtClean="0"/>
          </a:p>
        </p:txBody>
      </p:sp>
      <p:sp>
        <p:nvSpPr>
          <p:cNvPr id="23554"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Nomothetic Causal Analysis and Hypothesis Testing</a:t>
            </a:r>
          </a:p>
          <a:p>
            <a:pPr lvl="1"/>
            <a:r>
              <a:rPr lang="en-US" dirty="0" smtClean="0">
                <a:latin typeface="Arial" panose="020B0604020202020204" pitchFamily="34" charset="0"/>
                <a:cs typeface="Arial" panose="020B0604020202020204" pitchFamily="34" charset="0"/>
              </a:rPr>
              <a:t>Hypotheses are not required in nomothetic research.</a:t>
            </a:r>
          </a:p>
          <a:p>
            <a:pPr lvl="1"/>
            <a:r>
              <a:rPr lang="en-US" dirty="0" smtClean="0">
                <a:latin typeface="Arial" panose="020B0604020202020204" pitchFamily="34" charset="0"/>
                <a:cs typeface="Arial" panose="020B0604020202020204" pitchFamily="34" charset="0"/>
              </a:rPr>
              <a:t>To test a hypothesis:</a:t>
            </a:r>
          </a:p>
          <a:p>
            <a:pPr lvl="2"/>
            <a:r>
              <a:rPr lang="en-US" sz="2600" dirty="0" smtClean="0">
                <a:latin typeface="Arial" panose="020B0604020202020204" pitchFamily="34" charset="0"/>
                <a:cs typeface="Arial" panose="020B0604020202020204" pitchFamily="34" charset="0"/>
              </a:rPr>
              <a:t>Specify variables you think are related</a:t>
            </a:r>
          </a:p>
          <a:p>
            <a:pPr lvl="2"/>
            <a:r>
              <a:rPr lang="en-US" sz="2600" dirty="0" smtClean="0">
                <a:latin typeface="Arial" panose="020B0604020202020204" pitchFamily="34" charset="0"/>
                <a:cs typeface="Arial" panose="020B0604020202020204" pitchFamily="34" charset="0"/>
              </a:rPr>
              <a:t>Specify measurement of variables</a:t>
            </a:r>
          </a:p>
          <a:p>
            <a:pPr lvl="2"/>
            <a:r>
              <a:rPr lang="en-US" sz="2600" dirty="0" smtClean="0">
                <a:latin typeface="Arial" panose="020B0604020202020204" pitchFamily="34" charset="0"/>
                <a:cs typeface="Arial" panose="020B0604020202020204" pitchFamily="34" charset="0"/>
              </a:rPr>
              <a:t>Hypothesize correlation, strength of relationship, statistical significance</a:t>
            </a:r>
          </a:p>
          <a:p>
            <a:pPr lvl="2"/>
            <a:r>
              <a:rPr lang="en-US" sz="2600" dirty="0" smtClean="0">
                <a:latin typeface="Arial" panose="020B0604020202020204" pitchFamily="34" charset="0"/>
                <a:cs typeface="Arial" panose="020B0604020202020204" pitchFamily="34" charset="0"/>
              </a:rPr>
              <a:t>Specify tests for spuriousness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The Logic of Nomothetic </a:t>
            </a:r>
            <a:r>
              <a:rPr lang="en-US" sz="3600" dirty="0" smtClean="0">
                <a:latin typeface="Arial" panose="020B0604020202020204" pitchFamily="34" charset="0"/>
                <a:cs typeface="Arial" panose="020B0604020202020204" pitchFamily="34" charset="0"/>
              </a:rPr>
              <a:t>Explanation </a:t>
            </a:r>
            <a:br>
              <a:rPr lang="en-US" sz="36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(slide 2 of 2)</a:t>
            </a:r>
            <a:endParaRPr lang="en-US" sz="3600" dirty="0" smtClean="0"/>
          </a:p>
        </p:txBody>
      </p:sp>
      <p:sp>
        <p:nvSpPr>
          <p:cNvPr id="24578"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False Criteria for Nomothetic Causality</a:t>
            </a:r>
          </a:p>
          <a:p>
            <a:pPr lvl="1"/>
            <a:r>
              <a:rPr lang="en-US" dirty="0" smtClean="0">
                <a:latin typeface="Arial" panose="020B0604020202020204" pitchFamily="34" charset="0"/>
                <a:cs typeface="Arial" panose="020B0604020202020204" pitchFamily="34" charset="0"/>
              </a:rPr>
              <a:t>Complete Causation</a:t>
            </a:r>
          </a:p>
          <a:p>
            <a:pPr lvl="1"/>
            <a:r>
              <a:rPr lang="en-US" dirty="0" smtClean="0">
                <a:latin typeface="Arial" panose="020B0604020202020204" pitchFamily="34" charset="0"/>
                <a:cs typeface="Arial" panose="020B0604020202020204" pitchFamily="34" charset="0"/>
              </a:rPr>
              <a:t>Exceptional Cases</a:t>
            </a:r>
          </a:p>
          <a:p>
            <a:pPr lvl="1"/>
            <a:r>
              <a:rPr lang="en-US" dirty="0" smtClean="0">
                <a:latin typeface="Arial" panose="020B0604020202020204" pitchFamily="34" charset="0"/>
                <a:cs typeface="Arial" panose="020B0604020202020204" pitchFamily="34" charset="0"/>
              </a:rPr>
              <a:t>Majority of Cases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Necessary and Sufficient Causes</a:t>
            </a:r>
          </a:p>
        </p:txBody>
      </p:sp>
      <p:sp>
        <p:nvSpPr>
          <p:cNvPr id="19459" name="Content Placeholder 2"/>
          <p:cNvSpPr>
            <a:spLocks noGrp="1"/>
          </p:cNvSpPr>
          <p:nvPr>
            <p:ph sz="quarter" idx="1"/>
          </p:nvPr>
        </p:nvSpPr>
        <p:spPr/>
        <p:txBody>
          <a:bodyPr>
            <a:normAutofit/>
          </a:bodyPr>
          <a:lstStyle/>
          <a:p>
            <a:pPr>
              <a:lnSpc>
                <a:spcPct val="80000"/>
              </a:lnSpc>
            </a:pPr>
            <a:r>
              <a:rPr lang="en-US" sz="2600" dirty="0" smtClean="0">
                <a:latin typeface="Arial" panose="020B0604020202020204" pitchFamily="34" charset="0"/>
                <a:cs typeface="Arial" panose="020B0604020202020204" pitchFamily="34" charset="0"/>
              </a:rPr>
              <a:t>A </a:t>
            </a:r>
            <a:r>
              <a:rPr lang="en-US" sz="2600" i="1" dirty="0" smtClean="0">
                <a:latin typeface="Arial" panose="020B0604020202020204" pitchFamily="34" charset="0"/>
                <a:cs typeface="Arial" panose="020B0604020202020204" pitchFamily="34" charset="0"/>
              </a:rPr>
              <a:t>necessary cause</a:t>
            </a:r>
            <a:r>
              <a:rPr lang="en-US" sz="2600" dirty="0" smtClean="0">
                <a:latin typeface="Arial" panose="020B0604020202020204" pitchFamily="34" charset="0"/>
                <a:cs typeface="Arial" panose="020B0604020202020204" pitchFamily="34" charset="0"/>
              </a:rPr>
              <a:t> represents a condition that must be present for the effect to follow.</a:t>
            </a:r>
          </a:p>
          <a:p>
            <a:pPr>
              <a:lnSpc>
                <a:spcPct val="80000"/>
              </a:lnSpc>
            </a:pPr>
            <a:endParaRPr lang="en-US" sz="2600" dirty="0" smtClean="0">
              <a:latin typeface="Arial" panose="020B0604020202020204" pitchFamily="34" charset="0"/>
              <a:cs typeface="Arial" panose="020B0604020202020204" pitchFamily="34" charset="0"/>
            </a:endParaRPr>
          </a:p>
          <a:p>
            <a:pPr>
              <a:lnSpc>
                <a:spcPct val="80000"/>
              </a:lnSpc>
            </a:pPr>
            <a:r>
              <a:rPr lang="en-US" sz="2600" dirty="0" smtClean="0">
                <a:latin typeface="Arial" panose="020B0604020202020204" pitchFamily="34" charset="0"/>
                <a:cs typeface="Arial" panose="020B0604020202020204" pitchFamily="34" charset="0"/>
              </a:rPr>
              <a:t>A </a:t>
            </a:r>
            <a:r>
              <a:rPr lang="en-US" sz="2600" i="1" dirty="0" smtClean="0">
                <a:latin typeface="Arial" panose="020B0604020202020204" pitchFamily="34" charset="0"/>
                <a:cs typeface="Arial" panose="020B0604020202020204" pitchFamily="34" charset="0"/>
              </a:rPr>
              <a:t>sufficient cause</a:t>
            </a:r>
            <a:r>
              <a:rPr lang="en-US" sz="2600" dirty="0" smtClean="0">
                <a:latin typeface="Arial" panose="020B0604020202020204" pitchFamily="34" charset="0"/>
                <a:cs typeface="Arial" panose="020B0604020202020204" pitchFamily="34" charset="0"/>
              </a:rPr>
              <a:t> represents a condition that, if present, guarantees the effect in question.</a:t>
            </a:r>
          </a:p>
          <a:p>
            <a:pPr>
              <a:lnSpc>
                <a:spcPct val="80000"/>
              </a:lnSpc>
            </a:pPr>
            <a:endParaRPr lang="en-US" sz="2600" dirty="0" smtClean="0">
              <a:latin typeface="Arial" panose="020B0604020202020204" pitchFamily="34" charset="0"/>
              <a:cs typeface="Arial" panose="020B0604020202020204" pitchFamily="34" charset="0"/>
            </a:endParaRPr>
          </a:p>
          <a:p>
            <a:pPr>
              <a:lnSpc>
                <a:spcPct val="80000"/>
              </a:lnSpc>
            </a:pPr>
            <a:r>
              <a:rPr lang="en-US" sz="2600" dirty="0" smtClean="0">
                <a:latin typeface="Arial" panose="020B0604020202020204" pitchFamily="34" charset="0"/>
                <a:cs typeface="Arial" panose="020B0604020202020204" pitchFamily="34" charset="0"/>
              </a:rPr>
              <a:t>Most satisfying outcomes in research include both necessary and sufficient causes.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Necessary Cause</a:t>
            </a:r>
          </a:p>
          <a:p>
            <a:r>
              <a:rPr lang="en-US" sz="1600" dirty="0" smtClean="0">
                <a:latin typeface="Arial"/>
                <a:cs typeface="Arial"/>
              </a:rPr>
              <a:t>Being female is a necessary cause of pregnancy, that is, you can’t get pregnant unless you’re female.</a:t>
            </a:r>
            <a:endParaRPr lang="en-US" sz="1600" b="1"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4-2</a:t>
            </a:r>
            <a:endParaRPr lang="en-US" sz="2000"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7162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466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Sufficient Cause</a:t>
            </a:r>
          </a:p>
          <a:p>
            <a:r>
              <a:rPr lang="en-US" sz="1600" dirty="0" smtClean="0">
                <a:latin typeface="Arial"/>
                <a:cs typeface="Arial"/>
              </a:rPr>
              <a:t>Not taking the exam is a sufficient cause of failing it, even though there are other ways of failing (such as answering randomly).</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4-3</a:t>
            </a:r>
            <a:endParaRPr lang="en-US" sz="2000"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800"/>
            <a:ext cx="5034807" cy="4098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064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Units of </a:t>
            </a:r>
            <a:r>
              <a:rPr lang="en-US" sz="3600"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(slide 1 of 2)</a:t>
            </a:r>
            <a:endParaRPr lang="en-US" sz="1200" dirty="0" smtClean="0">
              <a:latin typeface="Arial" panose="020B0604020202020204" pitchFamily="34" charset="0"/>
              <a:cs typeface="Arial" panose="020B0604020202020204" pitchFamily="34" charset="0"/>
            </a:endParaRPr>
          </a:p>
        </p:txBody>
      </p:sp>
      <p:sp>
        <p:nvSpPr>
          <p:cNvPr id="28674"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Aggregates versus Individuals</a:t>
            </a: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Individuals</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Most common unit of analysis for social research</a:t>
            </a:r>
          </a:p>
          <a:p>
            <a:pPr marL="320040" indent="-320040" fontAlgn="auto">
              <a:spcAft>
                <a:spcPts val="0"/>
              </a:spcAft>
              <a:buFont typeface="Wingdings 3" pitchFamily="18" charset="2"/>
              <a:buNone/>
              <a:defRPr/>
            </a:pPr>
            <a:endParaRPr lang="en-US" sz="2600" dirty="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Groups</a:t>
            </a:r>
          </a:p>
          <a:p>
            <a:pPr marL="320040" indent="-320040" fontAlgn="auto">
              <a:spcAft>
                <a:spcPts val="0"/>
              </a:spcAft>
              <a:buFont typeface="Wingdings"/>
              <a:buChar char=""/>
              <a:defRPr/>
            </a:pPr>
            <a:endParaRPr lang="en-US" sz="2600" dirty="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Organizations</a:t>
            </a:r>
          </a:p>
          <a:p>
            <a:pPr marL="320040" indent="-320040" fontAlgn="auto">
              <a:spcAft>
                <a:spcPts val="0"/>
              </a:spcAft>
              <a:buFont typeface="Wingdings"/>
              <a:buChar char=""/>
              <a:defRPr/>
            </a:pPr>
            <a:endParaRPr lang="en-US" sz="2600" dirty="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Social </a:t>
            </a:r>
            <a:r>
              <a:rPr lang="en-US" sz="2600" dirty="0" smtClean="0">
                <a:latin typeface="Arial" panose="020B0604020202020204" pitchFamily="34" charset="0"/>
                <a:cs typeface="Arial" panose="020B0604020202020204" pitchFamily="34" charset="0"/>
              </a:rPr>
              <a:t>Interactions</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p:txBody>
          <a:bodyPr/>
          <a:lstStyle/>
          <a:p>
            <a:pPr marL="320040" indent="-320040" fontAlgn="auto">
              <a:spcAft>
                <a:spcPts val="0"/>
              </a:spcAft>
              <a:defRPr/>
            </a:pPr>
            <a:r>
              <a:rPr lang="en-US" sz="3600" dirty="0">
                <a:latin typeface="Arial" panose="020B0604020202020204" pitchFamily="34" charset="0"/>
                <a:cs typeface="Arial" panose="020B0604020202020204" pitchFamily="34" charset="0"/>
              </a:rPr>
              <a:t>Units of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2 of 2)</a:t>
            </a:r>
            <a:endParaRPr lang="en-US" sz="1200" dirty="0" smtClean="0"/>
          </a:p>
        </p:txBody>
      </p:sp>
      <p:sp>
        <p:nvSpPr>
          <p:cNvPr id="5" name="Content Placeholder 4"/>
          <p:cNvSpPr>
            <a:spLocks noGrp="1"/>
          </p:cNvSpPr>
          <p:nvPr>
            <p:ph sz="quarter" idx="1"/>
          </p:nvPr>
        </p:nvSpPr>
        <p:spPr/>
        <p:txBody>
          <a:bodyPr>
            <a:noAutofit/>
          </a:bodyPr>
          <a:lstStyle/>
          <a:p>
            <a:pPr>
              <a:lnSpc>
                <a:spcPct val="80000"/>
              </a:lnSpc>
            </a:pPr>
            <a:r>
              <a:rPr lang="en-US" sz="2600" dirty="0" smtClean="0">
                <a:latin typeface="Arial" panose="020B0604020202020204" pitchFamily="34" charset="0"/>
                <a:cs typeface="Arial" panose="020B0604020202020204" pitchFamily="34" charset="0"/>
              </a:rPr>
              <a:t>Individuals</a:t>
            </a:r>
          </a:p>
          <a:p>
            <a:pPr lvl="1">
              <a:lnSpc>
                <a:spcPct val="80000"/>
              </a:lnSpc>
            </a:pPr>
            <a:r>
              <a:rPr lang="en-US" dirty="0" smtClean="0">
                <a:latin typeface="Arial" panose="020B0604020202020204" pitchFamily="34" charset="0"/>
                <a:cs typeface="Arial" panose="020B0604020202020204" pitchFamily="34" charset="0"/>
              </a:rPr>
              <a:t>Students, voters, parents, children, Catholics</a:t>
            </a:r>
          </a:p>
          <a:p>
            <a:pPr>
              <a:lnSpc>
                <a:spcPct val="80000"/>
              </a:lnSpc>
            </a:pPr>
            <a:r>
              <a:rPr lang="en-US" sz="2600" dirty="0" smtClean="0">
                <a:latin typeface="Arial" panose="020B0604020202020204" pitchFamily="34" charset="0"/>
                <a:cs typeface="Arial" panose="020B0604020202020204" pitchFamily="34" charset="0"/>
              </a:rPr>
              <a:t>Groups</a:t>
            </a:r>
          </a:p>
          <a:p>
            <a:pPr lvl="1">
              <a:lnSpc>
                <a:spcPct val="80000"/>
              </a:lnSpc>
            </a:pPr>
            <a:r>
              <a:rPr lang="en-US" dirty="0" smtClean="0">
                <a:latin typeface="Arial" panose="020B0604020202020204" pitchFamily="34" charset="0"/>
                <a:cs typeface="Arial" panose="020B0604020202020204" pitchFamily="34" charset="0"/>
              </a:rPr>
              <a:t>Gang members, families, married couples, friendship groups</a:t>
            </a:r>
          </a:p>
          <a:p>
            <a:pPr>
              <a:lnSpc>
                <a:spcPct val="80000"/>
              </a:lnSpc>
            </a:pPr>
            <a:r>
              <a:rPr lang="en-US" sz="2600" dirty="0" smtClean="0">
                <a:latin typeface="Arial" panose="020B0604020202020204" pitchFamily="34" charset="0"/>
                <a:cs typeface="Arial" panose="020B0604020202020204" pitchFamily="34" charset="0"/>
              </a:rPr>
              <a:t>Organizations</a:t>
            </a:r>
          </a:p>
          <a:p>
            <a:pPr lvl="1">
              <a:lnSpc>
                <a:spcPct val="80000"/>
              </a:lnSpc>
            </a:pPr>
            <a:r>
              <a:rPr lang="en-US" dirty="0" smtClean="0">
                <a:latin typeface="Arial" panose="020B0604020202020204" pitchFamily="34" charset="0"/>
                <a:cs typeface="Arial" panose="020B0604020202020204" pitchFamily="34" charset="0"/>
              </a:rPr>
              <a:t>Corporations, social organizations, colleges</a:t>
            </a:r>
          </a:p>
          <a:p>
            <a:pPr>
              <a:lnSpc>
                <a:spcPct val="80000"/>
              </a:lnSpc>
            </a:pPr>
            <a:r>
              <a:rPr lang="en-US" sz="2600" dirty="0" smtClean="0">
                <a:latin typeface="Arial" panose="020B0604020202020204" pitchFamily="34" charset="0"/>
                <a:cs typeface="Arial" panose="020B0604020202020204" pitchFamily="34" charset="0"/>
              </a:rPr>
              <a:t>Social Interactions</a:t>
            </a:r>
          </a:p>
          <a:p>
            <a:pPr lvl="1">
              <a:lnSpc>
                <a:spcPct val="80000"/>
              </a:lnSpc>
            </a:pPr>
            <a:r>
              <a:rPr lang="en-US" dirty="0" smtClean="0">
                <a:latin typeface="Arial" panose="020B0604020202020204" pitchFamily="34" charset="0"/>
                <a:cs typeface="Arial" panose="020B0604020202020204" pitchFamily="34" charset="0"/>
              </a:rPr>
              <a:t>Telephone calls, dances, online chat rooms, fights</a:t>
            </a:r>
          </a:p>
          <a:p>
            <a:r>
              <a:rPr lang="en-US" sz="2600" dirty="0">
                <a:latin typeface="Arial" panose="020B0604020202020204" pitchFamily="34" charset="0"/>
                <a:cs typeface="Arial" panose="020B0604020202020204" pitchFamily="34" charset="0"/>
              </a:rPr>
              <a:t>Social Artifacts</a:t>
            </a:r>
          </a:p>
          <a:p>
            <a:pPr lvl="1"/>
            <a:r>
              <a:rPr lang="en-US" dirty="0">
                <a:latin typeface="Arial" panose="020B0604020202020204" pitchFamily="34" charset="0"/>
                <a:cs typeface="Arial" panose="020B0604020202020204" pitchFamily="34" charset="0"/>
              </a:rPr>
              <a:t>Social Artifact – any product of social beings or their behavior.</a:t>
            </a:r>
          </a:p>
          <a:p>
            <a:pPr marL="366713" lvl="1" indent="0">
              <a:lnSpc>
                <a:spcPct val="80000"/>
              </a:lnSpc>
              <a:buNone/>
            </a:pP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Illustration of Units of Analysis</a:t>
            </a:r>
          </a:p>
          <a:p>
            <a:r>
              <a:rPr lang="en-US" sz="1600" dirty="0" smtClean="0">
                <a:latin typeface="Arial"/>
                <a:cs typeface="Arial"/>
              </a:rPr>
              <a:t>Units of analysis in social research can be individuals, groups, or even nonhuman entities.</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4-4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865313" y="1066801"/>
            <a:ext cx="6897687" cy="2362200"/>
          </a:xfr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724"/>
            <a:ext cx="3772947" cy="456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9511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Outline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p>
        </p:txBody>
      </p:sp>
      <p:sp>
        <p:nvSpPr>
          <p:cNvPr id="10243"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Three Purposes of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Logic of Nomothetic Explanation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Necessary and Sufficient Causes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Units of Analysis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Time Dimension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p:txBody>
          <a:bodyPr/>
          <a:lstStyle/>
          <a:p>
            <a:r>
              <a:rPr lang="en-US" sz="3600" dirty="0" smtClean="0">
                <a:latin typeface="Arial"/>
                <a:cs typeface="Arial"/>
              </a:rPr>
              <a:t>Units of Analysis</a:t>
            </a:r>
          </a:p>
        </p:txBody>
      </p:sp>
      <p:sp>
        <p:nvSpPr>
          <p:cNvPr id="24579"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Faulty Reasoning about Units of Analysis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The Ecological Fallacy</a:t>
            </a:r>
          </a:p>
          <a:p>
            <a:pPr marL="914717" lvl="2"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erroneously drawing conclusions about individuals solely from the observations of larger units of analysis.</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Reductionism </a:t>
            </a:r>
            <a:endParaRPr lang="en-US" dirty="0">
              <a:latin typeface="Arial" panose="020B0604020202020204" pitchFamily="34" charset="0"/>
              <a:cs typeface="Arial" panose="020B0604020202020204" pitchFamily="34" charset="0"/>
            </a:endParaRPr>
          </a:p>
          <a:p>
            <a:pPr marL="914717" lvl="2"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e</a:t>
            </a:r>
            <a:r>
              <a:rPr lang="en-US" dirty="0" smtClean="0">
                <a:latin typeface="Arial" panose="020B0604020202020204" pitchFamily="34" charset="0"/>
                <a:cs typeface="Arial" panose="020B0604020202020204" pitchFamily="34" charset="0"/>
              </a:rPr>
              <a:t>rroneously drawing conclusions about a phenomenon by looking at aspects of lower level concepts.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The Time </a:t>
            </a:r>
            <a:r>
              <a:rPr lang="en-US" sz="3600" dirty="0">
                <a:latin typeface="Arial" panose="020B0604020202020204" pitchFamily="34" charset="0"/>
                <a:cs typeface="Arial" panose="020B0604020202020204" pitchFamily="34" charset="0"/>
              </a:rPr>
              <a:t>Dimension </a:t>
            </a:r>
            <a:r>
              <a:rPr lang="en-US" sz="1200" dirty="0">
                <a:latin typeface="Arial" panose="020B0604020202020204" pitchFamily="34" charset="0"/>
                <a:cs typeface="Arial" panose="020B0604020202020204" pitchFamily="34" charset="0"/>
              </a:rPr>
              <a:t>(slide 1 of 2)</a:t>
            </a:r>
            <a:endParaRPr lang="en-US" sz="1200" dirty="0" smtClean="0">
              <a:latin typeface="Arial" panose="020B0604020202020204" pitchFamily="34" charset="0"/>
              <a:cs typeface="Arial" panose="020B0604020202020204" pitchFamily="34" charset="0"/>
            </a:endParaRPr>
          </a:p>
        </p:txBody>
      </p:sp>
      <p:sp>
        <p:nvSpPr>
          <p:cNvPr id="34818"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Cross-Sectional Study – A study based on observations representing a single point in time, a cross section of a population.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p:txBody>
          <a:bodyPr/>
          <a:lstStyle/>
          <a:p>
            <a:r>
              <a:rPr lang="en-US" sz="3600" dirty="0" smtClean="0">
                <a:latin typeface="Arial"/>
                <a:cs typeface="Arial"/>
              </a:rPr>
              <a:t>The Time Dimension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latin typeface="Arial"/>
              <a:cs typeface="Arial"/>
            </a:endParaRPr>
          </a:p>
        </p:txBody>
      </p:sp>
      <p:sp>
        <p:nvSpPr>
          <p:cNvPr id="26627" name="Content Placeholder 2"/>
          <p:cNvSpPr>
            <a:spLocks noGrp="1"/>
          </p:cNvSpPr>
          <p:nvPr>
            <p:ph sz="quarter" idx="1"/>
          </p:nvPr>
        </p:nvSpPr>
        <p:spPr/>
        <p:txBody>
          <a:bodyPr>
            <a:normAutofit lnSpcReduction="10000"/>
          </a:bodyPr>
          <a:lstStyle/>
          <a:p>
            <a:pPr>
              <a:lnSpc>
                <a:spcPct val="80000"/>
              </a:lnSpc>
            </a:pPr>
            <a:r>
              <a:rPr lang="en-US" sz="2600" dirty="0" smtClean="0">
                <a:latin typeface="Arial" panose="020B0604020202020204" pitchFamily="34" charset="0"/>
                <a:cs typeface="Arial" panose="020B0604020202020204" pitchFamily="34" charset="0"/>
              </a:rPr>
              <a:t>Longitudinal Study – A study design involving the collection of data at different points in time.</a:t>
            </a:r>
          </a:p>
          <a:p>
            <a:pPr>
              <a:lnSpc>
                <a:spcPct val="80000"/>
              </a:lnSpc>
            </a:pPr>
            <a:endParaRPr lang="en-US" sz="2600"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Trend Study – A study in which a given characteristic of some population is monitored over time.</a:t>
            </a:r>
          </a:p>
          <a:p>
            <a:pPr lvl="1">
              <a:lnSpc>
                <a:spcPct val="80000"/>
              </a:lnSpc>
            </a:pPr>
            <a:endParaRPr lang="en-US"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Cohort Study – A study in which some specific subpopulation, or cohort, is studied over time.</a:t>
            </a:r>
          </a:p>
          <a:p>
            <a:pPr lvl="1">
              <a:lnSpc>
                <a:spcPct val="80000"/>
              </a:lnSpc>
            </a:pPr>
            <a:endParaRPr lang="en-US"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Panel Study – A study in which data are collected from the same set of people at several points in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A Cohort Study Design</a:t>
            </a:r>
          </a:p>
          <a:p>
            <a:r>
              <a:rPr lang="en-US" sz="1600" dirty="0" smtClean="0">
                <a:latin typeface="Arial"/>
                <a:cs typeface="Arial"/>
              </a:rPr>
              <a:t>Each of the three groups shown here is a sample representing people who were born in 1970.</a:t>
            </a:r>
          </a:p>
          <a:p>
            <a:endParaRPr lang="en-US" sz="1600" b="1"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4-5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143001"/>
            <a:ext cx="7583487" cy="2057400"/>
          </a:xfr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1000"/>
            <a:ext cx="7467600" cy="3733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50038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p:txBody>
          <a:bodyPr/>
          <a:lstStyle/>
          <a:p>
            <a:r>
              <a:rPr lang="en-US" sz="3600" dirty="0" smtClean="0">
                <a:latin typeface="Arial"/>
                <a:cs typeface="Arial"/>
              </a:rPr>
              <a:t>The Time Dimension</a:t>
            </a:r>
          </a:p>
        </p:txBody>
      </p:sp>
      <p:sp>
        <p:nvSpPr>
          <p:cNvPr id="27651" name="Content Placeholder 2"/>
          <p:cNvSpPr>
            <a:spLocks noGrp="1"/>
          </p:cNvSpPr>
          <p:nvPr>
            <p:ph sz="quarter" idx="1"/>
          </p:nvPr>
        </p:nvSpPr>
        <p:spPr/>
        <p:txBody>
          <a:bodyPr>
            <a:normAutofit lnSpcReduction="10000"/>
          </a:bodyPr>
          <a:lstStyle/>
          <a:p>
            <a:pPr>
              <a:lnSpc>
                <a:spcPct val="80000"/>
              </a:lnSpc>
            </a:pPr>
            <a:r>
              <a:rPr lang="en-US" sz="2600" dirty="0" smtClean="0">
                <a:latin typeface="Arial" panose="020B0604020202020204" pitchFamily="34" charset="0"/>
                <a:cs typeface="Arial" panose="020B0604020202020204" pitchFamily="34" charset="0"/>
              </a:rPr>
              <a:t>Comparing Types of Longitudinal Studies, Example: Religious Affiliation</a:t>
            </a:r>
          </a:p>
          <a:p>
            <a:pPr>
              <a:lnSpc>
                <a:spcPct val="80000"/>
              </a:lnSpc>
              <a:buFont typeface="Wingdings" pitchFamily="2" charset="2"/>
              <a:buNone/>
            </a:pPr>
            <a:endParaRPr lang="en-US" sz="2600"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Trend Study</a:t>
            </a:r>
          </a:p>
          <a:p>
            <a:pPr lvl="2">
              <a:lnSpc>
                <a:spcPct val="80000"/>
              </a:lnSpc>
            </a:pPr>
            <a:r>
              <a:rPr lang="en-US" dirty="0" smtClean="0">
                <a:latin typeface="Arial" panose="020B0604020202020204" pitchFamily="34" charset="0"/>
                <a:cs typeface="Arial" panose="020B0604020202020204" pitchFamily="34" charset="0"/>
              </a:rPr>
              <a:t>looks at general shifts in religious affiliation over time.</a:t>
            </a:r>
          </a:p>
          <a:p>
            <a:pPr lvl="1">
              <a:lnSpc>
                <a:spcPct val="80000"/>
              </a:lnSpc>
            </a:pPr>
            <a:endParaRPr lang="en-US"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Cohort Study</a:t>
            </a:r>
          </a:p>
          <a:p>
            <a:pPr lvl="2">
              <a:lnSpc>
                <a:spcPct val="80000"/>
              </a:lnSpc>
            </a:pPr>
            <a:r>
              <a:rPr lang="en-US" dirty="0" smtClean="0">
                <a:latin typeface="Arial" panose="020B0604020202020204" pitchFamily="34" charset="0"/>
                <a:cs typeface="Arial" panose="020B0604020202020204" pitchFamily="34" charset="0"/>
              </a:rPr>
              <a:t>follows shifts in religious affiliation among those born during the Depression.</a:t>
            </a:r>
          </a:p>
          <a:p>
            <a:pPr lvl="1">
              <a:lnSpc>
                <a:spcPct val="80000"/>
              </a:lnSpc>
            </a:pPr>
            <a:endParaRPr lang="en-US"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Panel Study</a:t>
            </a:r>
          </a:p>
          <a:p>
            <a:pPr lvl="2">
              <a:lnSpc>
                <a:spcPct val="80000"/>
              </a:lnSpc>
            </a:pPr>
            <a:r>
              <a:rPr lang="en-US" dirty="0" smtClean="0">
                <a:latin typeface="Arial" panose="020B0604020202020204" pitchFamily="34" charset="0"/>
                <a:cs typeface="Arial" panose="020B0604020202020204" pitchFamily="34" charset="0"/>
              </a:rPr>
              <a:t>follows the shifts in religious affiliation among a specific group of people over time.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Comparing Types of Study Design</a:t>
            </a:r>
            <a:endParaRPr lang="en-US" sz="18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4-6</a:t>
            </a:r>
            <a:endParaRPr lang="en-US" sz="2000"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0"/>
            <a:ext cx="6953301"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2237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The Research Process</a:t>
            </a:r>
          </a:p>
          <a:p>
            <a:r>
              <a:rPr lang="en-US" sz="1600" dirty="0" smtClean="0">
                <a:latin typeface="Arial"/>
                <a:cs typeface="Arial"/>
              </a:rPr>
              <a:t>Here are some of the key elements that we’ll be examining throughout this book: the pieces that make up the whole of social research.</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4-7</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990601"/>
            <a:ext cx="7583487" cy="2362200"/>
          </a:xfr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
            <a:ext cx="450711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9267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z="3600" dirty="0" smtClean="0">
                <a:latin typeface="Arial"/>
                <a:cs typeface="Arial"/>
              </a:rPr>
              <a:t>How to Design a Research Project</a:t>
            </a:r>
          </a:p>
        </p:txBody>
      </p:sp>
      <p:sp>
        <p:nvSpPr>
          <p:cNvPr id="30723" name="Content Placeholder 2"/>
          <p:cNvSpPr>
            <a:spLocks noGrp="1"/>
          </p:cNvSpPr>
          <p:nvPr>
            <p:ph sz="quarter" idx="1"/>
          </p:nvPr>
        </p:nvSpPr>
        <p:spPr/>
        <p:txBody>
          <a:bodyPr>
            <a:normAutofit fontScale="92500" lnSpcReduction="10000"/>
          </a:bodyPr>
          <a:lstStyle/>
          <a:p>
            <a:pPr marL="514350" indent="-514350" fontAlgn="auto">
              <a:spcAft>
                <a:spcPts val="0"/>
              </a:spcAft>
              <a:buFont typeface="Arial" charset="0"/>
              <a:buAutoNum type="arabicPeriod"/>
              <a:defRPr/>
            </a:pPr>
            <a:r>
              <a:rPr lang="en-US" sz="2600" dirty="0" smtClean="0">
                <a:latin typeface="Arial" panose="020B0604020202020204" pitchFamily="34" charset="0"/>
                <a:cs typeface="Arial" panose="020B0604020202020204" pitchFamily="34" charset="0"/>
              </a:rPr>
              <a:t>Define the purpose of your project – exploratory, descriptive, or explanatory?</a:t>
            </a:r>
          </a:p>
          <a:p>
            <a:pPr marL="514350" indent="-514350" fontAlgn="auto">
              <a:spcAft>
                <a:spcPts val="0"/>
              </a:spcAft>
              <a:buFont typeface="Arial" charset="0"/>
              <a:buAutoNum type="arabicPeriod"/>
              <a:defRPr/>
            </a:pPr>
            <a:r>
              <a:rPr lang="en-US" sz="2600" dirty="0" smtClean="0">
                <a:latin typeface="Arial" panose="020B0604020202020204" pitchFamily="34" charset="0"/>
                <a:cs typeface="Arial" panose="020B0604020202020204" pitchFamily="34" charset="0"/>
              </a:rPr>
              <a:t>Specify the meanings of each concept you want to study</a:t>
            </a:r>
          </a:p>
          <a:p>
            <a:pPr marL="514350" indent="-514350" fontAlgn="auto">
              <a:spcAft>
                <a:spcPts val="0"/>
              </a:spcAft>
              <a:buFont typeface="Arial" charset="0"/>
              <a:buAutoNum type="arabicPeriod"/>
              <a:defRPr/>
            </a:pPr>
            <a:r>
              <a:rPr lang="en-US" sz="2600" dirty="0" smtClean="0">
                <a:latin typeface="Arial" panose="020B0604020202020204" pitchFamily="34" charset="0"/>
                <a:cs typeface="Arial" panose="020B0604020202020204" pitchFamily="34" charset="0"/>
              </a:rPr>
              <a:t>Select </a:t>
            </a:r>
            <a:r>
              <a:rPr lang="en-US" sz="2600" dirty="0" smtClean="0">
                <a:latin typeface="Arial" panose="020B0604020202020204" pitchFamily="34" charset="0"/>
                <a:cs typeface="Arial" panose="020B0604020202020204" pitchFamily="34" charset="0"/>
              </a:rPr>
              <a:t>a research method</a:t>
            </a:r>
          </a:p>
          <a:p>
            <a:pPr marL="514350" indent="-514350" fontAlgn="auto">
              <a:spcAft>
                <a:spcPts val="0"/>
              </a:spcAft>
              <a:buFont typeface="Arial" charset="0"/>
              <a:buAutoNum type="arabicPeriod" startAt="5"/>
              <a:defRPr/>
            </a:pPr>
            <a:r>
              <a:rPr lang="en-US" sz="2600" dirty="0" smtClean="0">
                <a:latin typeface="Arial" panose="020B0604020202020204" pitchFamily="34" charset="0"/>
                <a:cs typeface="Arial" panose="020B0604020202020204" pitchFamily="34" charset="0"/>
              </a:rPr>
              <a:t>Determine how you will measure the results</a:t>
            </a:r>
          </a:p>
          <a:p>
            <a:pPr marL="514350" indent="-514350" fontAlgn="auto">
              <a:spcAft>
                <a:spcPts val="0"/>
              </a:spcAft>
              <a:buFont typeface="Arial" charset="0"/>
              <a:buAutoNum type="arabicPeriod" startAt="5"/>
              <a:defRPr/>
            </a:pPr>
            <a:r>
              <a:rPr lang="en-US" sz="2600" dirty="0" smtClean="0">
                <a:latin typeface="Arial" panose="020B0604020202020204" pitchFamily="34" charset="0"/>
                <a:cs typeface="Arial" panose="020B0604020202020204" pitchFamily="34" charset="0"/>
              </a:rPr>
              <a:t>Determine </a:t>
            </a:r>
            <a:r>
              <a:rPr lang="en-US" sz="2600" dirty="0">
                <a:latin typeface="Arial" panose="020B0604020202020204" pitchFamily="34" charset="0"/>
                <a:cs typeface="Arial" panose="020B0604020202020204" pitchFamily="34" charset="0"/>
              </a:rPr>
              <a:t>whom or what to study</a:t>
            </a:r>
          </a:p>
          <a:p>
            <a:pPr marL="514350" indent="-514350" fontAlgn="auto">
              <a:spcAft>
                <a:spcPts val="0"/>
              </a:spcAft>
              <a:buFont typeface="Arial" charset="0"/>
              <a:buAutoNum type="arabicPeriod" startAt="5"/>
              <a:defRPr/>
            </a:pPr>
            <a:r>
              <a:rPr lang="en-US" sz="2600" dirty="0">
                <a:latin typeface="Arial" panose="020B0604020202020204" pitchFamily="34" charset="0"/>
                <a:cs typeface="Arial" panose="020B0604020202020204" pitchFamily="34" charset="0"/>
              </a:rPr>
              <a:t>Collect empirical data</a:t>
            </a:r>
          </a:p>
          <a:p>
            <a:pPr marL="514350" indent="-514350" fontAlgn="auto">
              <a:spcAft>
                <a:spcPts val="0"/>
              </a:spcAft>
              <a:buFont typeface="Arial" charset="0"/>
              <a:buAutoNum type="arabicPeriod" startAt="5"/>
              <a:defRPr/>
            </a:pPr>
            <a:r>
              <a:rPr lang="en-US" sz="2600" dirty="0">
                <a:latin typeface="Arial" panose="020B0604020202020204" pitchFamily="34" charset="0"/>
                <a:cs typeface="Arial" panose="020B0604020202020204" pitchFamily="34" charset="0"/>
              </a:rPr>
              <a:t>Process the data</a:t>
            </a:r>
          </a:p>
          <a:p>
            <a:pPr marL="514350" indent="-514350" fontAlgn="auto">
              <a:spcAft>
                <a:spcPts val="0"/>
              </a:spcAft>
              <a:buFont typeface="Arial" charset="0"/>
              <a:buAutoNum type="arabicPeriod" startAt="5"/>
              <a:defRPr/>
            </a:pPr>
            <a:r>
              <a:rPr lang="en-US" sz="2600" dirty="0">
                <a:latin typeface="Arial" panose="020B0604020202020204" pitchFamily="34" charset="0"/>
                <a:cs typeface="Arial" panose="020B0604020202020204" pitchFamily="34" charset="0"/>
              </a:rPr>
              <a:t>Analyze the data</a:t>
            </a:r>
          </a:p>
          <a:p>
            <a:pPr marL="514350" indent="-514350" fontAlgn="auto">
              <a:spcAft>
                <a:spcPts val="0"/>
              </a:spcAft>
              <a:buFont typeface="Arial" charset="0"/>
              <a:buAutoNum type="arabicPeriod" startAt="5"/>
              <a:defRPr/>
            </a:pPr>
            <a:r>
              <a:rPr lang="en-US" sz="2600" dirty="0">
                <a:latin typeface="Arial" panose="020B0604020202020204" pitchFamily="34" charset="0"/>
                <a:cs typeface="Arial" panose="020B0604020202020204" pitchFamily="34" charset="0"/>
              </a:rPr>
              <a:t>Report your </a:t>
            </a:r>
            <a:r>
              <a:rPr lang="en-US" sz="2600" dirty="0" smtClean="0">
                <a:latin typeface="Arial" panose="020B0604020202020204" pitchFamily="34" charset="0"/>
                <a:cs typeface="Arial" panose="020B0604020202020204" pitchFamily="34" charset="0"/>
              </a:rPr>
              <a:t>findings</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A General Research Proposal Outline</a:t>
            </a:r>
          </a:p>
        </p:txBody>
      </p:sp>
      <p:sp>
        <p:nvSpPr>
          <p:cNvPr id="32771"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Elements of a Research Proposal</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Problem or Objective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Literature Review</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Subjects for Study</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Measurement</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Data Collection Methods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Analysis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Schedule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Budget</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Institutional Review Board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a:cs typeface="Arial"/>
              </a:rPr>
              <a:t>The Ethics of Research Design</a:t>
            </a:r>
            <a:endParaRPr lang="en-US" sz="3600" dirty="0">
              <a:latin typeface="Arial"/>
              <a:cs typeface="Arial"/>
            </a:endParaRPr>
          </a:p>
        </p:txBody>
      </p:sp>
      <p:sp>
        <p:nvSpPr>
          <p:cNvPr id="3" name="Content Placeholder 2"/>
          <p:cNvSpPr>
            <a:spLocks noGrp="1"/>
          </p:cNvSpPr>
          <p:nvPr>
            <p:ph sz="quarter" idx="1"/>
          </p:nvPr>
        </p:nvSpPr>
        <p:spPr/>
        <p:txBody>
          <a:bodyPr/>
          <a:lstStyle/>
          <a:p>
            <a:r>
              <a:rPr lang="en-US" dirty="0" smtClean="0">
                <a:latin typeface="Arial"/>
                <a:cs typeface="Arial"/>
              </a:rPr>
              <a:t>Research design should indicate how your study will abide by the ethical strictures of social research</a:t>
            </a:r>
          </a:p>
          <a:p>
            <a:r>
              <a:rPr lang="en-US" dirty="0" smtClean="0">
                <a:latin typeface="Arial"/>
                <a:cs typeface="Arial"/>
              </a:rPr>
              <a:t>May be appropriate for an institutional review board to review your research proposal</a:t>
            </a:r>
            <a:endParaRPr lang="en-US" dirty="0">
              <a:latin typeface="Arial"/>
              <a:cs typeface="Arial"/>
            </a:endParaRPr>
          </a:p>
        </p:txBody>
      </p:sp>
    </p:spTree>
    <p:extLst>
      <p:ext uri="{BB962C8B-B14F-4D97-AF65-F5344CB8AC3E}">
        <p14:creationId xmlns:p14="http://schemas.microsoft.com/office/powerpoint/2010/main" val="158911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Outline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latin typeface="Arial" panose="020B0604020202020204" pitchFamily="34" charset="0"/>
              <a:cs typeface="Arial" panose="020B0604020202020204" pitchFamily="34" charset="0"/>
            </a:endParaRPr>
          </a:p>
        </p:txBody>
      </p:sp>
      <p:sp>
        <p:nvSpPr>
          <p:cNvPr id="10243" name="Content Placeholder 2"/>
          <p:cNvSpPr>
            <a:spLocks noGrp="1"/>
          </p:cNvSpPr>
          <p:nvPr>
            <p:ph sz="quarter" idx="1"/>
          </p:nvPr>
        </p:nvSpPr>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How to Design a Research Project</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Research Proposal</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Ethics of Research Design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1761320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1 of 2)</a:t>
            </a:r>
          </a:p>
        </p:txBody>
      </p:sp>
      <p:sp>
        <p:nvSpPr>
          <p:cNvPr id="48130" name="Content Placeholder 3"/>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Discuss the role of exploration, description, and explanation in social research.</a:t>
            </a:r>
          </a:p>
          <a:p>
            <a:r>
              <a:rPr lang="en-US" sz="2600" dirty="0" smtClean="0">
                <a:latin typeface="Arial" panose="020B0604020202020204" pitchFamily="34" charset="0"/>
                <a:cs typeface="Arial" panose="020B0604020202020204" pitchFamily="34" charset="0"/>
              </a:rPr>
              <a:t>Discuss the logic and procedures of idiographic explanation.</a:t>
            </a:r>
          </a:p>
          <a:p>
            <a:r>
              <a:rPr lang="en-US" sz="2600" dirty="0" smtClean="0">
                <a:latin typeface="Arial" panose="020B0604020202020204" pitchFamily="34" charset="0"/>
                <a:cs typeface="Arial" panose="020B0604020202020204" pitchFamily="34" charset="0"/>
              </a:rPr>
              <a:t>Name and discuss the legitimate and false criteria for nomothetic explanation.</a:t>
            </a:r>
          </a:p>
          <a:p>
            <a:r>
              <a:rPr lang="en-US" sz="2600" dirty="0" smtClean="0">
                <a:latin typeface="Arial" panose="020B0604020202020204" pitchFamily="34" charset="0"/>
                <a:cs typeface="Arial" panose="020B0604020202020204" pitchFamily="34" charset="0"/>
              </a:rPr>
              <a:t>Distinguish between necessary and sufficient causes, giving examples. </a:t>
            </a:r>
          </a:p>
          <a:p>
            <a:r>
              <a:rPr lang="en-US" sz="2600" dirty="0" smtClean="0">
                <a:latin typeface="Arial" panose="020B0604020202020204" pitchFamily="34" charset="0"/>
                <a:cs typeface="Arial" panose="020B0604020202020204" pitchFamily="34" charset="0"/>
              </a:rPr>
              <a:t>Identify some of the common units of analysis in social research and explain why that concept is important.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latin typeface="Arial" panose="020B0604020202020204" pitchFamily="34" charset="0"/>
              <a:cs typeface="Arial" panose="020B0604020202020204" pitchFamily="34" charset="0"/>
            </a:endParaRPr>
          </a:p>
        </p:txBody>
      </p:sp>
      <p:sp>
        <p:nvSpPr>
          <p:cNvPr id="48130" name="Content Placeholder 3"/>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Identify and describe some common study designs based on the time dimension.</a:t>
            </a:r>
          </a:p>
          <a:p>
            <a:r>
              <a:rPr lang="en-US" sz="2600" dirty="0" smtClean="0">
                <a:latin typeface="Arial" panose="020B0604020202020204" pitchFamily="34" charset="0"/>
                <a:cs typeface="Arial" panose="020B0604020202020204" pitchFamily="34" charset="0"/>
              </a:rPr>
              <a:t>Explain and illustrate some advantages of mixed-mode designs.</a:t>
            </a:r>
          </a:p>
          <a:p>
            <a:r>
              <a:rPr lang="en-US" sz="2600" dirty="0" smtClean="0">
                <a:latin typeface="Arial" panose="020B0604020202020204" pitchFamily="34" charset="0"/>
                <a:cs typeface="Arial" panose="020B0604020202020204" pitchFamily="34" charset="0"/>
              </a:rPr>
              <a:t>Identify and discuss the key elements in the design of a research project.</a:t>
            </a:r>
          </a:p>
          <a:p>
            <a:r>
              <a:rPr lang="en-US" sz="2600" dirty="0" smtClean="0">
                <a:latin typeface="Arial" panose="020B0604020202020204" pitchFamily="34" charset="0"/>
                <a:cs typeface="Arial" panose="020B0604020202020204" pitchFamily="34" charset="0"/>
              </a:rPr>
              <a:t>Describe the elements and structure of a research proposal.</a:t>
            </a:r>
          </a:p>
          <a:p>
            <a:r>
              <a:rPr lang="en-US" sz="2600" dirty="0" smtClean="0">
                <a:latin typeface="Arial" panose="020B0604020202020204" pitchFamily="34" charset="0"/>
                <a:cs typeface="Arial" panose="020B0604020202020204" pitchFamily="34" charset="0"/>
              </a:rPr>
              <a:t>Give examples of how research design can have ethical implications.</a:t>
            </a:r>
          </a:p>
        </p:txBody>
      </p:sp>
    </p:spTree>
    <p:extLst>
      <p:ext uri="{BB962C8B-B14F-4D97-AF65-F5344CB8AC3E}">
        <p14:creationId xmlns:p14="http://schemas.microsoft.com/office/powerpoint/2010/main" val="854855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nSpc>
                <a:spcPct val="90000"/>
              </a:lnSpc>
              <a:buFont typeface="Times"/>
              <a:buNone/>
            </a:pPr>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le 3"/>
          <p:cNvSpPr>
            <a:spLocks noGrp="1"/>
          </p:cNvSpPr>
          <p:nvPr>
            <p:ph type="title"/>
          </p:nvPr>
        </p:nvSpPr>
        <p:spPr/>
        <p:txBody>
          <a:bodyPr/>
          <a:lstStyle/>
          <a:p>
            <a:r>
              <a:rPr lang="en-US" sz="3600" dirty="0" smtClean="0">
                <a:latin typeface="Arial"/>
                <a:cs typeface="Arial"/>
              </a:rPr>
              <a:t>Question 1</a:t>
            </a:r>
          </a:p>
        </p:txBody>
      </p:sp>
      <p:sp>
        <p:nvSpPr>
          <p:cNvPr id="3" name="Content Placeholder 2"/>
          <p:cNvSpPr>
            <a:spLocks noGrp="1"/>
          </p:cNvSpPr>
          <p:nvPr>
            <p:ph sz="quarter" idx="1"/>
          </p:nvPr>
        </p:nvSpPr>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1. Social researchers tend to choose _____ as their units of analysis.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social interactions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social artifacts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groups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individuals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aggregates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Title 3"/>
          <p:cNvSpPr>
            <a:spLocks noGrp="1"/>
          </p:cNvSpPr>
          <p:nvPr>
            <p:ph type="title"/>
          </p:nvPr>
        </p:nvSpPr>
        <p:spPr/>
        <p:txBody>
          <a:bodyPr/>
          <a:lstStyle/>
          <a:p>
            <a:r>
              <a:rPr lang="en-US" sz="3600" dirty="0" smtClean="0">
                <a:latin typeface="Arial"/>
                <a:cs typeface="Arial"/>
              </a:rPr>
              <a:t>Question 2</a:t>
            </a:r>
          </a:p>
        </p:txBody>
      </p:sp>
      <p:sp>
        <p:nvSpPr>
          <p:cNvPr id="3" name="Content Placeholder 2"/>
          <p:cNvSpPr>
            <a:spLocks noGrp="1"/>
          </p:cNvSpPr>
          <p:nvPr>
            <p:ph sz="quarter" idx="1"/>
          </p:nvPr>
        </p:nvSpPr>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2. Scientific inquiry comes down to</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making observations.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interpreting what you have observed.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both of the above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none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Title 3"/>
          <p:cNvSpPr>
            <a:spLocks noGrp="1"/>
          </p:cNvSpPr>
          <p:nvPr>
            <p:ph type="title"/>
          </p:nvPr>
        </p:nvSpPr>
        <p:spPr/>
        <p:txBody>
          <a:bodyPr/>
          <a:lstStyle/>
          <a:p>
            <a:r>
              <a:rPr lang="en-US" sz="3600" dirty="0" smtClean="0"/>
              <a:t>Question 3</a:t>
            </a:r>
          </a:p>
        </p:txBody>
      </p:sp>
      <p:sp>
        <p:nvSpPr>
          <p:cNvPr id="3" name="Content Placeholder 2"/>
          <p:cNvSpPr>
            <a:spLocks noGrp="1"/>
          </p:cNvSpPr>
          <p:nvPr>
            <p:ph sz="quarter" idx="1"/>
          </p:nvPr>
        </p:nvSpPr>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A _____ is an empirical relationship between two variables such that changes in one are associated with changes in the other.</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nomothetic explanation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regression analysis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correlation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spurious relationship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3"/>
          <p:cNvSpPr>
            <a:spLocks noGrp="1"/>
          </p:cNvSpPr>
          <p:nvPr>
            <p:ph type="title"/>
          </p:nvPr>
        </p:nvSpPr>
        <p:spPr/>
        <p:txBody>
          <a:bodyPr/>
          <a:lstStyle/>
          <a:p>
            <a:r>
              <a:rPr lang="en-US" sz="3600" dirty="0" smtClean="0">
                <a:latin typeface="Arial"/>
                <a:cs typeface="Arial"/>
              </a:rPr>
              <a:t>Question 4</a:t>
            </a:r>
          </a:p>
        </p:txBody>
      </p:sp>
      <p:sp>
        <p:nvSpPr>
          <p:cNvPr id="3" name="Content Placeholder 2"/>
          <p:cNvSpPr>
            <a:spLocks noGrp="1"/>
          </p:cNvSpPr>
          <p:nvPr>
            <p:ph sz="quarter" idx="1"/>
          </p:nvPr>
        </p:nvSpPr>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4.Which of these are among the purposes of research?</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exploration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description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explanation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All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Title 3"/>
          <p:cNvSpPr>
            <a:spLocks noGrp="1"/>
          </p:cNvSpPr>
          <p:nvPr>
            <p:ph type="title"/>
          </p:nvPr>
        </p:nvSpPr>
        <p:spPr/>
        <p:txBody>
          <a:bodyPr/>
          <a:lstStyle/>
          <a:p>
            <a:r>
              <a:rPr lang="en-US" sz="3600" dirty="0" smtClean="0"/>
              <a:t>Question 5</a:t>
            </a:r>
          </a:p>
        </p:txBody>
      </p:sp>
      <p:sp>
        <p:nvSpPr>
          <p:cNvPr id="3" name="Content Placeholder 2"/>
          <p:cNvSpPr>
            <a:spLocks noGrp="1"/>
          </p:cNvSpPr>
          <p:nvPr>
            <p:ph sz="quarter" idx="1"/>
          </p:nvPr>
        </p:nvSpPr>
        <p:spPr/>
        <p:txBody>
          <a:bodyPr>
            <a:normAutofit/>
          </a:bodyPr>
          <a:lstStyle/>
          <a:p>
            <a:pPr marL="0" indent="0">
              <a:lnSpc>
                <a:spcPct val="80000"/>
              </a:lnSpc>
              <a:buFont typeface="Wingdings 3" pitchFamily="18" charset="2"/>
              <a:buNone/>
            </a:pPr>
            <a:r>
              <a:rPr lang="en-US" sz="2600" dirty="0" smtClean="0">
                <a:latin typeface="Arial" panose="020B0604020202020204" pitchFamily="34" charset="0"/>
                <a:cs typeface="Arial" panose="020B0604020202020204" pitchFamily="34" charset="0"/>
              </a:rPr>
              <a:t>5. What do social researchers means when they say  there is a causal relationship between education and racial tolerance?</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There is a statistical correlation between the two variables.</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A person’s educational level occurred before their current level of tolerance.</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There is no third variable that can explain away the observed correlation.</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all of these choices</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none of the these choices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Title 3"/>
          <p:cNvSpPr>
            <a:spLocks noGrp="1"/>
          </p:cNvSpPr>
          <p:nvPr>
            <p:ph type="title"/>
          </p:nvPr>
        </p:nvSpPr>
        <p:spPr/>
        <p:txBody>
          <a:bodyPr/>
          <a:lstStyle/>
          <a:p>
            <a:r>
              <a:rPr lang="en-US" sz="3600" dirty="0" smtClean="0"/>
              <a:t>Question 6</a:t>
            </a:r>
          </a:p>
        </p:txBody>
      </p:sp>
      <p:sp>
        <p:nvSpPr>
          <p:cNvPr id="3" name="Content Placeholder 2"/>
          <p:cNvSpPr>
            <a:spLocks noGrp="1"/>
          </p:cNvSpPr>
          <p:nvPr>
            <p:ph sz="quarter" idx="1"/>
          </p:nvPr>
        </p:nvSpPr>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6. A _____ is probabilistic and usually incomplete.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nomothetic explanation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correlation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spurious relationship</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theory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Title 3"/>
          <p:cNvSpPr>
            <a:spLocks noGrp="1"/>
          </p:cNvSpPr>
          <p:nvPr>
            <p:ph type="title"/>
          </p:nvPr>
        </p:nvSpPr>
        <p:spPr/>
        <p:txBody>
          <a:bodyPr/>
          <a:lstStyle/>
          <a:p>
            <a:r>
              <a:rPr lang="en-US" sz="3600" dirty="0" smtClean="0">
                <a:latin typeface="Arial"/>
                <a:cs typeface="Arial"/>
              </a:rPr>
              <a:t>Question 7</a:t>
            </a:r>
          </a:p>
        </p:txBody>
      </p:sp>
      <p:sp>
        <p:nvSpPr>
          <p:cNvPr id="3" name="Content Placeholder 2"/>
          <p:cNvSpPr>
            <a:spLocks noGrp="1"/>
          </p:cNvSpPr>
          <p:nvPr>
            <p:ph sz="quarter" idx="1"/>
          </p:nvPr>
        </p:nvSpPr>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7. A _____ represents a condition that, if present, guarantees the effect in question.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hypothesis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sufficient cause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practical issue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necessary cause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dependent variable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 Few Points for Review</a:t>
            </a:r>
            <a:endParaRPr lang="en-US" dirty="0">
              <a:latin typeface="Arial"/>
              <a:cs typeface="Arial"/>
            </a:endParaRPr>
          </a:p>
        </p:txBody>
      </p:sp>
      <p:sp>
        <p:nvSpPr>
          <p:cNvPr id="3" name="Content Placeholder 2"/>
          <p:cNvSpPr>
            <a:spLocks noGrp="1"/>
          </p:cNvSpPr>
          <p:nvPr>
            <p:ph sz="quarter" idx="1"/>
          </p:nvPr>
        </p:nvSpPr>
        <p:spPr/>
        <p:txBody>
          <a:bodyPr/>
          <a:lstStyle/>
          <a:p>
            <a:r>
              <a:rPr lang="en-US" dirty="0" smtClean="0">
                <a:latin typeface="Arial"/>
                <a:cs typeface="Arial"/>
              </a:rPr>
              <a:t>3 purposes or types of research?</a:t>
            </a:r>
          </a:p>
          <a:p>
            <a:r>
              <a:rPr lang="en-US" dirty="0" smtClean="0">
                <a:latin typeface="Arial"/>
                <a:cs typeface="Arial"/>
              </a:rPr>
              <a:t>2 Types of explanations in research?</a:t>
            </a:r>
          </a:p>
          <a:p>
            <a:r>
              <a:rPr lang="en-US" dirty="0" smtClean="0">
                <a:latin typeface="Arial"/>
                <a:cs typeface="Arial"/>
              </a:rPr>
              <a:t>Inductive versus deductive </a:t>
            </a:r>
            <a:r>
              <a:rPr lang="en-US" dirty="0">
                <a:latin typeface="Arial"/>
                <a:cs typeface="Arial"/>
              </a:rPr>
              <a:t>a</a:t>
            </a:r>
            <a:r>
              <a:rPr lang="en-US" dirty="0" smtClean="0">
                <a:latin typeface="Arial"/>
                <a:cs typeface="Arial"/>
              </a:rPr>
              <a:t>pproaches?</a:t>
            </a:r>
          </a:p>
          <a:p>
            <a:r>
              <a:rPr lang="en-US" dirty="0" smtClean="0">
                <a:latin typeface="Arial"/>
                <a:cs typeface="Arial"/>
              </a:rPr>
              <a:t>Why is theory important?</a:t>
            </a:r>
          </a:p>
          <a:p>
            <a:r>
              <a:rPr lang="en-US" dirty="0" smtClean="0">
                <a:latin typeface="Arial"/>
                <a:cs typeface="Arial"/>
              </a:rPr>
              <a:t>Why do we have ethical guidelines?</a:t>
            </a:r>
            <a:endParaRPr lang="en-US" dirty="0">
              <a:latin typeface="Arial"/>
              <a:cs typeface="Arial"/>
            </a:endParaRPr>
          </a:p>
        </p:txBody>
      </p:sp>
    </p:spTree>
    <p:extLst>
      <p:ext uri="{BB962C8B-B14F-4D97-AF65-F5344CB8AC3E}">
        <p14:creationId xmlns:p14="http://schemas.microsoft.com/office/powerpoint/2010/main" val="387655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Three Purposes of </a:t>
            </a:r>
            <a:r>
              <a:rPr lang="en-US" sz="3600" dirty="0">
                <a:latin typeface="Arial" panose="020B0604020202020204" pitchFamily="34" charset="0"/>
                <a:cs typeface="Arial" panose="020B0604020202020204" pitchFamily="34" charset="0"/>
              </a:rPr>
              <a:t>Research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3)</a:t>
            </a:r>
          </a:p>
        </p:txBody>
      </p:sp>
      <p:sp>
        <p:nvSpPr>
          <p:cNvPr id="16386" name="Content Placeholder 2"/>
          <p:cNvSpPr>
            <a:spLocks noGrp="1"/>
          </p:cNvSpPr>
          <p:nvPr>
            <p:ph sz="quarter" idx="1"/>
          </p:nvPr>
        </p:nvSpPr>
        <p:spPr/>
        <p:txBody>
          <a:bodyPr/>
          <a:lstStyle/>
          <a:p>
            <a:pPr marL="514350" indent="-514350">
              <a:buFont typeface="Arial" pitchFamily="34" charset="0"/>
              <a:buAutoNum type="arabicPeriod"/>
            </a:pPr>
            <a:r>
              <a:rPr lang="en-US" sz="2600" dirty="0" smtClean="0">
                <a:latin typeface="Arial" panose="020B0604020202020204" pitchFamily="34" charset="0"/>
                <a:cs typeface="Arial" panose="020B0604020202020204" pitchFamily="34" charset="0"/>
              </a:rPr>
              <a:t>Exploration</a:t>
            </a:r>
          </a:p>
          <a:p>
            <a:pPr marL="788988" lvl="1" indent="-514350"/>
            <a:r>
              <a:rPr lang="en-US" dirty="0" smtClean="0">
                <a:latin typeface="Arial" panose="020B0604020202020204" pitchFamily="34" charset="0"/>
                <a:cs typeface="Arial" panose="020B0604020202020204" pitchFamily="34" charset="0"/>
              </a:rPr>
              <a:t>To satisfy the researcher’s curiosity and desire for better understanding</a:t>
            </a:r>
          </a:p>
          <a:p>
            <a:pPr marL="788988" lvl="1" indent="-514350"/>
            <a:r>
              <a:rPr lang="en-US" dirty="0" smtClean="0">
                <a:latin typeface="Arial" panose="020B0604020202020204" pitchFamily="34" charset="0"/>
                <a:cs typeface="Arial" panose="020B0604020202020204" pitchFamily="34" charset="0"/>
              </a:rPr>
              <a:t>To test the feasibility of undertaking a more extensive study</a:t>
            </a:r>
          </a:p>
          <a:p>
            <a:pPr marL="788988" lvl="1" indent="-514350"/>
            <a:r>
              <a:rPr lang="en-US" dirty="0" smtClean="0">
                <a:latin typeface="Arial" panose="020B0604020202020204" pitchFamily="34" charset="0"/>
                <a:cs typeface="Arial" panose="020B0604020202020204" pitchFamily="34" charset="0"/>
              </a:rPr>
              <a:t>To develop the methods to be employed in any subsequent study</a:t>
            </a:r>
          </a:p>
          <a:p>
            <a:pPr marL="788988" lvl="1" indent="-514350"/>
            <a:endParaRPr lang="en-US" dirty="0" smtClean="0">
              <a:latin typeface="Arial" panose="020B0604020202020204" pitchFamily="34" charset="0"/>
              <a:cs typeface="Arial" panose="020B0604020202020204" pitchFamily="34" charset="0"/>
            </a:endParaRPr>
          </a:p>
          <a:p>
            <a:pPr marL="788988" lvl="1" indent="-514350"/>
            <a:r>
              <a:rPr lang="en-US" dirty="0" smtClean="0">
                <a:latin typeface="Arial" panose="020B0604020202020204" pitchFamily="34" charset="0"/>
                <a:cs typeface="Arial" panose="020B0604020202020204" pitchFamily="34" charset="0"/>
              </a:rPr>
              <a:t>Examples?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Three Purposes of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17410" name="Content Placeholder 2"/>
          <p:cNvSpPr>
            <a:spLocks noGrp="1"/>
          </p:cNvSpPr>
          <p:nvPr>
            <p:ph sz="quarter" idx="1"/>
          </p:nvPr>
        </p:nvSpPr>
        <p:spPr/>
        <p:txBody>
          <a:bodyPr/>
          <a:lstStyle/>
          <a:p>
            <a:pPr marL="514350" indent="-514350">
              <a:buFont typeface="Arial" pitchFamily="34" charset="0"/>
              <a:buAutoNum type="arabicPeriod" startAt="2"/>
            </a:pPr>
            <a:r>
              <a:rPr lang="en-US" sz="2600" dirty="0" smtClean="0">
                <a:latin typeface="Arial" panose="020B0604020202020204" pitchFamily="34" charset="0"/>
                <a:cs typeface="Arial" panose="020B0604020202020204" pitchFamily="34" charset="0"/>
              </a:rPr>
              <a:t>Description</a:t>
            </a:r>
          </a:p>
          <a:p>
            <a:pPr marL="788988" lvl="1" indent="-514350"/>
            <a:r>
              <a:rPr lang="en-US" dirty="0" smtClean="0">
                <a:latin typeface="Arial" panose="020B0604020202020204" pitchFamily="34" charset="0"/>
                <a:cs typeface="Arial" panose="020B0604020202020204" pitchFamily="34" charset="0"/>
              </a:rPr>
              <a:t>Describe situations and events through scientific observation</a:t>
            </a:r>
          </a:p>
          <a:p>
            <a:pPr marL="788988" lvl="1" indent="-514350"/>
            <a:endParaRPr lang="en-US" dirty="0" smtClean="0">
              <a:latin typeface="Arial" panose="020B0604020202020204" pitchFamily="34" charset="0"/>
              <a:cs typeface="Arial" panose="020B0604020202020204" pitchFamily="34" charset="0"/>
            </a:endParaRPr>
          </a:p>
          <a:p>
            <a:pPr marL="788988" lvl="1" indent="-514350"/>
            <a:r>
              <a:rPr lang="en-US" dirty="0" smtClean="0">
                <a:latin typeface="Arial" panose="020B0604020202020204" pitchFamily="34" charset="0"/>
                <a:cs typeface="Arial" panose="020B0604020202020204" pitchFamily="34" charset="0"/>
              </a:rPr>
              <a:t>Examples?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Three Purposes of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3)</a:t>
            </a:r>
            <a:endParaRPr lang="en-US" sz="1200" dirty="0" smtClean="0"/>
          </a:p>
        </p:txBody>
      </p:sp>
      <p:sp>
        <p:nvSpPr>
          <p:cNvPr id="18434" name="Content Placeholder 2"/>
          <p:cNvSpPr>
            <a:spLocks noGrp="1"/>
          </p:cNvSpPr>
          <p:nvPr>
            <p:ph sz="quarter" idx="1"/>
          </p:nvPr>
        </p:nvSpPr>
        <p:spPr/>
        <p:txBody>
          <a:bodyPr/>
          <a:lstStyle/>
          <a:p>
            <a:pPr marL="514350" indent="-514350">
              <a:buFont typeface="Arial" pitchFamily="34" charset="0"/>
              <a:buAutoNum type="arabicPeriod" startAt="3"/>
            </a:pPr>
            <a:r>
              <a:rPr lang="en-US" sz="2600" dirty="0" smtClean="0">
                <a:latin typeface="Arial" panose="020B0604020202020204" pitchFamily="34" charset="0"/>
                <a:cs typeface="Arial" panose="020B0604020202020204" pitchFamily="34" charset="0"/>
              </a:rPr>
              <a:t>Explanation</a:t>
            </a:r>
          </a:p>
          <a:p>
            <a:pPr marL="788988" lvl="1" indent="-514350"/>
            <a:r>
              <a:rPr lang="en-US" dirty="0" smtClean="0">
                <a:latin typeface="Arial" panose="020B0604020202020204" pitchFamily="34" charset="0"/>
                <a:cs typeface="Arial" panose="020B0604020202020204" pitchFamily="34" charset="0"/>
              </a:rPr>
              <a:t>Descriptive studies answer questions of what, where, when, and how</a:t>
            </a:r>
          </a:p>
          <a:p>
            <a:pPr marL="788988" lvl="1" indent="-514350"/>
            <a:r>
              <a:rPr lang="en-US" dirty="0" smtClean="0">
                <a:latin typeface="Arial" panose="020B0604020202020204" pitchFamily="34" charset="0"/>
                <a:cs typeface="Arial" panose="020B0604020202020204" pitchFamily="34" charset="0"/>
              </a:rPr>
              <a:t>Explanatory studies answer questions of why</a:t>
            </a:r>
          </a:p>
          <a:p>
            <a:pPr marL="788988" lvl="1" indent="-514350"/>
            <a:endParaRPr lang="en-US" dirty="0" smtClean="0">
              <a:latin typeface="Arial" panose="020B0604020202020204" pitchFamily="34" charset="0"/>
              <a:cs typeface="Arial" panose="020B0604020202020204" pitchFamily="34" charset="0"/>
            </a:endParaRPr>
          </a:p>
          <a:p>
            <a:pPr marL="788988" lvl="1" indent="-514350"/>
            <a:r>
              <a:rPr lang="en-US" dirty="0" smtClean="0">
                <a:latin typeface="Arial" panose="020B0604020202020204" pitchFamily="34" charset="0"/>
                <a:cs typeface="Arial" panose="020B0604020202020204" pitchFamily="34" charset="0"/>
              </a:rPr>
              <a:t>Examples?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The Logic of Nomothetic Explanation</a:t>
            </a:r>
          </a:p>
        </p:txBody>
      </p:sp>
      <p:sp>
        <p:nvSpPr>
          <p:cNvPr id="19458"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Goal: to find a few factors that can account for many of the variations in a given phenomenon.</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Example: Legalization of Marijuana</a:t>
            </a:r>
          </a:p>
        </p:txBody>
      </p:sp>
      <p:sp>
        <p:nvSpPr>
          <p:cNvPr id="20484" name="Content Placeholder 8"/>
          <p:cNvSpPr>
            <a:spLocks noGrp="1"/>
          </p:cNvSpPr>
          <p:nvPr>
            <p:ph sz="quarter" idx="2"/>
          </p:nvPr>
        </p:nvSpPr>
        <p:spPr/>
        <p:txBody>
          <a:bodyPr/>
          <a:lstStyle/>
          <a:p>
            <a:r>
              <a:rPr lang="en-US" sz="2600" dirty="0" smtClean="0">
                <a:latin typeface="Arial" panose="020B0604020202020204" pitchFamily="34" charset="0"/>
                <a:cs typeface="Arial" panose="020B0604020202020204" pitchFamily="34" charset="0"/>
              </a:rPr>
              <a:t>Asking one person what influenced her views:</a:t>
            </a:r>
          </a:p>
          <a:p>
            <a:pPr lvl="1"/>
            <a:r>
              <a:rPr lang="en-US" sz="2300" dirty="0" smtClean="0">
                <a:latin typeface="Arial" panose="020B0604020202020204" pitchFamily="34" charset="0"/>
                <a:cs typeface="Arial" panose="020B0604020202020204" pitchFamily="34" charset="0"/>
              </a:rPr>
              <a:t>Parents, teachers, clergy, previous experiences</a:t>
            </a:r>
            <a:endParaRPr lang="en-US" sz="2600" dirty="0" smtClean="0">
              <a:latin typeface="Arial" panose="020B0604020202020204" pitchFamily="34" charset="0"/>
              <a:cs typeface="Arial" panose="020B0604020202020204" pitchFamily="34" charset="0"/>
            </a:endParaRPr>
          </a:p>
        </p:txBody>
      </p:sp>
      <p:sp>
        <p:nvSpPr>
          <p:cNvPr id="20485" name="Content Placeholder 10"/>
          <p:cNvSpPr>
            <a:spLocks noGrp="1"/>
          </p:cNvSpPr>
          <p:nvPr>
            <p:ph sz="quarter" idx="4"/>
          </p:nvPr>
        </p:nvSpPr>
        <p:spPr/>
        <p:txBody>
          <a:bodyPr/>
          <a:lstStyle/>
          <a:p>
            <a:r>
              <a:rPr lang="en-US" sz="2600" dirty="0" smtClean="0">
                <a:latin typeface="Arial" panose="020B0604020202020204" pitchFamily="34" charset="0"/>
                <a:cs typeface="Arial" panose="020B0604020202020204" pitchFamily="34" charset="0"/>
              </a:rPr>
              <a:t>Finding out about the numerous (cross-cutting) factors that influence general opinion</a:t>
            </a:r>
          </a:p>
          <a:p>
            <a:pPr lvl="1"/>
            <a:r>
              <a:rPr lang="en-US" sz="2300" dirty="0" smtClean="0">
                <a:latin typeface="Arial" panose="020B0604020202020204" pitchFamily="34" charset="0"/>
                <a:cs typeface="Arial" panose="020B0604020202020204" pitchFamily="34" charset="0"/>
              </a:rPr>
              <a:t>Political orientation, gender, occupation, education</a:t>
            </a:r>
            <a:endParaRPr lang="en-US" sz="2600" dirty="0" smtClean="0">
              <a:latin typeface="Arial" panose="020B0604020202020204" pitchFamily="34" charset="0"/>
              <a:cs typeface="Arial" panose="020B0604020202020204" pitchFamily="34" charset="0"/>
            </a:endParaRPr>
          </a:p>
        </p:txBody>
      </p:sp>
      <p:sp>
        <p:nvSpPr>
          <p:cNvPr id="20482" name="Text Placeholder 7"/>
          <p:cNvSpPr>
            <a:spLocks noGrp="1"/>
          </p:cNvSpPr>
          <p:nvPr>
            <p:ph type="body" sz="quarter" idx="1"/>
          </p:nvPr>
        </p:nvSpPr>
        <p:spPr/>
        <p:txBody>
          <a:bodyPr/>
          <a:lstStyle/>
          <a:p>
            <a:r>
              <a:rPr lang="en-US" sz="2600" dirty="0" smtClean="0">
                <a:latin typeface="Arial" panose="020B0604020202020204" pitchFamily="34" charset="0"/>
                <a:cs typeface="Arial" panose="020B0604020202020204" pitchFamily="34" charset="0"/>
              </a:rPr>
              <a:t>Idiographic Approach</a:t>
            </a:r>
          </a:p>
        </p:txBody>
      </p:sp>
      <p:sp>
        <p:nvSpPr>
          <p:cNvPr id="15364" name="Text Placeholder 9"/>
          <p:cNvSpPr>
            <a:spLocks noGrp="1"/>
          </p:cNvSpPr>
          <p:nvPr>
            <p:ph type="body" sz="quarter" idx="3"/>
          </p:nvPr>
        </p:nvSpPr>
        <p:spPr/>
        <p:txBody>
          <a:bodyPr>
            <a:normAutofit/>
          </a:bodyPr>
          <a:lstStyle/>
          <a:p>
            <a:pPr fontAlgn="auto">
              <a:spcAft>
                <a:spcPts val="0"/>
              </a:spcAft>
              <a:defRPr/>
            </a:pPr>
            <a:r>
              <a:rPr lang="en-US" sz="2600" dirty="0" smtClean="0">
                <a:latin typeface="Arial" panose="020B0604020202020204" pitchFamily="34" charset="0"/>
                <a:cs typeface="Arial" panose="020B0604020202020204" pitchFamily="34" charset="0"/>
              </a:rPr>
              <a:t>Nomothetic Approach</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3220</TotalTime>
  <Words>2580</Words>
  <Application>Microsoft Macintosh PowerPoint</Application>
  <PresentationFormat>On-screen Show (4:3)</PresentationFormat>
  <Paragraphs>312</Paragraphs>
  <Slides>39</Slides>
  <Notes>25</Notes>
  <HiddenSlides>15</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Methods Theme</vt:lpstr>
      <vt:lpstr>CHAPTER 4  research design</vt:lpstr>
      <vt:lpstr>Chapter Outline (slide 1 of 2)</vt:lpstr>
      <vt:lpstr>Chapter Outline (slide 2 of 2)</vt:lpstr>
      <vt:lpstr>A Few Points for Review</vt:lpstr>
      <vt:lpstr>Three Purposes of Research (slide 1 of 3)</vt:lpstr>
      <vt:lpstr>Three Purposes of Research (slide 2 of 3)</vt:lpstr>
      <vt:lpstr>Three Purposes of Research (slide 3 of 3)</vt:lpstr>
      <vt:lpstr>The Logic of Nomothetic Explanation</vt:lpstr>
      <vt:lpstr>Example: Legalization of Marijuana</vt:lpstr>
      <vt:lpstr>The Logic of Nomothetic Explanation</vt:lpstr>
      <vt:lpstr>Figure 4-1</vt:lpstr>
      <vt:lpstr>The Logic of Nomothetic Explanation  (slide 1 of 2)</vt:lpstr>
      <vt:lpstr>The Logic of Nomothetic Explanation  (slide 2 of 2)</vt:lpstr>
      <vt:lpstr>Necessary and Sufficient Causes</vt:lpstr>
      <vt:lpstr>Figure 4-2</vt:lpstr>
      <vt:lpstr>Figure 4-3</vt:lpstr>
      <vt:lpstr>Units of Analysis (slide 1 of 2)</vt:lpstr>
      <vt:lpstr>Units of Analysis (slide 2 of 2)</vt:lpstr>
      <vt:lpstr>Figure 4-4</vt:lpstr>
      <vt:lpstr>Units of Analysis</vt:lpstr>
      <vt:lpstr>The Time Dimension (slide 1 of 2)</vt:lpstr>
      <vt:lpstr>The Time Dimension (slide 2 of 2)</vt:lpstr>
      <vt:lpstr>Figure 4-5</vt:lpstr>
      <vt:lpstr>The Time Dimension</vt:lpstr>
      <vt:lpstr>Figure 4-6</vt:lpstr>
      <vt:lpstr>Figure 4-7</vt:lpstr>
      <vt:lpstr>How to Design a Research Project</vt:lpstr>
      <vt:lpstr>A General Research Proposal Outline</vt:lpstr>
      <vt:lpstr>The Ethics of Research Design</vt:lpstr>
      <vt:lpstr>Chapter Summary (slide 1 of 2)</vt:lpstr>
      <vt:lpstr>Chapter Summary (slide 2 of 2)</vt:lpstr>
      <vt:lpstr>Questions</vt:lpstr>
      <vt:lpstr>Question 1</vt:lpstr>
      <vt:lpstr>Question 2</vt:lpstr>
      <vt:lpstr>Question 3</vt:lpstr>
      <vt:lpstr>Question 4</vt:lpstr>
      <vt:lpstr>Question 5</vt:lpstr>
      <vt:lpstr>Question 6</vt:lpstr>
      <vt:lpstr>Question 7</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66</cp:revision>
  <dcterms:created xsi:type="dcterms:W3CDTF">2009-06-16T17:02:08Z</dcterms:created>
  <dcterms:modified xsi:type="dcterms:W3CDTF">2016-08-31T17:37:15Z</dcterms:modified>
</cp:coreProperties>
</file>