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8" r:id="rId2"/>
    <p:sldId id="369" r:id="rId3"/>
    <p:sldId id="370" r:id="rId4"/>
    <p:sldId id="423" r:id="rId5"/>
    <p:sldId id="424" r:id="rId6"/>
    <p:sldId id="425" r:id="rId7"/>
    <p:sldId id="372" r:id="rId8"/>
    <p:sldId id="374" r:id="rId9"/>
    <p:sldId id="426" r:id="rId10"/>
    <p:sldId id="375" r:id="rId11"/>
    <p:sldId id="427" r:id="rId12"/>
    <p:sldId id="376" r:id="rId13"/>
    <p:sldId id="377" r:id="rId14"/>
    <p:sldId id="378" r:id="rId15"/>
    <p:sldId id="379" r:id="rId16"/>
    <p:sldId id="381" r:id="rId17"/>
    <p:sldId id="382" r:id="rId18"/>
    <p:sldId id="383" r:id="rId19"/>
    <p:sldId id="384" r:id="rId20"/>
    <p:sldId id="429" r:id="rId21"/>
    <p:sldId id="385" r:id="rId22"/>
    <p:sldId id="386" r:id="rId23"/>
    <p:sldId id="387" r:id="rId24"/>
    <p:sldId id="388" r:id="rId25"/>
    <p:sldId id="389" r:id="rId26"/>
    <p:sldId id="420" r:id="rId27"/>
    <p:sldId id="390" r:id="rId28"/>
    <p:sldId id="428" r:id="rId29"/>
    <p:sldId id="392" r:id="rId30"/>
    <p:sldId id="395" r:id="rId31"/>
    <p:sldId id="396" r:id="rId32"/>
    <p:sldId id="430" r:id="rId33"/>
    <p:sldId id="421" r:id="rId34"/>
    <p:sldId id="422" r:id="rId35"/>
    <p:sldId id="417" r:id="rId36"/>
    <p:sldId id="419" r:id="rId37"/>
    <p:sldId id="398" r:id="rId38"/>
    <p:sldId id="399" r:id="rId39"/>
    <p:sldId id="401" r:id="rId40"/>
    <p:sldId id="403" r:id="rId41"/>
    <p:sldId id="405" r:id="rId42"/>
    <p:sldId id="407" r:id="rId43"/>
    <p:sldId id="409" r:id="rId44"/>
    <p:sldId id="411" r:id="rId45"/>
    <p:sldId id="413"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35" autoAdjust="0"/>
    <p:restoredTop sz="72137" autoAdjust="0"/>
  </p:normalViewPr>
  <p:slideViewPr>
    <p:cSldViewPr>
      <p:cViewPr varScale="1">
        <p:scale>
          <a:sx n="48" d="100"/>
          <a:sy n="48" d="100"/>
        </p:scale>
        <p:origin x="-112" y="-656"/>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DBB5045D-0420-494F-9932-FFEA95EA95AE}" type="datetimeFigureOut">
              <a:rPr lang="en-US"/>
              <a:pPr>
                <a:defRPr/>
              </a:pPr>
              <a:t>9/5/16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2E327DE3-41AC-4219-BB28-DF123851DBC5}" type="slidenum">
              <a:rPr lang="en-US"/>
              <a:pPr>
                <a:defRPr/>
              </a:pPr>
              <a:t>‹#›</a:t>
            </a:fld>
            <a:endParaRPr lang="en-US" dirty="0"/>
          </a:p>
        </p:txBody>
      </p:sp>
    </p:spTree>
    <p:extLst>
      <p:ext uri="{BB962C8B-B14F-4D97-AF65-F5344CB8AC3E}">
        <p14:creationId xmlns:p14="http://schemas.microsoft.com/office/powerpoint/2010/main" val="383492798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two pillars of science</a:t>
            </a:r>
            <a:r>
              <a:rPr lang="en-US" baseline="0" dirty="0" smtClean="0"/>
              <a:t> is observation, but that word </a:t>
            </a:r>
            <a:r>
              <a:rPr lang="en-US" baseline="0" dirty="0" err="1" smtClean="0"/>
              <a:t>kinda</a:t>
            </a:r>
            <a:r>
              <a:rPr lang="en-US" baseline="0" dirty="0" smtClean="0"/>
              <a:t> seems like a passive activity. Scientists prefer the term measurement, which is more careful and deliberate.</a:t>
            </a:r>
          </a:p>
          <a:p>
            <a:endParaRPr lang="en-US" baseline="0" dirty="0" smtClean="0"/>
          </a:p>
          <a:p>
            <a:r>
              <a:rPr lang="en-US" baseline="0" dirty="0" smtClean="0"/>
              <a:t>The things we want to measure rarely have just one, objective/unambiguous meaning. And in studying human social behavior, our concepts are not real like rocks are real. Meanings are subjective.</a:t>
            </a:r>
          </a:p>
          <a:p>
            <a:endParaRPr lang="en-US" baseline="0" dirty="0" smtClean="0"/>
          </a:p>
          <a:p>
            <a:r>
              <a:rPr lang="en-US" baseline="0" dirty="0" smtClean="0"/>
              <a:t>For party affiliation, we could ask what people are registered as, or we can also ask what party they identify with.</a:t>
            </a:r>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3</a:t>
            </a:fld>
            <a:endParaRPr lang="en-US" dirty="0"/>
          </a:p>
        </p:txBody>
      </p:sp>
    </p:spTree>
    <p:extLst>
      <p:ext uri="{BB962C8B-B14F-4D97-AF65-F5344CB8AC3E}">
        <p14:creationId xmlns:p14="http://schemas.microsoft.com/office/powerpoint/2010/main" val="2398293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Binge drinking…</a:t>
            </a:r>
          </a:p>
          <a:p>
            <a:endParaRPr lang="en-US" dirty="0" smtClean="0"/>
          </a:p>
          <a:p>
            <a:r>
              <a:rPr lang="en-US" dirty="0" smtClean="0"/>
              <a:t>Social,</a:t>
            </a:r>
            <a:r>
              <a:rPr lang="en-US" baseline="0" dirty="0" smtClean="0"/>
              <a:t> dependency/addiction:</a:t>
            </a:r>
          </a:p>
          <a:p>
            <a:r>
              <a:rPr lang="en-US" baseline="0" dirty="0" smtClean="0"/>
              <a:t># of drinks you had last week?</a:t>
            </a:r>
          </a:p>
          <a:p>
            <a:r>
              <a:rPr lang="en-US" baseline="0" dirty="0" smtClean="0"/>
              <a:t># of drinks you had in one sitting?</a:t>
            </a:r>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12</a:t>
            </a:fld>
            <a:endParaRPr lang="en-US" dirty="0"/>
          </a:p>
        </p:txBody>
      </p:sp>
    </p:spTree>
    <p:extLst>
      <p:ext uri="{BB962C8B-B14F-4D97-AF65-F5344CB8AC3E}">
        <p14:creationId xmlns:p14="http://schemas.microsoft.com/office/powerpoint/2010/main" val="670582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bwMode="auto">
          <a:noFill/>
          <a:ln>
            <a:solidFill>
              <a:srgbClr val="000000"/>
            </a:solidFill>
            <a:miter lim="800000"/>
            <a:headEnd/>
            <a:tailEnd/>
          </a:ln>
        </p:spPr>
      </p:sp>
      <p:sp>
        <p:nvSpPr>
          <p:cNvPr id="2457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Say we</a:t>
            </a:r>
            <a:r>
              <a:rPr lang="en-US" baseline="0" dirty="0" smtClean="0"/>
              <a:t> have two people looking at a list of 50 indicators of religiosity, and disagreeing about which ones actually measure religiosity. One says only a certain 25 actually measure it, the other says the other 25 are better measures… the idea of interchangeability means that if all 50 indicators show the same relationship (can measure religiosity), then it doesn’t </a:t>
            </a:r>
            <a:r>
              <a:rPr lang="en-US" baseline="0" dirty="0" smtClean="0"/>
              <a:t>matter</a:t>
            </a:r>
            <a:endParaRPr lang="en-US" dirty="0" smtClean="0"/>
          </a:p>
        </p:txBody>
      </p:sp>
      <p:sp>
        <p:nvSpPr>
          <p:cNvPr id="2457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FFAF714-A320-437E-829C-72298D7C80BA}" type="slidenum">
              <a:rPr lang="en-US"/>
              <a:pPr fontAlgn="base">
                <a:spcBef>
                  <a:spcPct val="0"/>
                </a:spcBef>
                <a:spcAft>
                  <a:spcPct val="0"/>
                </a:spcAft>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Nominal</a:t>
            </a:r>
            <a:r>
              <a:rPr lang="en-US" baseline="0" dirty="0" smtClean="0"/>
              <a:t> definition of compassion could be plucking feathers off helpless birds… doesn’t really measure it. Not as important.</a:t>
            </a:r>
          </a:p>
          <a:p>
            <a:endParaRPr lang="en-US" baseline="0" dirty="0" smtClean="0"/>
          </a:p>
          <a:p>
            <a:r>
              <a:rPr lang="en-US" baseline="0" dirty="0" smtClean="0"/>
              <a:t>Operational definition is more important.</a:t>
            </a:r>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14</a:t>
            </a:fld>
            <a:endParaRPr lang="en-US" dirty="0"/>
          </a:p>
        </p:txBody>
      </p:sp>
    </p:spTree>
    <p:extLst>
      <p:ext uri="{BB962C8B-B14F-4D97-AF65-F5344CB8AC3E}">
        <p14:creationId xmlns:p14="http://schemas.microsoft.com/office/powerpoint/2010/main" val="5102004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Pg</a:t>
            </a:r>
            <a:r>
              <a:rPr lang="en-US" dirty="0" smtClean="0"/>
              <a:t> 142-143:</a:t>
            </a:r>
            <a:r>
              <a:rPr lang="en-US" baseline="0" dirty="0" smtClean="0"/>
              <a:t> an example of conceptualization: the concept of anomie.</a:t>
            </a:r>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15</a:t>
            </a:fld>
            <a:endParaRPr lang="en-US" dirty="0"/>
          </a:p>
        </p:txBody>
      </p:sp>
    </p:spTree>
    <p:extLst>
      <p:ext uri="{BB962C8B-B14F-4D97-AF65-F5344CB8AC3E}">
        <p14:creationId xmlns:p14="http://schemas.microsoft.com/office/powerpoint/2010/main" val="1819786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we want to report/describe the unemployment rate in a city, “being unemployed” is critical… </a:t>
            </a:r>
            <a:endParaRPr lang="en-US" baseline="0" dirty="0" smtClean="0"/>
          </a:p>
          <a:p>
            <a:endParaRPr lang="en-US" baseline="0" dirty="0" smtClean="0"/>
          </a:p>
          <a:p>
            <a:r>
              <a:rPr lang="en-US" baseline="0" dirty="0" smtClean="0"/>
              <a:t>definition </a:t>
            </a:r>
            <a:r>
              <a:rPr lang="en-US" baseline="0" dirty="0" smtClean="0"/>
              <a:t>of the labor force… since it’s probably not wise to include babies as unemployed. </a:t>
            </a:r>
            <a:endParaRPr lang="en-US" baseline="0" dirty="0" smtClean="0"/>
          </a:p>
          <a:p>
            <a:r>
              <a:rPr lang="en-US" baseline="0" dirty="0" smtClean="0"/>
              <a:t>Also</a:t>
            </a:r>
            <a:r>
              <a:rPr lang="en-US" baseline="0" dirty="0" smtClean="0"/>
              <a:t>, we may want to use the census version of </a:t>
            </a:r>
            <a:r>
              <a:rPr lang="en-US" b="1" baseline="0" dirty="0" smtClean="0"/>
              <a:t>14 or above as labor force</a:t>
            </a:r>
            <a:r>
              <a:rPr lang="en-US" baseline="0" dirty="0" smtClean="0"/>
              <a:t>… and of those, </a:t>
            </a:r>
            <a:endParaRPr lang="en-US" baseline="0" dirty="0" smtClean="0"/>
          </a:p>
          <a:p>
            <a:r>
              <a:rPr lang="en-US" b="1" baseline="0" dirty="0" smtClean="0"/>
              <a:t>people </a:t>
            </a:r>
            <a:r>
              <a:rPr lang="en-US" b="1" baseline="0" dirty="0" smtClean="0"/>
              <a:t>who have not been looking for work for a week</a:t>
            </a:r>
            <a:r>
              <a:rPr lang="en-US" baseline="0" dirty="0" smtClean="0"/>
              <a:t> or more are unemployed.</a:t>
            </a:r>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16</a:t>
            </a:fld>
            <a:endParaRPr lang="en-US" dirty="0"/>
          </a:p>
        </p:txBody>
      </p:sp>
    </p:spTree>
    <p:extLst>
      <p:ext uri="{BB962C8B-B14F-4D97-AF65-F5344CB8AC3E}">
        <p14:creationId xmlns:p14="http://schemas.microsoft.com/office/powerpoint/2010/main" val="817736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a:t>
            </a:r>
            <a:r>
              <a:rPr lang="en-US" baseline="0" dirty="0" smtClean="0"/>
              <a:t> you want to look at income: do you constrict your categories or do you try to create categories for everyone to fit in? Do you need to go in 10k increments all the way to above 1million per year or can you simply say 250k or more? Same for lower ranges (is 0 really a good income, or can you say below 5k?). Think about the normal curve, only very few people will fall at the extremes, so clumping/clustering wont hurt your results much.</a:t>
            </a:r>
          </a:p>
          <a:p>
            <a:endParaRPr lang="en-US" baseline="0" dirty="0" smtClean="0"/>
          </a:p>
          <a:p>
            <a:r>
              <a:rPr lang="en-US" baseline="0" dirty="0" smtClean="0"/>
              <a:t>Important to understand range of variation because for some concepts, such as opinion on nuclear energy, you can’t just create a attitudinal scale ranging from ``do not favor at all’’ to ``favor very much’’ since some people are more than not favoring… they actively oppose it. So think about your research question and the concepts involved and whether or not its wise to include all possible measurements.</a:t>
            </a:r>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17</a:t>
            </a:fld>
            <a:endParaRPr lang="en-US" dirty="0"/>
          </a:p>
        </p:txBody>
      </p:sp>
    </p:spTree>
    <p:extLst>
      <p:ext uri="{BB962C8B-B14F-4D97-AF65-F5344CB8AC3E}">
        <p14:creationId xmlns:p14="http://schemas.microsoft.com/office/powerpoint/2010/main" val="305566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Degree of precision</a:t>
            </a:r>
            <a:r>
              <a:rPr lang="en-US" baseline="0" dirty="0" smtClean="0"/>
              <a:t> is important… how fine-grained your measurements will be… if you’re looking at age, is saying “30s” good enough, or should you go with a more precise option of yearlong estimates (e.g. 37).</a:t>
            </a:r>
          </a:p>
          <a:p>
            <a:endParaRPr lang="en-US" baseline="0" dirty="0" smtClean="0"/>
          </a:p>
          <a:p>
            <a:r>
              <a:rPr lang="en-US" baseline="0" dirty="0" smtClean="0"/>
              <a:t>Its generally best to be more fine grained, and aggregate up to larger more encompassing categories… because it’s much harder the other way (e.g. if you write down that the respondent was in her 30s, if you need a more precise measurement for a quantitative analysis, you wouldn’t be able to get it… however, the reverse is not true)</a:t>
            </a:r>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18</a:t>
            </a:fld>
            <a:endParaRPr lang="en-US" dirty="0"/>
          </a:p>
        </p:txBody>
      </p:sp>
    </p:spTree>
    <p:extLst>
      <p:ext uri="{BB962C8B-B14F-4D97-AF65-F5344CB8AC3E}">
        <p14:creationId xmlns:p14="http://schemas.microsoft.com/office/powerpoint/2010/main" val="3316352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Exhaustive</a:t>
            </a:r>
            <a:r>
              <a:rPr lang="en-US" baseline="0" dirty="0" smtClean="0"/>
              <a:t> means that you’re including options for all possible attributes of a variable, in order to correctly classify all respondents. For party affiliation, you need to list out all possible party affiliations so that each respondent has the opportunity to select their party</a:t>
            </a:r>
          </a:p>
          <a:p>
            <a:endParaRPr lang="en-US" baseline="0" dirty="0" smtClean="0"/>
          </a:p>
          <a:p>
            <a:r>
              <a:rPr lang="en-US" baseline="0" dirty="0" smtClean="0"/>
              <a:t>Mutually exclusive (with exceptions for things like race/ethnicity, which should be a checkbox/select all that apply) means that every response should be classified in terms of only ONE attribute… (e.g. they are EITHER employed or unemployed, not both).</a:t>
            </a:r>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19</a:t>
            </a:fld>
            <a:endParaRPr lang="en-US" dirty="0"/>
          </a:p>
        </p:txBody>
      </p:sp>
    </p:spTree>
    <p:extLst>
      <p:ext uri="{BB962C8B-B14F-4D97-AF65-F5344CB8AC3E}">
        <p14:creationId xmlns:p14="http://schemas.microsoft.com/office/powerpoint/2010/main" val="25663558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Exhaustive</a:t>
            </a:r>
            <a:r>
              <a:rPr lang="en-US" baseline="0" dirty="0" smtClean="0"/>
              <a:t> means that you’re including options for all possible attributes of a variable, in order to correctly classify all respondents. For party affiliation, you need to list out all possible party affiliations so that each respondent has the opportunity to select their party</a:t>
            </a:r>
          </a:p>
          <a:p>
            <a:endParaRPr lang="en-US" baseline="0" dirty="0" smtClean="0"/>
          </a:p>
          <a:p>
            <a:r>
              <a:rPr lang="en-US" baseline="0" dirty="0" smtClean="0"/>
              <a:t>Mutually exclusive (with exceptions for things like race/ethnicity, which should be a checkbox/select all that apply) means that every response should be classified in terms of only ONE attribute… (e.g. they are EITHER employed or unemployed, not both).</a:t>
            </a:r>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20</a:t>
            </a:fld>
            <a:endParaRPr lang="en-US" dirty="0"/>
          </a:p>
        </p:txBody>
      </p:sp>
    </p:spTree>
    <p:extLst>
      <p:ext uri="{BB962C8B-B14F-4D97-AF65-F5344CB8AC3E}">
        <p14:creationId xmlns:p14="http://schemas.microsoft.com/office/powerpoint/2010/main" val="2566355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23</a:t>
            </a:fld>
            <a:endParaRPr lang="en-US" dirty="0"/>
          </a:p>
        </p:txBody>
      </p:sp>
    </p:spTree>
    <p:extLst>
      <p:ext uri="{BB962C8B-B14F-4D97-AF65-F5344CB8AC3E}">
        <p14:creationId xmlns:p14="http://schemas.microsoft.com/office/powerpoint/2010/main" val="2461359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For party affiliation, we could ask what people are registered as, or we can also ask what party they identify with.</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4</a:t>
            </a:fld>
            <a:endParaRPr lang="en-US" dirty="0"/>
          </a:p>
        </p:txBody>
      </p:sp>
    </p:spTree>
    <p:extLst>
      <p:ext uri="{BB962C8B-B14F-4D97-AF65-F5344CB8AC3E}">
        <p14:creationId xmlns:p14="http://schemas.microsoft.com/office/powerpoint/2010/main" val="23982934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Mostly,</a:t>
            </a:r>
            <a:r>
              <a:rPr lang="en-US" baseline="0" dirty="0" smtClean="0"/>
              <a:t> people in social science call interval variables “interval-ratio” variables.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25</a:t>
            </a:fld>
            <a:endParaRPr lang="en-US" dirty="0"/>
          </a:p>
        </p:txBody>
      </p:sp>
    </p:spTree>
    <p:extLst>
      <p:ext uri="{BB962C8B-B14F-4D97-AF65-F5344CB8AC3E}">
        <p14:creationId xmlns:p14="http://schemas.microsoft.com/office/powerpoint/2010/main" val="12438955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 can be treated, based on it’s operational definition, as either ordinal (30s,</a:t>
            </a:r>
            <a:r>
              <a:rPr lang="en-US" baseline="0" dirty="0" smtClean="0"/>
              <a:t> 40s, </a:t>
            </a:r>
            <a:r>
              <a:rPr lang="en-US" baseline="0" dirty="0" err="1" smtClean="0"/>
              <a:t>etc</a:t>
            </a:r>
            <a:r>
              <a:rPr lang="en-US" baseline="0" dirty="0" smtClean="0"/>
              <a:t>) or interval.</a:t>
            </a:r>
          </a:p>
          <a:p>
            <a:endParaRPr lang="en-US" baseline="0" dirty="0" smtClean="0"/>
          </a:p>
          <a:p>
            <a:r>
              <a:rPr lang="en-US" baseline="0" dirty="0" smtClean="0"/>
              <a:t>Some variables only need a single indicator: like </a:t>
            </a:r>
            <a:r>
              <a:rPr lang="en-US" baseline="0" dirty="0" smtClean="0"/>
              <a:t>sex, </a:t>
            </a:r>
            <a:r>
              <a:rPr lang="en-US" baseline="0" dirty="0" smtClean="0"/>
              <a:t>family size, or weight</a:t>
            </a:r>
          </a:p>
          <a:p>
            <a:r>
              <a:rPr lang="en-US" baseline="0" dirty="0" smtClean="0"/>
              <a:t>Other variables need multiple indicators (usually things that can’t be directly observed, so constructs/concepts): college performance, or compassion.</a:t>
            </a:r>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27</a:t>
            </a:fld>
            <a:endParaRPr lang="en-US" dirty="0"/>
          </a:p>
        </p:txBody>
      </p:sp>
    </p:spTree>
    <p:extLst>
      <p:ext uri="{BB962C8B-B14F-4D97-AF65-F5344CB8AC3E}">
        <p14:creationId xmlns:p14="http://schemas.microsoft.com/office/powerpoint/2010/main" val="21480707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 can be treated, based on it’s operational definition, as either ordinal (30s,</a:t>
            </a:r>
            <a:r>
              <a:rPr lang="en-US" baseline="0" dirty="0" smtClean="0"/>
              <a:t> 40s, </a:t>
            </a:r>
            <a:r>
              <a:rPr lang="en-US" baseline="0" dirty="0" err="1" smtClean="0"/>
              <a:t>etc</a:t>
            </a:r>
            <a:r>
              <a:rPr lang="en-US" baseline="0" dirty="0" smtClean="0"/>
              <a:t>) or interval.</a:t>
            </a:r>
          </a:p>
          <a:p>
            <a:endParaRPr lang="en-US" baseline="0" dirty="0" smtClean="0"/>
          </a:p>
          <a:p>
            <a:r>
              <a:rPr lang="en-US" baseline="0" dirty="0" smtClean="0"/>
              <a:t>Some variables only need a single indicator: like </a:t>
            </a:r>
            <a:r>
              <a:rPr lang="en-US" baseline="0" dirty="0" smtClean="0"/>
              <a:t>sex, </a:t>
            </a:r>
            <a:r>
              <a:rPr lang="en-US" baseline="0" dirty="0" smtClean="0"/>
              <a:t>family size, or weight</a:t>
            </a:r>
          </a:p>
          <a:p>
            <a:r>
              <a:rPr lang="en-US" baseline="0" dirty="0" smtClean="0"/>
              <a:t>Other variables need multiple indicators (usually things that can’t be directly observed, so constructs/concepts): college performance, or compassion.</a:t>
            </a:r>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28</a:t>
            </a:fld>
            <a:endParaRPr lang="en-US" dirty="0"/>
          </a:p>
        </p:txBody>
      </p:sp>
    </p:spTree>
    <p:extLst>
      <p:ext uri="{BB962C8B-B14F-4D97-AF65-F5344CB8AC3E}">
        <p14:creationId xmlns:p14="http://schemas.microsoft.com/office/powerpoint/2010/main" val="2148070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Reliable</a:t>
            </a:r>
            <a:r>
              <a:rPr lang="en-US" baseline="0" dirty="0" smtClean="0"/>
              <a:t> weight measurement is, I step on the scale and it says the same thing for every repeated observation. (if you made your scale report +5lbs every time, its reliable, but also biased/not valid).</a:t>
            </a:r>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29</a:t>
            </a:fld>
            <a:endParaRPr lang="en-US" dirty="0"/>
          </a:p>
        </p:txBody>
      </p:sp>
    </p:spTree>
    <p:extLst>
      <p:ext uri="{BB962C8B-B14F-4D97-AF65-F5344CB8AC3E}">
        <p14:creationId xmlns:p14="http://schemas.microsoft.com/office/powerpoint/2010/main" val="5896195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Split half,</a:t>
            </a:r>
            <a:r>
              <a:rPr lang="en-US" baseline="0" dirty="0" smtClean="0"/>
              <a:t> if there are 10 items that we think correctly classify compassion, we randomly assign 5 to the midterm, and 5 to the final… if they are both reliable measures, both sets of items should classify people in the same way.</a:t>
            </a:r>
          </a:p>
          <a:p>
            <a:endParaRPr lang="en-US" baseline="0" dirty="0" smtClean="0"/>
          </a:p>
          <a:p>
            <a:r>
              <a:rPr lang="en-US" baseline="0" dirty="0" smtClean="0"/>
              <a:t>Established measures means using items that have shown reliable measurements in the past (MMPI min multiphasic personality inventory, SATs)</a:t>
            </a:r>
          </a:p>
          <a:p>
            <a:r>
              <a:rPr lang="en-US" baseline="0" dirty="0" smtClean="0"/>
              <a:t>Reliability of workers means </a:t>
            </a:r>
            <a:r>
              <a:rPr lang="en-US" baseline="0" dirty="0" err="1" smtClean="0"/>
              <a:t>interrater</a:t>
            </a:r>
            <a:r>
              <a:rPr lang="en-US" baseline="0" dirty="0" smtClean="0"/>
              <a:t>-reliability, getting multiple trained researchers to code the same data, and see if they classify the data in the same way.</a:t>
            </a:r>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30</a:t>
            </a:fld>
            <a:endParaRPr lang="en-US" dirty="0"/>
          </a:p>
        </p:txBody>
      </p:sp>
    </p:spTree>
    <p:extLst>
      <p:ext uri="{BB962C8B-B14F-4D97-AF65-F5344CB8AC3E}">
        <p14:creationId xmlns:p14="http://schemas.microsoft.com/office/powerpoint/2010/main" val="26580083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Face</a:t>
            </a:r>
            <a:r>
              <a:rPr lang="en-US" baseline="0" dirty="0" smtClean="0"/>
              <a:t> validity: it makes sense, e.g. IQ seems like a way to measure intelligence rather than using than time spent at library… or the number of grievances has something to do with morale in an occupation, although we may disagree if it</a:t>
            </a:r>
            <a:r>
              <a:rPr lang="fr-FR" baseline="0" dirty="0" smtClean="0"/>
              <a:t>’</a:t>
            </a:r>
            <a:r>
              <a:rPr lang="en-US" baseline="0" dirty="0" smtClean="0"/>
              <a:t>s the BEST measure.</a:t>
            </a:r>
          </a:p>
          <a:p>
            <a:endParaRPr lang="en-US" baseline="0" dirty="0" smtClean="0"/>
          </a:p>
          <a:p>
            <a:r>
              <a:rPr lang="en-US" baseline="0" dirty="0" smtClean="0"/>
              <a:t>Criterion related validity: it has been shown to relate to some outcome (college board exams are good measures of college success, success on a written DMV test is a good predictor of clean driving records).</a:t>
            </a:r>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31</a:t>
            </a:fld>
            <a:endParaRPr lang="en-US" dirty="0"/>
          </a:p>
        </p:txBody>
      </p:sp>
    </p:spTree>
    <p:extLst>
      <p:ext uri="{BB962C8B-B14F-4D97-AF65-F5344CB8AC3E}">
        <p14:creationId xmlns:p14="http://schemas.microsoft.com/office/powerpoint/2010/main" val="960301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Construct: Marital</a:t>
            </a:r>
            <a:r>
              <a:rPr lang="en-US" baseline="0" dirty="0" smtClean="0"/>
              <a:t> satisfaction variables should relate to other variables, such as marital fidelity (more satisfied couples should be less likely to cheat). Since that makes sense theoretically.</a:t>
            </a:r>
          </a:p>
          <a:p>
            <a:endParaRPr lang="en-US" baseline="0" dirty="0" smtClean="0"/>
          </a:p>
          <a:p>
            <a:r>
              <a:rPr lang="en-US" baseline="0" dirty="0" smtClean="0"/>
              <a:t>Content: should cover the range of the concept/variable (math ability measurements should measure more than just ability on addition or subtraction but a whole swath of math abilities).</a:t>
            </a:r>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32</a:t>
            </a:fld>
            <a:endParaRPr lang="en-US" dirty="0"/>
          </a:p>
        </p:txBody>
      </p:sp>
    </p:spTree>
    <p:extLst>
      <p:ext uri="{BB962C8B-B14F-4D97-AF65-F5344CB8AC3E}">
        <p14:creationId xmlns:p14="http://schemas.microsoft.com/office/powerpoint/2010/main" val="960301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34</a:t>
            </a:fld>
            <a:endParaRPr lang="en-US" dirty="0"/>
          </a:p>
        </p:txBody>
      </p:sp>
    </p:spTree>
    <p:extLst>
      <p:ext uri="{BB962C8B-B14F-4D97-AF65-F5344CB8AC3E}">
        <p14:creationId xmlns:p14="http://schemas.microsoft.com/office/powerpoint/2010/main" val="32505570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Font typeface="Wingdings 3" pitchFamily="18" charset="2"/>
              <a:buNone/>
            </a:pPr>
            <a:r>
              <a:rPr lang="en-US" sz="1200" b="1" dirty="0" smtClean="0">
                <a:latin typeface="Arial" panose="020B0604020202020204" pitchFamily="34" charset="0"/>
                <a:cs typeface="Arial" panose="020B0604020202020204" pitchFamily="34" charset="0"/>
              </a:rPr>
              <a:t>ANSWER: A.</a:t>
            </a:r>
          </a:p>
          <a:p>
            <a:pPr marL="0" indent="0" algn="just">
              <a:buFont typeface="Wingdings 3" pitchFamily="18" charset="2"/>
              <a:buNone/>
            </a:pPr>
            <a:r>
              <a:rPr lang="en-US" sz="1200" dirty="0" smtClean="0">
                <a:latin typeface="Arial" panose="020B0604020202020204" pitchFamily="34" charset="0"/>
                <a:cs typeface="Arial" panose="020B0604020202020204" pitchFamily="34" charset="0"/>
              </a:rPr>
              <a:t>It is truly possible to measure the stuff of life.</a:t>
            </a:r>
          </a:p>
          <a:p>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38</a:t>
            </a:fld>
            <a:endParaRPr lang="en-US" dirty="0"/>
          </a:p>
        </p:txBody>
      </p:sp>
    </p:spTree>
    <p:extLst>
      <p:ext uri="{BB962C8B-B14F-4D97-AF65-F5344CB8AC3E}">
        <p14:creationId xmlns:p14="http://schemas.microsoft.com/office/powerpoint/2010/main" val="23837111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nSpc>
                <a:spcPct val="90000"/>
              </a:lnSpc>
              <a:buFont typeface="Wingdings 3" pitchFamily="18" charset="2"/>
              <a:buNone/>
            </a:pPr>
            <a:r>
              <a:rPr lang="en-US" sz="1200" b="1" dirty="0" smtClean="0">
                <a:latin typeface="Arial" panose="020B0604020202020204" pitchFamily="34" charset="0"/>
                <a:cs typeface="Arial" panose="020B0604020202020204" pitchFamily="34" charset="0"/>
              </a:rPr>
              <a:t>ANSWER: C.</a:t>
            </a:r>
          </a:p>
          <a:p>
            <a:pPr marL="609600" indent="-609600">
              <a:lnSpc>
                <a:spcPct val="90000"/>
              </a:lnSpc>
              <a:buFont typeface="Wingdings 3" pitchFamily="18" charset="2"/>
              <a:buNone/>
            </a:pPr>
            <a:r>
              <a:rPr lang="en-US" sz="1200" dirty="0" smtClean="0">
                <a:latin typeface="Arial" panose="020B0604020202020204" pitchFamily="34" charset="0"/>
                <a:cs typeface="Arial" panose="020B0604020202020204" pitchFamily="34" charset="0"/>
              </a:rPr>
              <a:t>Conceptions refer to mental images.</a:t>
            </a:r>
          </a:p>
          <a:p>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39</a:t>
            </a:fld>
            <a:endParaRPr lang="en-US" dirty="0"/>
          </a:p>
        </p:txBody>
      </p:sp>
    </p:spTree>
    <p:extLst>
      <p:ext uri="{BB962C8B-B14F-4D97-AF65-F5344CB8AC3E}">
        <p14:creationId xmlns:p14="http://schemas.microsoft.com/office/powerpoint/2010/main" val="1919422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5</a:t>
            </a:fld>
            <a:endParaRPr lang="en-US" dirty="0"/>
          </a:p>
        </p:txBody>
      </p:sp>
    </p:spTree>
    <p:extLst>
      <p:ext uri="{BB962C8B-B14F-4D97-AF65-F5344CB8AC3E}">
        <p14:creationId xmlns:p14="http://schemas.microsoft.com/office/powerpoint/2010/main" val="23982934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a:buFont typeface="Wingdings" pitchFamily="2" charset="2"/>
              <a:buNone/>
            </a:pPr>
            <a:r>
              <a:rPr lang="en-US" sz="1200" b="1" dirty="0" smtClean="0">
                <a:latin typeface="Arial" panose="020B0604020202020204" pitchFamily="34" charset="0"/>
                <a:cs typeface="Arial" panose="020B0604020202020204" pitchFamily="34" charset="0"/>
              </a:rPr>
              <a:t>ANSWER: C.</a:t>
            </a:r>
          </a:p>
          <a:p>
            <a:pPr marL="609600" indent="-609600">
              <a:spcBef>
                <a:spcPts val="0"/>
              </a:spcBef>
              <a:buFont typeface="Wingdings" pitchFamily="2" charset="2"/>
              <a:buNone/>
            </a:pPr>
            <a:r>
              <a:rPr lang="en-US" sz="1200" dirty="0" smtClean="0">
                <a:latin typeface="Arial" panose="020B0604020202020204" pitchFamily="34" charset="0"/>
                <a:cs typeface="Arial" panose="020B0604020202020204" pitchFamily="34" charset="0"/>
              </a:rPr>
              <a:t>The mental processes whereby fuzzy and imprecise</a:t>
            </a:r>
          </a:p>
          <a:p>
            <a:pPr marL="609600" indent="-609600">
              <a:spcBef>
                <a:spcPts val="0"/>
              </a:spcBef>
              <a:buFont typeface="Wingdings" pitchFamily="2" charset="2"/>
              <a:buNone/>
            </a:pPr>
            <a:r>
              <a:rPr lang="en-US" sz="1200" dirty="0" smtClean="0">
                <a:latin typeface="Arial" panose="020B0604020202020204" pitchFamily="34" charset="0"/>
                <a:cs typeface="Arial" panose="020B0604020202020204" pitchFamily="34" charset="0"/>
              </a:rPr>
              <a:t> notions are made more specific and precise is called</a:t>
            </a:r>
          </a:p>
          <a:p>
            <a:pPr marL="609600" indent="-609600">
              <a:spcBef>
                <a:spcPts val="0"/>
              </a:spcBef>
              <a:buFont typeface="Wingdings" pitchFamily="2" charset="2"/>
              <a:buNone/>
            </a:pPr>
            <a:r>
              <a:rPr lang="en-US" sz="1200" dirty="0" smtClean="0">
                <a:latin typeface="Arial" panose="020B0604020202020204" pitchFamily="34" charset="0"/>
                <a:cs typeface="Arial" panose="020B0604020202020204" pitchFamily="34" charset="0"/>
              </a:rPr>
              <a:t> conceptualization.</a:t>
            </a:r>
          </a:p>
          <a:p>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40</a:t>
            </a:fld>
            <a:endParaRPr lang="en-US" dirty="0"/>
          </a:p>
        </p:txBody>
      </p:sp>
    </p:spTree>
    <p:extLst>
      <p:ext uri="{BB962C8B-B14F-4D97-AF65-F5344CB8AC3E}">
        <p14:creationId xmlns:p14="http://schemas.microsoft.com/office/powerpoint/2010/main" val="1027250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a:buFont typeface="Wingdings" pitchFamily="2" charset="2"/>
              <a:buNone/>
            </a:pPr>
            <a:r>
              <a:rPr lang="en-US" sz="1200" b="1" dirty="0" smtClean="0">
                <a:latin typeface="Arial" panose="020B0604020202020204" pitchFamily="34" charset="0"/>
                <a:cs typeface="Arial" panose="020B0604020202020204" pitchFamily="34" charset="0"/>
              </a:rPr>
              <a:t>ANSWER: E.</a:t>
            </a:r>
          </a:p>
          <a:p>
            <a:pPr marL="609600" indent="-609600">
              <a:spcBef>
                <a:spcPts val="0"/>
              </a:spcBef>
              <a:buFont typeface="Wingdings" pitchFamily="2" charset="2"/>
              <a:buNone/>
            </a:pPr>
            <a:r>
              <a:rPr lang="en-US" sz="1200" dirty="0" smtClean="0">
                <a:latin typeface="Arial" panose="020B0604020202020204" pitchFamily="34" charset="0"/>
                <a:cs typeface="Arial" panose="020B0604020202020204" pitchFamily="34" charset="0"/>
              </a:rPr>
              <a:t>Gender, religious affiliation, political affiliation, and</a:t>
            </a:r>
          </a:p>
          <a:p>
            <a:pPr marL="609600" indent="-609600">
              <a:spcBef>
                <a:spcPts val="0"/>
              </a:spcBef>
              <a:buFont typeface="Wingdings" pitchFamily="2" charset="2"/>
              <a:buNone/>
            </a:pPr>
            <a:r>
              <a:rPr lang="en-US" sz="1200" dirty="0" smtClean="0">
                <a:latin typeface="Arial" panose="020B0604020202020204" pitchFamily="34" charset="0"/>
                <a:cs typeface="Arial" panose="020B0604020202020204" pitchFamily="34" charset="0"/>
              </a:rPr>
              <a:t>birthplace are examples of nominal measures.</a:t>
            </a:r>
          </a:p>
          <a:p>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41</a:t>
            </a:fld>
            <a:endParaRPr lang="en-US" dirty="0"/>
          </a:p>
        </p:txBody>
      </p:sp>
    </p:spTree>
    <p:extLst>
      <p:ext uri="{BB962C8B-B14F-4D97-AF65-F5344CB8AC3E}">
        <p14:creationId xmlns:p14="http://schemas.microsoft.com/office/powerpoint/2010/main" val="4371619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fontAlgn="auto">
              <a:spcAft>
                <a:spcPts val="0"/>
              </a:spcAft>
              <a:buFont typeface="Wingdings" pitchFamily="2" charset="2"/>
              <a:buNone/>
              <a:defRPr/>
            </a:pPr>
            <a:r>
              <a:rPr lang="en-US" sz="1200" b="1" dirty="0" smtClean="0">
                <a:latin typeface="Arial" panose="020B0604020202020204" pitchFamily="34" charset="0"/>
                <a:cs typeface="Arial" panose="020B0604020202020204" pitchFamily="34" charset="0"/>
              </a:rPr>
              <a:t>ANSWER: D.</a:t>
            </a:r>
          </a:p>
          <a:p>
            <a:pPr marL="0" indent="0" fontAlgn="auto">
              <a:spcAft>
                <a:spcPts val="0"/>
              </a:spcAft>
              <a:buFont typeface="Wingdings" pitchFamily="2" charset="2"/>
              <a:buNone/>
              <a:defRPr/>
            </a:pPr>
            <a:r>
              <a:rPr lang="en-US" sz="1200" dirty="0" smtClean="0">
                <a:latin typeface="Arial" panose="020B0604020202020204" pitchFamily="34" charset="0"/>
                <a:cs typeface="Arial" panose="020B0604020202020204" pitchFamily="34" charset="0"/>
              </a:rPr>
              <a:t>Content validity is the degree to which a measure covers the range of meanings included within a concept.</a:t>
            </a:r>
          </a:p>
          <a:p>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42</a:t>
            </a:fld>
            <a:endParaRPr lang="en-US" dirty="0"/>
          </a:p>
        </p:txBody>
      </p:sp>
    </p:spTree>
    <p:extLst>
      <p:ext uri="{BB962C8B-B14F-4D97-AF65-F5344CB8AC3E}">
        <p14:creationId xmlns:p14="http://schemas.microsoft.com/office/powerpoint/2010/main" val="32354556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fontAlgn="auto">
              <a:spcAft>
                <a:spcPts val="0"/>
              </a:spcAft>
              <a:buFont typeface="Wingdings" pitchFamily="2" charset="2"/>
              <a:buNone/>
              <a:defRPr/>
            </a:pPr>
            <a:r>
              <a:rPr lang="en-US" sz="1200" b="1" dirty="0" smtClean="0">
                <a:latin typeface="Arial" panose="020B0604020202020204" pitchFamily="34" charset="0"/>
                <a:cs typeface="Arial" panose="020B0604020202020204" pitchFamily="34" charset="0"/>
              </a:rPr>
              <a:t>ANSWER: B.</a:t>
            </a:r>
          </a:p>
          <a:p>
            <a:pPr marL="0" indent="0" fontAlgn="auto">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In social research, the process of coming to an agreement about what terms mean is conceptualization.</a:t>
            </a:r>
          </a:p>
          <a:p>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43</a:t>
            </a:fld>
            <a:endParaRPr lang="en-US" dirty="0"/>
          </a:p>
        </p:txBody>
      </p:sp>
    </p:spTree>
    <p:extLst>
      <p:ext uri="{BB962C8B-B14F-4D97-AF65-F5344CB8AC3E}">
        <p14:creationId xmlns:p14="http://schemas.microsoft.com/office/powerpoint/2010/main" val="30067606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fontAlgn="auto">
              <a:spcAft>
                <a:spcPts val="0"/>
              </a:spcAft>
              <a:buFont typeface="Wingdings" pitchFamily="2" charset="2"/>
              <a:buNone/>
              <a:defRPr/>
            </a:pPr>
            <a:r>
              <a:rPr lang="en-US" sz="1200" b="1" dirty="0" smtClean="0">
                <a:latin typeface="Arial" panose="020B0604020202020204" pitchFamily="34" charset="0"/>
                <a:cs typeface="Arial" panose="020B0604020202020204" pitchFamily="34" charset="0"/>
              </a:rPr>
              <a:t>ANSWER: A.</a:t>
            </a:r>
          </a:p>
          <a:p>
            <a:pPr marL="0" indent="0" fontAlgn="auto">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The specification of concepts in scientific inquiry depends on nominal and operational definitions.</a:t>
            </a:r>
          </a:p>
          <a:p>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44</a:t>
            </a:fld>
            <a:endParaRPr lang="en-US" dirty="0"/>
          </a:p>
        </p:txBody>
      </p:sp>
    </p:spTree>
    <p:extLst>
      <p:ext uri="{BB962C8B-B14F-4D97-AF65-F5344CB8AC3E}">
        <p14:creationId xmlns:p14="http://schemas.microsoft.com/office/powerpoint/2010/main" val="28150063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fontAlgn="auto">
              <a:spcAft>
                <a:spcPts val="0"/>
              </a:spcAft>
              <a:buFont typeface="Wingdings" pitchFamily="2" charset="2"/>
              <a:buNone/>
              <a:defRPr/>
            </a:pPr>
            <a:r>
              <a:rPr lang="en-US" sz="1200" b="1" dirty="0" smtClean="0">
                <a:latin typeface="Arial" panose="020B0604020202020204" pitchFamily="34" charset="0"/>
                <a:cs typeface="Arial" panose="020B0604020202020204" pitchFamily="34" charset="0"/>
              </a:rPr>
              <a:t>ANSWER: B.</a:t>
            </a:r>
          </a:p>
          <a:p>
            <a:pPr marL="0" indent="0" fontAlgn="auto">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A level of measurement describing a variable whose attributes are rank-ordered and have equal distances between adjacent attributes are interval measures.</a:t>
            </a:r>
          </a:p>
          <a:p>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45</a:t>
            </a:fld>
            <a:endParaRPr lang="en-US" dirty="0"/>
          </a:p>
        </p:txBody>
      </p:sp>
    </p:spTree>
    <p:extLst>
      <p:ext uri="{BB962C8B-B14F-4D97-AF65-F5344CB8AC3E}">
        <p14:creationId xmlns:p14="http://schemas.microsoft.com/office/powerpoint/2010/main" val="1964902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Everyone</a:t>
            </a:r>
            <a:r>
              <a:rPr lang="en-US" baseline="0" dirty="0" smtClean="0"/>
              <a:t> has different mental images of concepts/constructs. Such that, if I had a paper of a list of all the things I make up prejudice, it might be different from yours. These mental images of constructs/concepts are our subjective interpretations/conceptions of that construct/concept.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6</a:t>
            </a:fld>
            <a:endParaRPr lang="en-US" dirty="0"/>
          </a:p>
        </p:txBody>
      </p:sp>
    </p:spTree>
    <p:extLst>
      <p:ext uri="{BB962C8B-B14F-4D97-AF65-F5344CB8AC3E}">
        <p14:creationId xmlns:p14="http://schemas.microsoft.com/office/powerpoint/2010/main" val="2398293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Everyone</a:t>
            </a:r>
            <a:r>
              <a:rPr lang="en-US" baseline="0" dirty="0" smtClean="0"/>
              <a:t> has different mental images of concepts/constructs. Such that, if I had a paper of a list of all the things I make up prejudice, it might be different from yours. These mental images of constructs/concepts are our subjective interpretations/conceptions of that construct/concept. </a:t>
            </a:r>
          </a:p>
          <a:p>
            <a:endParaRPr lang="en-US" baseline="0" dirty="0" smtClean="0"/>
          </a:p>
          <a:p>
            <a:r>
              <a:rPr lang="en-US" baseline="0" dirty="0" smtClean="0"/>
              <a:t>Although constructs aren’t real in the way trees or rocks are real, they can still help us make predictions about real things… because they have a definite relationship to things that ARE REAL and OBSERVABLE.</a:t>
            </a:r>
          </a:p>
          <a:p>
            <a:r>
              <a:rPr lang="en-US" baseline="0" dirty="0" smtClean="0"/>
              <a:t>Constructs have no intrinsic reality, only the meaning we agree to give it.</a:t>
            </a:r>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7</a:t>
            </a:fld>
            <a:endParaRPr lang="en-US" dirty="0"/>
          </a:p>
        </p:txBody>
      </p:sp>
    </p:spTree>
    <p:extLst>
      <p:ext uri="{BB962C8B-B14F-4D97-AF65-F5344CB8AC3E}">
        <p14:creationId xmlns:p14="http://schemas.microsoft.com/office/powerpoint/2010/main" val="2473035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a:t>
            </a:r>
            <a:r>
              <a:rPr lang="en-US" baseline="0" dirty="0" smtClean="0"/>
              <a:t> we disagree, the process of coming to an agreement on what we mean by a particular concept is called conceptualization.</a:t>
            </a:r>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8</a:t>
            </a:fld>
            <a:endParaRPr lang="en-US" dirty="0"/>
          </a:p>
        </p:txBody>
      </p:sp>
    </p:spTree>
    <p:extLst>
      <p:ext uri="{BB962C8B-B14F-4D97-AF65-F5344CB8AC3E}">
        <p14:creationId xmlns:p14="http://schemas.microsoft.com/office/powerpoint/2010/main" val="3308327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Everyone</a:t>
            </a:r>
            <a:r>
              <a:rPr lang="en-US" baseline="0" dirty="0" smtClean="0"/>
              <a:t> has different mental images of concepts/constructs. Such that, if I had a paper of a list of all the things I make up prejudice, it might be different from yours. These mental images of constructs/concepts are our subjective interpretations/conceptions of that construct/concept. </a:t>
            </a:r>
          </a:p>
          <a:p>
            <a:endParaRPr lang="en-US" baseline="0" dirty="0" smtClean="0"/>
          </a:p>
          <a:p>
            <a:r>
              <a:rPr lang="en-US" baseline="0" dirty="0" smtClean="0"/>
              <a:t>Although constructs aren’t real in the way trees or rocks are real, they can still help us make predictions about real things… because they have a definite relationship to things that ARE REAL and OBSERVABLE</a:t>
            </a:r>
            <a:r>
              <a:rPr lang="en-US" baseline="0" dirty="0" smtClean="0"/>
              <a:t>.</a:t>
            </a:r>
          </a:p>
          <a:p>
            <a:endParaRPr lang="en-US" baseline="0" dirty="0" smtClean="0"/>
          </a:p>
          <a:p>
            <a:r>
              <a:rPr lang="en-US" baseline="0" dirty="0" smtClean="0"/>
              <a:t>Constructs have no intrinsic reality, only the meaning we agree to give it.</a:t>
            </a:r>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9</a:t>
            </a:fld>
            <a:endParaRPr lang="en-US" dirty="0"/>
          </a:p>
        </p:txBody>
      </p:sp>
    </p:spTree>
    <p:extLst>
      <p:ext uri="{BB962C8B-B14F-4D97-AF65-F5344CB8AC3E}">
        <p14:creationId xmlns:p14="http://schemas.microsoft.com/office/powerpoint/2010/main" val="2473035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Variable/concept &lt;-</a:t>
            </a:r>
            <a:r>
              <a:rPr lang="en-US" baseline="0" dirty="0" smtClean="0"/>
              <a:t> dimension &lt;- indicator</a:t>
            </a:r>
          </a:p>
          <a:p>
            <a:endParaRPr lang="en-US" baseline="0" dirty="0" smtClean="0"/>
          </a:p>
          <a:p>
            <a:r>
              <a:rPr lang="en-US" baseline="0" dirty="0" smtClean="0"/>
              <a:t>Indicator of religiosity could be “# of religious services attended in last week”</a:t>
            </a:r>
          </a:p>
          <a:p>
            <a:r>
              <a:rPr lang="en-US" baseline="0" dirty="0" smtClean="0"/>
              <a:t>Dimension of religiosity could be “ritual” “activism” “belief” or “devotion”</a:t>
            </a:r>
          </a:p>
          <a:p>
            <a:endParaRPr lang="en-US" baseline="0" dirty="0" smtClean="0"/>
          </a:p>
          <a:p>
            <a:r>
              <a:rPr lang="en-US" baseline="0" dirty="0" smtClean="0"/>
              <a:t>Concepts can be broken/divided into several dimensions.</a:t>
            </a:r>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10</a:t>
            </a:fld>
            <a:endParaRPr lang="en-US" dirty="0"/>
          </a:p>
        </p:txBody>
      </p:sp>
    </p:spTree>
    <p:extLst>
      <p:ext uri="{BB962C8B-B14F-4D97-AF65-F5344CB8AC3E}">
        <p14:creationId xmlns:p14="http://schemas.microsoft.com/office/powerpoint/2010/main" val="4252712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Variable/concept &lt;-</a:t>
            </a:r>
            <a:r>
              <a:rPr lang="en-US" baseline="0" dirty="0" smtClean="0"/>
              <a:t> dimension &lt;- indicator</a:t>
            </a:r>
          </a:p>
          <a:p>
            <a:endParaRPr lang="en-US" baseline="0" dirty="0" smtClean="0"/>
          </a:p>
          <a:p>
            <a:r>
              <a:rPr lang="en-US" baseline="0" dirty="0" smtClean="0"/>
              <a:t>Indicator of religiosity could be “# of religious services attended in last week”</a:t>
            </a:r>
          </a:p>
          <a:p>
            <a:r>
              <a:rPr lang="en-US" baseline="0" dirty="0" smtClean="0"/>
              <a:t>Dimension of religiosity could be “ritual” “activism” “belief” or “devotion”</a:t>
            </a:r>
          </a:p>
          <a:p>
            <a:endParaRPr lang="en-US" baseline="0" dirty="0" smtClean="0"/>
          </a:p>
          <a:p>
            <a:r>
              <a:rPr lang="en-US" baseline="0" dirty="0" smtClean="0"/>
              <a:t>Concepts can be broken/divided into several dimensions.</a:t>
            </a:r>
            <a:endParaRPr lang="en-US" dirty="0"/>
          </a:p>
        </p:txBody>
      </p:sp>
      <p:sp>
        <p:nvSpPr>
          <p:cNvPr id="4" name="Slide Number Placeholder 3"/>
          <p:cNvSpPr>
            <a:spLocks noGrp="1"/>
          </p:cNvSpPr>
          <p:nvPr>
            <p:ph type="sldNum" sz="quarter" idx="10"/>
          </p:nvPr>
        </p:nvSpPr>
        <p:spPr/>
        <p:txBody>
          <a:bodyPr/>
          <a:lstStyle/>
          <a:p>
            <a:pPr>
              <a:defRPr/>
            </a:pPr>
            <a:fld id="{2E327DE3-41AC-4219-BB28-DF123851DBC5}" type="slidenum">
              <a:rPr lang="en-US" smtClean="0"/>
              <a:pPr>
                <a:defRPr/>
              </a:pPr>
              <a:t>11</a:t>
            </a:fld>
            <a:endParaRPr lang="en-US" dirty="0"/>
          </a:p>
        </p:txBody>
      </p:sp>
    </p:spTree>
    <p:extLst>
      <p:ext uri="{BB962C8B-B14F-4D97-AF65-F5344CB8AC3E}">
        <p14:creationId xmlns:p14="http://schemas.microsoft.com/office/powerpoint/2010/main" val="4252712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pPr>
              <a:defRPr/>
            </a:pPr>
            <a:fld id="{BD938509-802E-4435-B9EA-142F2A869034}" type="datetimeFigureOut">
              <a:rPr lang="en-US"/>
              <a:pPr>
                <a:defRPr/>
              </a:pPr>
              <a:t>9/5/16</a:t>
            </a:fld>
            <a:endParaRPr lang="en-US" dirty="0"/>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pPr>
              <a:defRPr/>
            </a:pPr>
            <a:fld id="{419EE750-6D09-456A-AEF3-E7AF7DD229D3}"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DF3577A4-F926-48DB-8D39-C1DB141C9DDC}" type="datetimeFigureOut">
              <a:rPr lang="en-US"/>
              <a:pPr>
                <a:defRPr/>
              </a:pPr>
              <a:t>9/5/16</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4064C808-D284-4B54-A7CE-0F783DAFA566}"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963F0E86-A9C8-4287-9F45-808EACF2F628}" type="datetimeFigureOut">
              <a:rPr lang="en-US"/>
              <a:pPr>
                <a:defRPr/>
              </a:pPr>
              <a:t>9/5/16</a:t>
            </a:fld>
            <a:endParaRPr lang="en-US" dirty="0"/>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dirty="0"/>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3F20C846-0B23-4A95-AB94-E0A33808E433}"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dirty="0" smtClean="0"/>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3B2B0719-BB1F-4624-8A1B-D8F8575E0699}" type="datetimeFigureOut">
              <a:rPr lang="en-US"/>
              <a:pPr>
                <a:defRPr/>
              </a:pPr>
              <a:t>9/5/16</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B99A458F-1DC1-4E10-A093-598EF31FA98A}"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2DAE9EBC-A39E-4317-B531-5438778434DF}" type="datetimeFigureOut">
              <a:rPr lang="en-US"/>
              <a:pPr>
                <a:defRPr/>
              </a:pPr>
              <a:t>9/5/16</a:t>
            </a:fld>
            <a:endParaRPr lang="en-US" dirty="0"/>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smtClean="0">
                <a:solidFill>
                  <a:srgbClr val="FFFFFF"/>
                </a:solidFill>
              </a:defRPr>
            </a:lvl1pPr>
          </a:lstStyle>
          <a:p>
            <a:pPr>
              <a:defRPr/>
            </a:pPr>
            <a:fld id="{E7D8B1ED-829F-4692-9165-AEFFC87C9EEA}"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773AB1EE-1318-4574-8BF9-925845F24020}" type="datetimeFigureOut">
              <a:rPr lang="en-US"/>
              <a:pPr>
                <a:defRPr/>
              </a:pPr>
              <a:t>9/5/16</a:t>
            </a:fld>
            <a:endParaRPr lang="en-US" dirty="0"/>
          </a:p>
        </p:txBody>
      </p:sp>
      <p:sp>
        <p:nvSpPr>
          <p:cNvPr id="6" name="Slide Number Placeholder 9"/>
          <p:cNvSpPr>
            <a:spLocks noGrp="1"/>
          </p:cNvSpPr>
          <p:nvPr>
            <p:ph type="sldNum" sz="quarter" idx="11"/>
          </p:nvPr>
        </p:nvSpPr>
        <p:spPr/>
        <p:txBody>
          <a:bodyPr rtlCol="0"/>
          <a:lstStyle>
            <a:lvl1pPr>
              <a:defRPr/>
            </a:lvl1pPr>
          </a:lstStyle>
          <a:p>
            <a:pPr>
              <a:defRPr/>
            </a:pPr>
            <a:fld id="{3C024DD8-4B37-4D23-9685-6F4068022AFA}" type="slidenum">
              <a:rPr lang="en-US"/>
              <a:pPr>
                <a:defRPr/>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65C74F85-C934-4A97-96E4-6F70088BC3D4}" type="datetimeFigureOut">
              <a:rPr lang="en-US"/>
              <a:pPr>
                <a:defRPr/>
              </a:pPr>
              <a:t>9/5/16</a:t>
            </a:fld>
            <a:endParaRPr lang="en-US" dirty="0"/>
          </a:p>
        </p:txBody>
      </p:sp>
      <p:sp>
        <p:nvSpPr>
          <p:cNvPr id="8" name="Slide Number Placeholder 11"/>
          <p:cNvSpPr>
            <a:spLocks noGrp="1"/>
          </p:cNvSpPr>
          <p:nvPr>
            <p:ph type="sldNum" sz="quarter" idx="11"/>
          </p:nvPr>
        </p:nvSpPr>
        <p:spPr/>
        <p:txBody>
          <a:bodyPr rtlCol="0"/>
          <a:lstStyle>
            <a:lvl1pPr>
              <a:defRPr/>
            </a:lvl1pPr>
          </a:lstStyle>
          <a:p>
            <a:pPr>
              <a:defRPr/>
            </a:pPr>
            <a:fld id="{2B0CA26F-35A8-40AA-B656-F50A5D3A4509}" type="slidenum">
              <a:rPr lang="en-US"/>
              <a:pPr>
                <a:defRPr/>
              </a:pPr>
              <a:t>‹#›</a:t>
            </a:fld>
            <a:endParaRPr lang="en-US" dirty="0"/>
          </a:p>
        </p:txBody>
      </p:sp>
      <p:sp>
        <p:nvSpPr>
          <p:cNvPr id="9" name="Footer Placeholder 13"/>
          <p:cNvSpPr>
            <a:spLocks noGrp="1"/>
          </p:cNvSpPr>
          <p:nvPr>
            <p:ph type="ftr" sz="quarter" idx="12"/>
          </p:nvPr>
        </p:nvSpPr>
        <p:spPr/>
        <p:txBody>
          <a:bodyPr rtlCol="0"/>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F3B0516A-568F-4CE6-B6DF-0A1D25816C77}" type="datetimeFigureOut">
              <a:rPr lang="en-US"/>
              <a:pPr>
                <a:defRPr/>
              </a:pPr>
              <a:t>9/5/16</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dirty="0"/>
          </a:p>
        </p:txBody>
      </p:sp>
      <p:sp>
        <p:nvSpPr>
          <p:cNvPr id="5" name="Slide Number Placeholder 22"/>
          <p:cNvSpPr>
            <a:spLocks noGrp="1"/>
          </p:cNvSpPr>
          <p:nvPr>
            <p:ph type="sldNum" sz="quarter" idx="12"/>
          </p:nvPr>
        </p:nvSpPr>
        <p:spPr/>
        <p:txBody>
          <a:bodyPr/>
          <a:lstStyle>
            <a:lvl1pPr>
              <a:defRPr/>
            </a:lvl1pPr>
          </a:lstStyle>
          <a:p>
            <a:pPr>
              <a:defRPr/>
            </a:pPr>
            <a:fld id="{4341A927-D435-445A-8DD2-88D30B51679D}"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0389EA69-98F6-4BF0-8B7C-7D0227D6CB21}" type="datetimeFigureOut">
              <a:rPr lang="en-US"/>
              <a:pPr>
                <a:defRPr/>
              </a:pPr>
              <a:t>9/5/16</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pPr>
              <a:defRPr/>
            </a:pPr>
            <a:fld id="{F1721FCE-4B18-4B3C-8CFC-5BC948FD5478}"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10E94EC5-54A8-4BF6-9FB5-800060FC1A31}" type="datetimeFigureOut">
              <a:rPr lang="en-US"/>
              <a:pPr>
                <a:defRPr/>
              </a:pPr>
              <a:t>9/5/16</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dirty="0"/>
          </a:p>
        </p:txBody>
      </p:sp>
      <p:sp>
        <p:nvSpPr>
          <p:cNvPr id="7" name="Slide Number Placeholder 22"/>
          <p:cNvSpPr>
            <a:spLocks noGrp="1"/>
          </p:cNvSpPr>
          <p:nvPr>
            <p:ph type="sldNum" sz="quarter" idx="12"/>
          </p:nvPr>
        </p:nvSpPr>
        <p:spPr/>
        <p:txBody>
          <a:bodyPr/>
          <a:lstStyle>
            <a:lvl1pPr>
              <a:defRPr/>
            </a:lvl1pPr>
          </a:lstStyle>
          <a:p>
            <a:pPr>
              <a:defRPr/>
            </a:pPr>
            <a:fld id="{7DDF867C-3F45-4C16-AA9B-EC892AE8E1C1}"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6B01024E-98B4-4589-BD8F-FF8E758595EA}" type="datetimeFigureOut">
              <a:rPr lang="en-US"/>
              <a:pPr>
                <a:defRPr/>
              </a:pPr>
              <a:t>9/5/16</a:t>
            </a:fld>
            <a:endParaRPr lang="en-US" dirty="0"/>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smtClean="0"/>
            </a:lvl1pPr>
          </a:lstStyle>
          <a:p>
            <a:pPr>
              <a:defRPr/>
            </a:pPr>
            <a:fld id="{5211EE0F-7A71-4806-87D9-1A8E83302770}" type="slidenum">
              <a:rPr lang="en-US"/>
              <a:pPr>
                <a:defRPr/>
              </a:pPr>
              <a:t>‹#›</a:t>
            </a:fld>
            <a:endParaRPr lang="en-US" dirty="0"/>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smtClean="0">
                <a:solidFill>
                  <a:schemeClr val="tx2"/>
                </a:solidFill>
                <a:latin typeface="+mn-lt"/>
              </a:defRPr>
            </a:lvl1pPr>
          </a:lstStyle>
          <a:p>
            <a:pPr>
              <a:defRPr/>
            </a:pPr>
            <a:fld id="{15525E9A-D1C6-4DF0-BDD3-E0F599ACB816}" type="datetimeFigureOut">
              <a:rPr lang="en-US"/>
              <a:pPr>
                <a:defRPr/>
              </a:pPr>
              <a:t>9/5/16</a:t>
            </a:fld>
            <a:endParaRPr lang="en-US" dirty="0"/>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defRPr>
            </a:lvl1pPr>
          </a:lstStyle>
          <a:p>
            <a:pPr>
              <a:defRPr/>
            </a:pP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smtClean="0">
                <a:solidFill>
                  <a:srgbClr val="FFFFFF"/>
                </a:solidFill>
                <a:latin typeface="+mn-lt"/>
              </a:defRPr>
            </a:lvl1pPr>
          </a:lstStyle>
          <a:p>
            <a:pPr>
              <a:defRPr/>
            </a:pPr>
            <a:fld id="{6A0C2BB7-6FF3-4BF4-B5A5-AA77EE74904E}" type="slidenum">
              <a:rPr lang="en-US"/>
              <a:pPr>
                <a:defRPr/>
              </a:pPr>
              <a:t>‹#›</a:t>
            </a:fld>
            <a:endParaRPr lang="en-US" dirty="0"/>
          </a:p>
        </p:txBody>
      </p:sp>
    </p:spTree>
  </p:cSld>
  <p:clrMap bg1="dk1" tx1="lt1" bg2="dk2" tx2="lt2" accent1="accent1" accent2="accent2" accent3="accent3" accent4="accent4" accent5="accent5" accent6="accent6" hlink="hlink" folHlink="folHlink"/>
  <p:sldLayoutIdLst>
    <p:sldLayoutId id="2147483672" r:id="rId1"/>
    <p:sldLayoutId id="2147483671" r:id="rId2"/>
    <p:sldLayoutId id="2147483673" r:id="rId3"/>
    <p:sldLayoutId id="2147483674" r:id="rId4"/>
    <p:sldLayoutId id="2147483675" r:id="rId5"/>
    <p:sldLayoutId id="2147483670" r:id="rId6"/>
    <p:sldLayoutId id="2147483676" r:id="rId7"/>
    <p:sldLayoutId id="2147483669" r:id="rId8"/>
    <p:sldLayoutId id="2147483677" r:id="rId9"/>
    <p:sldLayoutId id="2147483668" r:id="rId10"/>
    <p:sldLayoutId id="2147483678" r:id="rId11"/>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Verdana" pitchFamily="34" charset="0"/>
        </a:defRPr>
      </a:lvl2pPr>
      <a:lvl3pPr algn="l" rtl="0" fontAlgn="base">
        <a:spcBef>
          <a:spcPct val="0"/>
        </a:spcBef>
        <a:spcAft>
          <a:spcPct val="0"/>
        </a:spcAft>
        <a:defRPr sz="4400">
          <a:solidFill>
            <a:schemeClr val="tx2"/>
          </a:solidFill>
          <a:latin typeface="Verdana" pitchFamily="34" charset="0"/>
        </a:defRPr>
      </a:lvl3pPr>
      <a:lvl4pPr algn="l" rtl="0" fontAlgn="base">
        <a:spcBef>
          <a:spcPct val="0"/>
        </a:spcBef>
        <a:spcAft>
          <a:spcPct val="0"/>
        </a:spcAft>
        <a:defRPr sz="4400">
          <a:solidFill>
            <a:schemeClr val="tx2"/>
          </a:solidFill>
          <a:latin typeface="Verdana" pitchFamily="34" charset="0"/>
        </a:defRPr>
      </a:lvl4pPr>
      <a:lvl5pPr algn="l" rtl="0" fontAlgn="base">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p:titleStyle>
    <p:bodyStyle>
      <a:lvl1pPr marL="319088" indent="-319088" algn="l" rtl="0" fontAlgn="base">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fontAlgn="base">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fontAlgn="base">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fontAlgn="base">
        <a:spcBef>
          <a:spcPts val="400"/>
        </a:spcBef>
        <a:spcAft>
          <a:spcPct val="0"/>
        </a:spcAft>
        <a:buClr>
          <a:srgbClr val="E66C7D"/>
        </a:buClr>
        <a:buSzPct val="75000"/>
        <a:buFont typeface="Wingdings" pitchFamily="2" charset="2"/>
        <a:buChar char=""/>
        <a:defRPr sz="2000" kern="1200">
          <a:solidFill>
            <a:schemeClr val="tx1"/>
          </a:solidFill>
          <a:latin typeface="+mn-lt"/>
          <a:ea typeface="+mn-ea"/>
          <a:cs typeface="+mn-cs"/>
        </a:defRPr>
      </a:lvl4pPr>
      <a:lvl5pPr marL="1828800" indent="-228600" algn="l" rtl="0" fontAlgn="base">
        <a:spcBef>
          <a:spcPts val="400"/>
        </a:spcBef>
        <a:spcAft>
          <a:spcPct val="0"/>
        </a:spcAft>
        <a:buClr>
          <a:srgbClr val="6BB76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fontAlgn="auto">
              <a:spcAft>
                <a:spcPts val="0"/>
              </a:spcAft>
              <a:defRPr/>
            </a:pPr>
            <a:r>
              <a:rPr lang="en-US" sz="3600" dirty="0" smtClean="0">
                <a:latin typeface="Myriad Pro"/>
                <a:cs typeface="Myriad Pro"/>
              </a:rPr>
              <a:t>Chapter 5 Conceptualization, Operationalization, and Measurement</a:t>
            </a:r>
            <a:endParaRPr lang="en-US" sz="3600" dirty="0">
              <a:latin typeface="Myriad Pro"/>
              <a:cs typeface="Myriad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612775" y="228600"/>
            <a:ext cx="8153400" cy="990600"/>
          </a:xfrm>
        </p:spPr>
        <p:txBody>
          <a:bodyPr/>
          <a:lstStyle/>
          <a:p>
            <a:r>
              <a:rPr lang="en-US" sz="3600" dirty="0">
                <a:latin typeface="Myriad Pro"/>
                <a:cs typeface="Myriad Pro"/>
              </a:rPr>
              <a:t>Conceptualization </a:t>
            </a:r>
            <a:endParaRPr lang="en-US" sz="1200" dirty="0" smtClean="0">
              <a:latin typeface="Myriad Pro"/>
              <a:cs typeface="Myriad Pro"/>
            </a:endParaRPr>
          </a:p>
        </p:txBody>
      </p:sp>
      <p:sp>
        <p:nvSpPr>
          <p:cNvPr id="21506" name="Content Placeholder 2"/>
          <p:cNvSpPr>
            <a:spLocks noGrp="1"/>
          </p:cNvSpPr>
          <p:nvPr>
            <p:ph sz="quarter" idx="1"/>
          </p:nvPr>
        </p:nvSpPr>
        <p:spPr>
          <a:xfrm>
            <a:off x="612775" y="1600200"/>
            <a:ext cx="8153400" cy="4495800"/>
          </a:xfrm>
        </p:spPr>
        <p:txBody>
          <a:bodyPr/>
          <a:lstStyle/>
          <a:p>
            <a:r>
              <a:rPr lang="en-US" sz="2600" dirty="0" smtClean="0">
                <a:latin typeface="Myriad Pro"/>
                <a:cs typeface="Myriad Pro"/>
              </a:rPr>
              <a:t>Indicators and Dimensions</a:t>
            </a:r>
          </a:p>
          <a:p>
            <a:pPr lvl="1"/>
            <a:r>
              <a:rPr lang="en-US" sz="2400" dirty="0" smtClean="0">
                <a:latin typeface="Myriad Pro"/>
                <a:cs typeface="Myriad Pro"/>
              </a:rPr>
              <a:t>Indicator</a:t>
            </a:r>
          </a:p>
          <a:p>
            <a:pPr lvl="2"/>
            <a:r>
              <a:rPr lang="en-US" dirty="0" smtClean="0">
                <a:latin typeface="Myriad Pro"/>
                <a:cs typeface="Myriad Pro"/>
              </a:rPr>
              <a:t>An </a:t>
            </a:r>
            <a:r>
              <a:rPr lang="en-US" dirty="0" smtClean="0">
                <a:latin typeface="Myriad Pro"/>
                <a:cs typeface="Myriad Pro"/>
              </a:rPr>
              <a:t>observation </a:t>
            </a:r>
            <a:r>
              <a:rPr lang="en-US" dirty="0" smtClean="0">
                <a:latin typeface="Myriad Pro"/>
                <a:cs typeface="Myriad Pro"/>
              </a:rPr>
              <a:t>we </a:t>
            </a:r>
            <a:r>
              <a:rPr lang="en-US" dirty="0" smtClean="0">
                <a:latin typeface="Myriad Pro"/>
                <a:cs typeface="Myriad Pro"/>
              </a:rPr>
              <a:t>choose </a:t>
            </a:r>
            <a:r>
              <a:rPr lang="en-US" dirty="0" smtClean="0">
                <a:latin typeface="Myriad Pro"/>
                <a:cs typeface="Myriad Pro"/>
              </a:rPr>
              <a:t>as </a:t>
            </a:r>
            <a:r>
              <a:rPr lang="en-US" dirty="0" smtClean="0">
                <a:latin typeface="Myriad Pro"/>
                <a:cs typeface="Myriad Pro"/>
              </a:rPr>
              <a:t>a reflection of a </a:t>
            </a:r>
            <a:r>
              <a:rPr lang="en-US" dirty="0">
                <a:latin typeface="Myriad Pro"/>
                <a:cs typeface="Myriad Pro"/>
              </a:rPr>
              <a:t>concept/construct/</a:t>
            </a:r>
            <a:r>
              <a:rPr lang="en-US" dirty="0" smtClean="0">
                <a:latin typeface="Myriad Pro"/>
                <a:cs typeface="Myriad Pro"/>
              </a:rPr>
              <a:t>variable</a:t>
            </a:r>
          </a:p>
          <a:p>
            <a:pPr lvl="2"/>
            <a:endParaRPr lang="en-US" dirty="0" smtClean="0">
              <a:latin typeface="Myriad Pro"/>
              <a:cs typeface="Myriad Pro"/>
            </a:endParaRPr>
          </a:p>
          <a:p>
            <a:pPr lvl="1"/>
            <a:r>
              <a:rPr lang="en-US" sz="2400" dirty="0" smtClean="0">
                <a:latin typeface="Myriad Pro"/>
                <a:cs typeface="Myriad Pro"/>
              </a:rPr>
              <a:t>Dimension</a:t>
            </a:r>
          </a:p>
          <a:p>
            <a:pPr lvl="2"/>
            <a:r>
              <a:rPr lang="en-US" dirty="0" smtClean="0">
                <a:latin typeface="Myriad Pro"/>
                <a:cs typeface="Myriad Pro"/>
              </a:rPr>
              <a:t>A grouping </a:t>
            </a:r>
            <a:r>
              <a:rPr lang="en-US" dirty="0" smtClean="0">
                <a:latin typeface="Myriad Pro"/>
                <a:cs typeface="Myriad Pro"/>
              </a:rPr>
              <a:t>of a </a:t>
            </a:r>
            <a:r>
              <a:rPr lang="en-US" dirty="0" smtClean="0">
                <a:latin typeface="Myriad Pro"/>
                <a:cs typeface="Myriad Pro"/>
              </a:rPr>
              <a:t>concept/construct</a:t>
            </a:r>
            <a:r>
              <a:rPr lang="en-US" dirty="0" smtClean="0">
                <a:latin typeface="Myriad Pro"/>
                <a:cs typeface="Myriad Pro"/>
              </a:rPr>
              <a:t>/variable.</a:t>
            </a:r>
          </a:p>
          <a:p>
            <a:pPr lvl="1"/>
            <a:endParaRPr lang="en-US" dirty="0">
              <a:latin typeface="Myriad Pro"/>
              <a:cs typeface="Myriad Pro"/>
            </a:endParaRPr>
          </a:p>
          <a:p>
            <a:r>
              <a:rPr lang="en-US" sz="2600" dirty="0" smtClean="0">
                <a:latin typeface="Myriad Pro"/>
                <a:cs typeface="Myriad Pro"/>
              </a:rPr>
              <a:t>Multiple indicators can make up a single dimension (amongst multiple dimensions) of a concept/variable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612775" y="228600"/>
            <a:ext cx="8153400" cy="990600"/>
          </a:xfrm>
        </p:spPr>
        <p:txBody>
          <a:bodyPr/>
          <a:lstStyle/>
          <a:p>
            <a:r>
              <a:rPr lang="en-US" sz="3600" dirty="0">
                <a:latin typeface="Myriad Pro"/>
                <a:cs typeface="Myriad Pro"/>
              </a:rPr>
              <a:t>Conceptualization </a:t>
            </a:r>
            <a:endParaRPr lang="en-US" sz="1200" dirty="0" smtClean="0">
              <a:latin typeface="Myriad Pro"/>
              <a:cs typeface="Myriad Pro"/>
            </a:endParaRPr>
          </a:p>
        </p:txBody>
      </p:sp>
      <p:sp>
        <p:nvSpPr>
          <p:cNvPr id="21506" name="Content Placeholder 2"/>
          <p:cNvSpPr>
            <a:spLocks noGrp="1"/>
          </p:cNvSpPr>
          <p:nvPr>
            <p:ph sz="quarter" idx="1"/>
          </p:nvPr>
        </p:nvSpPr>
        <p:spPr>
          <a:xfrm>
            <a:off x="612775" y="1600200"/>
            <a:ext cx="8153400" cy="4495800"/>
          </a:xfrm>
        </p:spPr>
        <p:txBody>
          <a:bodyPr/>
          <a:lstStyle/>
          <a:p>
            <a:r>
              <a:rPr lang="en-US" sz="2600" dirty="0" smtClean="0">
                <a:latin typeface="Myriad Pro"/>
                <a:cs typeface="Myriad Pro"/>
              </a:rPr>
              <a:t>Indicators and Dimensions of Religiosity</a:t>
            </a:r>
            <a:endParaRPr lang="en-US" dirty="0" smtClean="0">
              <a:latin typeface="Myriad Pro"/>
              <a:cs typeface="Myriad Pro"/>
            </a:endParaRPr>
          </a:p>
        </p:txBody>
      </p:sp>
    </p:spTree>
    <p:extLst>
      <p:ext uri="{BB962C8B-B14F-4D97-AF65-F5344CB8AC3E}">
        <p14:creationId xmlns:p14="http://schemas.microsoft.com/office/powerpoint/2010/main" val="3128535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3"/>
          <p:cNvSpPr>
            <a:spLocks noGrp="1"/>
          </p:cNvSpPr>
          <p:nvPr>
            <p:ph type="title"/>
          </p:nvPr>
        </p:nvSpPr>
        <p:spPr>
          <a:xfrm>
            <a:off x="612775" y="228600"/>
            <a:ext cx="8153400" cy="990600"/>
          </a:xfrm>
        </p:spPr>
        <p:txBody>
          <a:bodyPr/>
          <a:lstStyle/>
          <a:p>
            <a:r>
              <a:rPr lang="en-US" sz="3600" dirty="0">
                <a:latin typeface="Myriad Pro"/>
                <a:cs typeface="Myriad Pro"/>
              </a:rPr>
              <a:t>Conceptualization </a:t>
            </a:r>
            <a:endParaRPr lang="en-US" sz="1200" dirty="0" smtClean="0">
              <a:latin typeface="Myriad Pro"/>
              <a:cs typeface="Myriad Pro"/>
            </a:endParaRPr>
          </a:p>
        </p:txBody>
      </p:sp>
      <p:sp>
        <p:nvSpPr>
          <p:cNvPr id="22530" name="Content Placeholder 2"/>
          <p:cNvSpPr>
            <a:spLocks noGrp="1"/>
          </p:cNvSpPr>
          <p:nvPr>
            <p:ph sz="quarter" idx="1"/>
          </p:nvPr>
        </p:nvSpPr>
        <p:spPr>
          <a:xfrm>
            <a:off x="612775" y="1600200"/>
            <a:ext cx="8153400" cy="4495800"/>
          </a:xfrm>
        </p:spPr>
        <p:txBody>
          <a:bodyPr/>
          <a:lstStyle/>
          <a:p>
            <a:r>
              <a:rPr lang="en-US" sz="2600" dirty="0" smtClean="0">
                <a:latin typeface="Myriad Pro"/>
                <a:cs typeface="Myriad Pro"/>
              </a:rPr>
              <a:t>Identify appropriate </a:t>
            </a:r>
            <a:r>
              <a:rPr lang="en-US" sz="2600" i="1" dirty="0" smtClean="0">
                <a:latin typeface="Myriad Pro"/>
                <a:cs typeface="Myriad Pro"/>
              </a:rPr>
              <a:t>indicators</a:t>
            </a:r>
            <a:r>
              <a:rPr lang="en-US" sz="2600" dirty="0" smtClean="0">
                <a:latin typeface="Myriad Pro"/>
                <a:cs typeface="Myriad Pro"/>
              </a:rPr>
              <a:t>  and </a:t>
            </a:r>
            <a:r>
              <a:rPr lang="en-US" sz="2600" i="1" dirty="0" smtClean="0">
                <a:latin typeface="Myriad Pro"/>
                <a:cs typeface="Myriad Pro"/>
              </a:rPr>
              <a:t>dimensions</a:t>
            </a:r>
            <a:r>
              <a:rPr lang="en-US" sz="2600" dirty="0" smtClean="0">
                <a:latin typeface="Myriad Pro"/>
                <a:cs typeface="Myriad Pro"/>
              </a:rPr>
              <a:t> for…</a:t>
            </a:r>
          </a:p>
          <a:p>
            <a:pPr lvl="1"/>
            <a:r>
              <a:rPr lang="en-US" sz="2400" dirty="0" smtClean="0">
                <a:latin typeface="Myriad Pro"/>
                <a:cs typeface="Myriad Pro"/>
              </a:rPr>
              <a:t>college </a:t>
            </a:r>
            <a:r>
              <a:rPr lang="en-US" sz="2400" dirty="0" smtClean="0">
                <a:latin typeface="Myriad Pro"/>
                <a:cs typeface="Myriad Pro"/>
              </a:rPr>
              <a:t>success</a:t>
            </a:r>
          </a:p>
          <a:p>
            <a:pPr lvl="1"/>
            <a:r>
              <a:rPr lang="en-US" sz="2400" dirty="0" smtClean="0">
                <a:latin typeface="Myriad Pro"/>
                <a:cs typeface="Myriad Pro"/>
              </a:rPr>
              <a:t>political activity</a:t>
            </a:r>
          </a:p>
          <a:p>
            <a:pPr lvl="1"/>
            <a:r>
              <a:rPr lang="en-US" sz="2400" dirty="0" smtClean="0">
                <a:latin typeface="Myriad Pro"/>
                <a:cs typeface="Myriad Pro"/>
              </a:rPr>
              <a:t>poverty</a:t>
            </a:r>
          </a:p>
          <a:p>
            <a:pPr lvl="1"/>
            <a:r>
              <a:rPr lang="en-US" sz="2400" dirty="0" smtClean="0">
                <a:latin typeface="Myriad Pro"/>
                <a:cs typeface="Myriad Pro"/>
              </a:rPr>
              <a:t>binge drinking</a:t>
            </a:r>
          </a:p>
          <a:p>
            <a:pPr lvl="1"/>
            <a:r>
              <a:rPr lang="en-US" sz="2400" dirty="0" smtClean="0">
                <a:latin typeface="Myriad Pro"/>
                <a:cs typeface="Myriad Pro"/>
              </a:rPr>
              <a:t>fear of crime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3"/>
          <p:cNvSpPr>
            <a:spLocks noGrp="1"/>
          </p:cNvSpPr>
          <p:nvPr>
            <p:ph type="title"/>
          </p:nvPr>
        </p:nvSpPr>
        <p:spPr>
          <a:xfrm>
            <a:off x="612775" y="228600"/>
            <a:ext cx="8153400" cy="990600"/>
          </a:xfrm>
        </p:spPr>
        <p:txBody>
          <a:bodyPr/>
          <a:lstStyle/>
          <a:p>
            <a:r>
              <a:rPr lang="en-US" sz="3600" dirty="0">
                <a:latin typeface="Myriad Pro"/>
                <a:cs typeface="Myriad Pro"/>
              </a:rPr>
              <a:t>Conceptualization </a:t>
            </a:r>
            <a:endParaRPr lang="en-US" sz="1200" dirty="0" smtClean="0">
              <a:latin typeface="Myriad Pro"/>
              <a:cs typeface="Myriad Pro"/>
            </a:endParaRPr>
          </a:p>
        </p:txBody>
      </p:sp>
      <p:sp>
        <p:nvSpPr>
          <p:cNvPr id="23554" name="Content Placeholder 2"/>
          <p:cNvSpPr>
            <a:spLocks noGrp="1"/>
          </p:cNvSpPr>
          <p:nvPr>
            <p:ph sz="quarter" idx="1"/>
          </p:nvPr>
        </p:nvSpPr>
        <p:spPr>
          <a:xfrm>
            <a:off x="612775" y="1600200"/>
            <a:ext cx="8153400" cy="4495800"/>
          </a:xfrm>
        </p:spPr>
        <p:txBody>
          <a:bodyPr/>
          <a:lstStyle/>
          <a:p>
            <a:r>
              <a:rPr lang="en-US" sz="2600" dirty="0" smtClean="0">
                <a:latin typeface="Myriad Pro"/>
                <a:cs typeface="Myriad Pro"/>
              </a:rPr>
              <a:t>The Interchangeability of Indicators</a:t>
            </a:r>
          </a:p>
          <a:p>
            <a:pPr lvl="1"/>
            <a:r>
              <a:rPr lang="en-US" sz="2400" dirty="0" smtClean="0">
                <a:latin typeface="Myriad Pro"/>
                <a:cs typeface="Myriad Pro"/>
              </a:rPr>
              <a:t>If several </a:t>
            </a:r>
            <a:r>
              <a:rPr lang="en-US" sz="2400" dirty="0" smtClean="0">
                <a:latin typeface="Myriad Pro"/>
                <a:cs typeface="Myriad Pro"/>
              </a:rPr>
              <a:t>indicators accurately represent </a:t>
            </a:r>
            <a:r>
              <a:rPr lang="en-US" sz="2400" dirty="0" smtClean="0">
                <a:latin typeface="Myriad Pro"/>
                <a:cs typeface="Myriad Pro"/>
              </a:rPr>
              <a:t>the same concept, all of them </a:t>
            </a:r>
            <a:r>
              <a:rPr lang="en-US" sz="2400" dirty="0" smtClean="0">
                <a:latin typeface="Myriad Pro"/>
                <a:cs typeface="Myriad Pro"/>
              </a:rPr>
              <a:t>should reach </a:t>
            </a:r>
            <a:r>
              <a:rPr lang="en-US" sz="2400" dirty="0" smtClean="0">
                <a:latin typeface="Myriad Pro"/>
                <a:cs typeface="Myriad Pro"/>
              </a:rPr>
              <a:t>the same result</a:t>
            </a:r>
            <a:r>
              <a:rPr lang="en-US" sz="2400" dirty="0" smtClean="0">
                <a:latin typeface="Myriad Pro"/>
                <a:cs typeface="Myriad Pro"/>
              </a:rPr>
              <a:t>.</a:t>
            </a:r>
          </a:p>
          <a:p>
            <a:pPr lvl="1"/>
            <a:endParaRPr lang="en-US" sz="2400" dirty="0" smtClean="0">
              <a:latin typeface="Myriad Pro"/>
              <a:cs typeface="Myriad Pro"/>
            </a:endParaRPr>
          </a:p>
          <a:p>
            <a:pPr lvl="1"/>
            <a:r>
              <a:rPr lang="en-US" sz="2400" dirty="0" smtClean="0">
                <a:latin typeface="Myriad Pro"/>
                <a:cs typeface="Myriad Pro"/>
              </a:rPr>
              <a:t>Can use different subsets of indicators to accurately measure the concept</a:t>
            </a:r>
            <a:endParaRPr lang="en-US" sz="2400" dirty="0" smtClean="0">
              <a:latin typeface="Myriad Pro"/>
              <a:cs typeface="Myriad Pr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3"/>
          <p:cNvSpPr>
            <a:spLocks noGrp="1"/>
          </p:cNvSpPr>
          <p:nvPr>
            <p:ph type="title"/>
          </p:nvPr>
        </p:nvSpPr>
        <p:spPr>
          <a:xfrm>
            <a:off x="612775" y="228600"/>
            <a:ext cx="8153400" cy="990600"/>
          </a:xfrm>
        </p:spPr>
        <p:txBody>
          <a:bodyPr/>
          <a:lstStyle/>
          <a:p>
            <a:r>
              <a:rPr lang="en-US" sz="3600" dirty="0">
                <a:latin typeface="Myriad Pro"/>
                <a:cs typeface="Myriad Pro"/>
              </a:rPr>
              <a:t>Conceptualization </a:t>
            </a:r>
            <a:endParaRPr lang="en-US" sz="1200" dirty="0" smtClean="0">
              <a:latin typeface="Myriad Pro"/>
              <a:cs typeface="Myriad Pro"/>
            </a:endParaRPr>
          </a:p>
        </p:txBody>
      </p:sp>
      <p:sp>
        <p:nvSpPr>
          <p:cNvPr id="19459" name="Content Placeholder 2"/>
          <p:cNvSpPr>
            <a:spLocks noGrp="1"/>
          </p:cNvSpPr>
          <p:nvPr>
            <p:ph sz="quarter" idx="1"/>
          </p:nvPr>
        </p:nvSpPr>
        <p:spPr>
          <a:xfrm>
            <a:off x="612775" y="1600200"/>
            <a:ext cx="8153400" cy="4495800"/>
          </a:xfrm>
        </p:spPr>
        <p:txBody>
          <a:bodyPr>
            <a:noAutofit/>
          </a:bodyPr>
          <a:lstStyle/>
          <a:p>
            <a:pPr marL="320040" indent="-320040" fontAlgn="auto">
              <a:spcAft>
                <a:spcPts val="0"/>
              </a:spcAft>
              <a:buFont typeface="Wingdings"/>
              <a:buChar char=""/>
              <a:defRPr/>
            </a:pPr>
            <a:r>
              <a:rPr lang="en-US" sz="2600" dirty="0" smtClean="0">
                <a:latin typeface="Myriad Pro"/>
                <a:cs typeface="Myriad Pro"/>
              </a:rPr>
              <a:t>Operational Definition</a:t>
            </a:r>
            <a:endParaRPr lang="en-US" dirty="0" smtClean="0">
              <a:latin typeface="Myriad Pro"/>
              <a:cs typeface="Myriad Pro"/>
            </a:endParaRPr>
          </a:p>
          <a:p>
            <a:pPr marL="640080" lvl="1" indent="-274320" fontAlgn="auto">
              <a:spcAft>
                <a:spcPts val="0"/>
              </a:spcAft>
              <a:buFont typeface="Wingdings 2"/>
              <a:buChar char=""/>
              <a:defRPr/>
            </a:pPr>
            <a:r>
              <a:rPr lang="en-US" sz="2400" dirty="0" smtClean="0">
                <a:latin typeface="Myriad Pro"/>
                <a:cs typeface="Myriad Pro"/>
              </a:rPr>
              <a:t>specifies </a:t>
            </a:r>
            <a:r>
              <a:rPr lang="en-US" sz="2400" dirty="0" smtClean="0">
                <a:latin typeface="Myriad Pro"/>
                <a:cs typeface="Myriad Pro"/>
              </a:rPr>
              <a:t>precisely how a concept will be measured – that is, the operations we will perform.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3"/>
          <p:cNvSpPr>
            <a:spLocks noGrp="1"/>
          </p:cNvSpPr>
          <p:nvPr>
            <p:ph type="title"/>
          </p:nvPr>
        </p:nvSpPr>
        <p:spPr>
          <a:xfrm>
            <a:off x="612775" y="228600"/>
            <a:ext cx="8153400" cy="990600"/>
          </a:xfrm>
        </p:spPr>
        <p:txBody>
          <a:bodyPr/>
          <a:lstStyle/>
          <a:p>
            <a:r>
              <a:rPr lang="en-US" sz="3600" dirty="0">
                <a:latin typeface="Myriad Pro"/>
                <a:cs typeface="Myriad Pro"/>
              </a:rPr>
              <a:t>Conceptualization </a:t>
            </a:r>
            <a:endParaRPr lang="en-US" sz="1200" dirty="0" smtClean="0">
              <a:latin typeface="Myriad Pro"/>
              <a:cs typeface="Myriad Pro"/>
            </a:endParaRPr>
          </a:p>
        </p:txBody>
      </p:sp>
      <p:sp>
        <p:nvSpPr>
          <p:cNvPr id="26626" name="Content Placeholder 2"/>
          <p:cNvSpPr>
            <a:spLocks noGrp="1"/>
          </p:cNvSpPr>
          <p:nvPr>
            <p:ph sz="quarter" idx="1"/>
          </p:nvPr>
        </p:nvSpPr>
        <p:spPr>
          <a:xfrm>
            <a:off x="612775" y="1600200"/>
            <a:ext cx="8153400" cy="4495800"/>
          </a:xfrm>
        </p:spPr>
        <p:txBody>
          <a:bodyPr/>
          <a:lstStyle/>
          <a:p>
            <a:r>
              <a:rPr lang="en-US" sz="2600" dirty="0" smtClean="0">
                <a:latin typeface="Myriad Pro"/>
                <a:cs typeface="Myriad Pro"/>
              </a:rPr>
              <a:t>Conceptualization </a:t>
            </a:r>
            <a:r>
              <a:rPr lang="en-US" sz="2600" dirty="0">
                <a:latin typeface="Myriad Pro"/>
                <a:cs typeface="Myriad Pro"/>
              </a:rPr>
              <a:t>– Practice</a:t>
            </a:r>
          </a:p>
          <a:p>
            <a:pPr lvl="1"/>
            <a:r>
              <a:rPr lang="en-US" sz="2400" dirty="0">
                <a:latin typeface="Myriad Pro"/>
                <a:cs typeface="Myriad Pro"/>
              </a:rPr>
              <a:t>Anomie</a:t>
            </a:r>
          </a:p>
          <a:p>
            <a:pPr marL="366713" lvl="1" indent="0">
              <a:buNone/>
            </a:pPr>
            <a:endParaRPr lang="en-US" dirty="0" smtClean="0">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09600" y="152400"/>
            <a:ext cx="8153400" cy="990600"/>
          </a:xfrm>
        </p:spPr>
        <p:txBody>
          <a:bodyPr>
            <a:noAutofit/>
          </a:bodyPr>
          <a:lstStyle/>
          <a:p>
            <a:pPr fontAlgn="auto">
              <a:spcAft>
                <a:spcPts val="0"/>
              </a:spcAft>
              <a:defRPr/>
            </a:pPr>
            <a:r>
              <a:rPr lang="en-US" sz="3600" dirty="0" smtClean="0">
                <a:latin typeface="Myriad Pro"/>
                <a:cs typeface="Myriad Pro"/>
              </a:rPr>
              <a:t>Conceptualization</a:t>
            </a:r>
            <a:endParaRPr lang="en-US" sz="3600" dirty="0" smtClean="0">
              <a:latin typeface="Myriad Pro"/>
              <a:cs typeface="Myriad Pro"/>
            </a:endParaRPr>
          </a:p>
        </p:txBody>
      </p:sp>
      <p:sp>
        <p:nvSpPr>
          <p:cNvPr id="28674" name="Content Placeholder 2"/>
          <p:cNvSpPr>
            <a:spLocks noGrp="1"/>
          </p:cNvSpPr>
          <p:nvPr>
            <p:ph sz="quarter" idx="1"/>
          </p:nvPr>
        </p:nvSpPr>
        <p:spPr>
          <a:xfrm>
            <a:off x="612775" y="1600200"/>
            <a:ext cx="8153400" cy="4495800"/>
          </a:xfrm>
        </p:spPr>
        <p:txBody>
          <a:bodyPr/>
          <a:lstStyle/>
          <a:p>
            <a:r>
              <a:rPr lang="en-US" sz="2600" dirty="0" smtClean="0">
                <a:latin typeface="Myriad Pro"/>
                <a:cs typeface="Myriad Pro"/>
              </a:rPr>
              <a:t>Definitions </a:t>
            </a:r>
            <a:r>
              <a:rPr lang="en-US" sz="2600" dirty="0" smtClean="0">
                <a:latin typeface="Myriad Pro"/>
                <a:cs typeface="Myriad Pro"/>
              </a:rPr>
              <a:t>can be problematic</a:t>
            </a:r>
          </a:p>
          <a:p>
            <a:endParaRPr lang="en-US" sz="2600" dirty="0">
              <a:latin typeface="Myriad Pro"/>
              <a:cs typeface="Myriad Pro"/>
            </a:endParaRPr>
          </a:p>
          <a:p>
            <a:r>
              <a:rPr lang="en-US" sz="2600" dirty="0" smtClean="0">
                <a:latin typeface="Myriad Pro"/>
                <a:cs typeface="Myriad Pro"/>
              </a:rPr>
              <a:t>Unemployment rate</a:t>
            </a:r>
          </a:p>
          <a:p>
            <a:pPr lvl="1"/>
            <a:r>
              <a:rPr lang="en-US" sz="2400" dirty="0" smtClean="0">
                <a:latin typeface="Myriad Pro"/>
                <a:cs typeface="Myriad Pro"/>
              </a:rPr>
              <a:t>Who is </a:t>
            </a:r>
            <a:r>
              <a:rPr lang="en-US" sz="2400" dirty="0" smtClean="0">
                <a:latin typeface="Myriad Pro"/>
                <a:cs typeface="Myriad Pro"/>
              </a:rPr>
              <a:t>employed?</a:t>
            </a:r>
          </a:p>
          <a:p>
            <a:pPr lvl="1"/>
            <a:r>
              <a:rPr lang="en-US" sz="2400" dirty="0" smtClean="0">
                <a:latin typeface="Myriad Pro"/>
                <a:cs typeface="Myriad Pro"/>
              </a:rPr>
              <a:t>Who is in the labor force?</a:t>
            </a:r>
          </a:p>
          <a:p>
            <a:pPr lvl="1"/>
            <a:r>
              <a:rPr lang="en-US" sz="2400" dirty="0" smtClean="0">
                <a:latin typeface="Myriad Pro"/>
                <a:cs typeface="Myriad Pro"/>
              </a:rPr>
              <a:t>What do other definitions include?</a:t>
            </a:r>
            <a:endParaRPr lang="en-US" sz="2400" dirty="0" smtClean="0">
              <a:latin typeface="Myriad Pro"/>
              <a:cs typeface="Myriad Pr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612775" y="228600"/>
            <a:ext cx="8153400" cy="990600"/>
          </a:xfrm>
        </p:spPr>
        <p:txBody>
          <a:bodyPr/>
          <a:lstStyle/>
          <a:p>
            <a:pPr marL="320040" indent="-320040" fontAlgn="auto">
              <a:spcAft>
                <a:spcPts val="0"/>
              </a:spcAft>
              <a:defRPr/>
            </a:pPr>
            <a:r>
              <a:rPr lang="en-US" sz="3600" dirty="0" smtClean="0">
                <a:latin typeface="Myriad Pro"/>
                <a:cs typeface="Myriad Pro"/>
              </a:rPr>
              <a:t>Operationalization </a:t>
            </a:r>
            <a:r>
              <a:rPr lang="en-US" sz="3600" dirty="0" smtClean="0">
                <a:latin typeface="Myriad Pro"/>
                <a:cs typeface="Myriad Pro"/>
              </a:rPr>
              <a:t>Choices</a:t>
            </a:r>
            <a:endParaRPr lang="en-US" sz="1200" dirty="0" smtClean="0">
              <a:latin typeface="Myriad Pro"/>
              <a:cs typeface="Myriad Pro"/>
            </a:endParaRPr>
          </a:p>
        </p:txBody>
      </p:sp>
      <p:sp>
        <p:nvSpPr>
          <p:cNvPr id="29698" name="Content Placeholder 2"/>
          <p:cNvSpPr>
            <a:spLocks noGrp="1"/>
          </p:cNvSpPr>
          <p:nvPr>
            <p:ph sz="quarter" idx="1"/>
          </p:nvPr>
        </p:nvSpPr>
        <p:spPr>
          <a:xfrm>
            <a:off x="612775" y="1600200"/>
            <a:ext cx="8153400" cy="4495800"/>
          </a:xfrm>
        </p:spPr>
        <p:txBody>
          <a:bodyPr/>
          <a:lstStyle/>
          <a:p>
            <a:r>
              <a:rPr lang="en-US" sz="2600" dirty="0" smtClean="0">
                <a:latin typeface="Myriad Pro"/>
                <a:cs typeface="Myriad Pro"/>
              </a:rPr>
              <a:t>Conceptualization versus Operationalization Processes</a:t>
            </a:r>
          </a:p>
          <a:p>
            <a:endParaRPr lang="en-US" sz="2600" dirty="0" smtClean="0">
              <a:latin typeface="Myriad Pro"/>
              <a:cs typeface="Myriad Pro"/>
            </a:endParaRPr>
          </a:p>
          <a:p>
            <a:r>
              <a:rPr lang="en-US" sz="2600" dirty="0" smtClean="0">
                <a:latin typeface="Myriad Pro"/>
                <a:cs typeface="Myriad Pro"/>
              </a:rPr>
              <a:t>Operationalization</a:t>
            </a:r>
          </a:p>
          <a:p>
            <a:pPr lvl="1"/>
            <a:r>
              <a:rPr lang="en-US" sz="2400" dirty="0" smtClean="0">
                <a:latin typeface="Myriad Pro"/>
                <a:cs typeface="Myriad Pro"/>
              </a:rPr>
              <a:t>d</a:t>
            </a:r>
            <a:r>
              <a:rPr lang="en-US" sz="2400" dirty="0" smtClean="0">
                <a:latin typeface="Myriad Pro"/>
                <a:cs typeface="Myriad Pro"/>
              </a:rPr>
              <a:t>efining measurement procedures to represent concepts</a:t>
            </a:r>
            <a:endParaRPr lang="en-US" sz="2400" dirty="0" smtClean="0">
              <a:latin typeface="Myriad Pro"/>
              <a:cs typeface="Myriad Pro"/>
            </a:endParaRPr>
          </a:p>
          <a:p>
            <a:endParaRPr lang="en-US" sz="2600" dirty="0" smtClean="0">
              <a:latin typeface="Myriad Pro"/>
              <a:cs typeface="Myriad Pro"/>
            </a:endParaRPr>
          </a:p>
          <a:p>
            <a:pPr marL="320040" indent="-320040" fontAlgn="auto">
              <a:spcAft>
                <a:spcPts val="0"/>
              </a:spcAft>
              <a:buFont typeface="Wingdings"/>
              <a:buChar char=""/>
              <a:defRPr/>
            </a:pPr>
            <a:r>
              <a:rPr lang="en-US" sz="2600" dirty="0">
                <a:latin typeface="Myriad Pro"/>
                <a:cs typeface="Myriad Pro"/>
              </a:rPr>
              <a:t>Range of Variation</a:t>
            </a:r>
          </a:p>
          <a:p>
            <a:pPr marL="640080" lvl="1" indent="-274320" fontAlgn="auto">
              <a:spcAft>
                <a:spcPts val="0"/>
              </a:spcAft>
              <a:buFont typeface="Wingdings 2"/>
              <a:buChar char=""/>
              <a:defRPr/>
            </a:pPr>
            <a:r>
              <a:rPr lang="en-US" sz="2400" dirty="0" smtClean="0">
                <a:latin typeface="Myriad Pro"/>
                <a:cs typeface="Myriad Pro"/>
              </a:rPr>
              <a:t>Trying to </a:t>
            </a:r>
            <a:r>
              <a:rPr lang="en-US" sz="2400" dirty="0" smtClean="0">
                <a:latin typeface="Myriad Pro"/>
                <a:cs typeface="Myriad Pro"/>
              </a:rPr>
              <a:t>study all </a:t>
            </a:r>
            <a:r>
              <a:rPr lang="en-US" sz="2400" dirty="0" smtClean="0">
                <a:latin typeface="Myriad Pro"/>
                <a:cs typeface="Myriad Pro"/>
              </a:rPr>
              <a:t>aspects/levels </a:t>
            </a:r>
            <a:r>
              <a:rPr lang="en-US" sz="2400" dirty="0" smtClean="0">
                <a:latin typeface="Myriad Pro"/>
                <a:cs typeface="Myriad Pro"/>
              </a:rPr>
              <a:t>of a </a:t>
            </a:r>
            <a:r>
              <a:rPr lang="en-US" sz="2400" dirty="0" smtClean="0">
                <a:latin typeface="Myriad Pro"/>
                <a:cs typeface="Myriad Pro"/>
              </a:rPr>
              <a:t>concept</a:t>
            </a:r>
            <a:endParaRPr lang="en-US" sz="2400" i="1" dirty="0">
              <a:latin typeface="Myriad Pro"/>
              <a:cs typeface="Myriad Pr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3"/>
          <p:cNvSpPr>
            <a:spLocks noGrp="1"/>
          </p:cNvSpPr>
          <p:nvPr>
            <p:ph type="title"/>
          </p:nvPr>
        </p:nvSpPr>
        <p:spPr>
          <a:xfrm>
            <a:off x="685800" y="228600"/>
            <a:ext cx="8153400" cy="990600"/>
          </a:xfrm>
        </p:spPr>
        <p:txBody>
          <a:bodyPr/>
          <a:lstStyle/>
          <a:p>
            <a:r>
              <a:rPr lang="en-US" sz="3600" dirty="0">
                <a:latin typeface="Myriad Pro"/>
                <a:cs typeface="Myriad Pro"/>
              </a:rPr>
              <a:t>Operationalization Choices</a:t>
            </a:r>
            <a:endParaRPr lang="en-US" sz="1200" dirty="0" smtClean="0">
              <a:latin typeface="Myriad Pro"/>
              <a:cs typeface="Myriad Pro"/>
            </a:endParaRPr>
          </a:p>
        </p:txBody>
      </p:sp>
      <p:sp>
        <p:nvSpPr>
          <p:cNvPr id="24579"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sz="2600" dirty="0" smtClean="0">
                <a:latin typeface="Myriad Pro"/>
                <a:cs typeface="Myriad Pro"/>
              </a:rPr>
              <a:t>Precision</a:t>
            </a:r>
            <a:endParaRPr lang="en-US" sz="2600" dirty="0" smtClean="0">
              <a:latin typeface="Myriad Pro"/>
              <a:cs typeface="Myriad Pro"/>
            </a:endParaRPr>
          </a:p>
          <a:p>
            <a:pPr marL="640080" lvl="1" indent="-274320" fontAlgn="auto">
              <a:spcAft>
                <a:spcPts val="0"/>
              </a:spcAft>
              <a:buFont typeface="Wingdings 2"/>
              <a:buChar char=""/>
              <a:defRPr/>
            </a:pPr>
            <a:r>
              <a:rPr lang="en-US" sz="2400" dirty="0" smtClean="0">
                <a:latin typeface="Myriad Pro"/>
                <a:cs typeface="Myriad Pro"/>
              </a:rPr>
              <a:t>deciding how precise/fine-grained to be in your measurement</a:t>
            </a:r>
            <a:endParaRPr lang="en-US" sz="2400" dirty="0" smtClean="0">
              <a:latin typeface="Myriad Pro"/>
              <a:cs typeface="Myriad Pr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3"/>
          <p:cNvSpPr>
            <a:spLocks noGrp="1"/>
          </p:cNvSpPr>
          <p:nvPr>
            <p:ph type="title"/>
          </p:nvPr>
        </p:nvSpPr>
        <p:spPr>
          <a:xfrm>
            <a:off x="612775" y="228600"/>
            <a:ext cx="8153400" cy="990600"/>
          </a:xfrm>
        </p:spPr>
        <p:txBody>
          <a:bodyPr/>
          <a:lstStyle/>
          <a:p>
            <a:r>
              <a:rPr lang="en-US" sz="3600" dirty="0">
                <a:latin typeface="Myriad Pro"/>
                <a:cs typeface="Myriad Pro"/>
              </a:rPr>
              <a:t>Operationalization Choices</a:t>
            </a:r>
            <a:endParaRPr lang="en-US" sz="1200" dirty="0" smtClean="0">
              <a:latin typeface="Myriad Pro"/>
              <a:cs typeface="Myriad Pro"/>
            </a:endParaRPr>
          </a:p>
        </p:txBody>
      </p:sp>
      <p:sp>
        <p:nvSpPr>
          <p:cNvPr id="25603" name="Content Placeholder 2"/>
          <p:cNvSpPr>
            <a:spLocks noGrp="1"/>
          </p:cNvSpPr>
          <p:nvPr>
            <p:ph sz="quarter" idx="1"/>
          </p:nvPr>
        </p:nvSpPr>
        <p:spPr>
          <a:xfrm>
            <a:off x="612775" y="1600200"/>
            <a:ext cx="8153400" cy="4495800"/>
          </a:xfrm>
        </p:spPr>
        <p:txBody>
          <a:bodyPr>
            <a:normAutofit/>
          </a:bodyPr>
          <a:lstStyle/>
          <a:p>
            <a:pPr marL="319405" indent="-274320" fontAlgn="auto">
              <a:spcAft>
                <a:spcPts val="0"/>
              </a:spcAft>
              <a:buFont typeface="Wingdings 2"/>
              <a:buChar char=""/>
              <a:defRPr/>
            </a:pPr>
            <a:r>
              <a:rPr lang="en-US" sz="2600" dirty="0" smtClean="0">
                <a:latin typeface="Myriad Pro"/>
                <a:cs typeface="Myriad Pro"/>
              </a:rPr>
              <a:t>Attributes</a:t>
            </a:r>
          </a:p>
          <a:p>
            <a:pPr marL="640080" lvl="1" indent="-274320" fontAlgn="auto">
              <a:spcAft>
                <a:spcPts val="0"/>
              </a:spcAft>
              <a:buFont typeface="Wingdings 2"/>
              <a:buChar char=""/>
              <a:defRPr/>
            </a:pPr>
            <a:r>
              <a:rPr lang="en-US" sz="2400" dirty="0" smtClean="0">
                <a:latin typeface="Myriad Pro"/>
                <a:cs typeface="Myriad Pro"/>
              </a:rPr>
              <a:t>characteristic </a:t>
            </a:r>
            <a:r>
              <a:rPr lang="en-US" sz="2400" dirty="0" smtClean="0">
                <a:latin typeface="Myriad Pro"/>
                <a:cs typeface="Myriad Pro"/>
              </a:rPr>
              <a:t>or quality of something (ex: female, old, student</a:t>
            </a:r>
            <a:r>
              <a:rPr lang="en-US" sz="2400" dirty="0" smtClean="0">
                <a:latin typeface="Myriad Pro"/>
                <a:cs typeface="Myriad Pro"/>
              </a:rPr>
              <a:t>)</a:t>
            </a:r>
            <a:endParaRPr lang="en-US" sz="2400" dirty="0" smtClean="0">
              <a:latin typeface="Myriad Pro"/>
              <a:cs typeface="Myriad Pro"/>
            </a:endParaRPr>
          </a:p>
          <a:p>
            <a:pPr marL="319405" indent="-274320" fontAlgn="auto">
              <a:spcAft>
                <a:spcPts val="0"/>
              </a:spcAft>
              <a:buFont typeface="Wingdings 2"/>
              <a:buChar char=""/>
              <a:defRPr/>
            </a:pPr>
            <a:r>
              <a:rPr lang="en-US" sz="2600" dirty="0" smtClean="0">
                <a:latin typeface="Myriad Pro"/>
                <a:cs typeface="Myriad Pro"/>
              </a:rPr>
              <a:t>Variable</a:t>
            </a:r>
          </a:p>
          <a:p>
            <a:pPr marL="640080" lvl="1" indent="-274320" fontAlgn="auto">
              <a:spcAft>
                <a:spcPts val="0"/>
              </a:spcAft>
              <a:buFont typeface="Wingdings 2"/>
              <a:buChar char=""/>
              <a:defRPr/>
            </a:pPr>
            <a:r>
              <a:rPr lang="en-US" sz="2400" dirty="0" smtClean="0">
                <a:latin typeface="Myriad Pro"/>
                <a:cs typeface="Myriad Pro"/>
              </a:rPr>
              <a:t>logical </a:t>
            </a:r>
            <a:r>
              <a:rPr lang="en-US" sz="2400" dirty="0" smtClean="0">
                <a:latin typeface="Myriad Pro"/>
                <a:cs typeface="Myriad Pro"/>
              </a:rPr>
              <a:t>set of attributes (ex: gender, age</a:t>
            </a:r>
            <a:r>
              <a:rPr lang="en-US" sz="2400" dirty="0" smtClean="0">
                <a:latin typeface="Myriad Pro"/>
                <a:cs typeface="Myriad Pro"/>
              </a:rPr>
              <a:t>)</a:t>
            </a:r>
          </a:p>
          <a:p>
            <a:pPr marL="640080" lvl="1" indent="-274320" fontAlgn="auto">
              <a:spcAft>
                <a:spcPts val="0"/>
              </a:spcAft>
              <a:buFont typeface="Wingdings 2"/>
              <a:buChar char=""/>
              <a:defRPr/>
            </a:pPr>
            <a:endParaRPr lang="en-US" dirty="0" smtClean="0">
              <a:latin typeface="Myriad Pro"/>
              <a:cs typeface="Myriad Pro"/>
            </a:endParaRPr>
          </a:p>
          <a:p>
            <a:pPr marL="319405" indent="-274320" fontAlgn="auto">
              <a:spcAft>
                <a:spcPts val="0"/>
              </a:spcAft>
              <a:buFont typeface="Wingdings 2"/>
              <a:buChar char=""/>
              <a:defRPr/>
            </a:pPr>
            <a:r>
              <a:rPr lang="en-US" sz="2600" dirty="0">
                <a:latin typeface="Myriad Pro"/>
                <a:cs typeface="Myriad Pro"/>
              </a:rPr>
              <a:t>Defining Variables and </a:t>
            </a:r>
            <a:r>
              <a:rPr lang="en-US" sz="2600" dirty="0" smtClean="0">
                <a:latin typeface="Myriad Pro"/>
                <a:cs typeface="Myriad Pro"/>
              </a:rPr>
              <a:t>Attributes</a:t>
            </a:r>
            <a:endParaRPr lang="en-US" sz="2600" dirty="0" smtClean="0">
              <a:latin typeface="Myriad Pro"/>
              <a:cs typeface="Myriad Pro"/>
            </a:endParaRPr>
          </a:p>
          <a:p>
            <a:pPr marL="776288" lvl="1" indent="-457200" fontAlgn="auto">
              <a:spcAft>
                <a:spcPts val="0"/>
              </a:spcAft>
              <a:buFont typeface="Arial" charset="0"/>
              <a:buAutoNum type="arabicPeriod"/>
              <a:defRPr/>
            </a:pPr>
            <a:r>
              <a:rPr lang="en-US" sz="2400" dirty="0" smtClean="0">
                <a:latin typeface="Myriad Pro"/>
                <a:cs typeface="Myriad Pro"/>
              </a:rPr>
              <a:t>The attributes composing </a:t>
            </a:r>
            <a:r>
              <a:rPr lang="en-US" sz="2400" dirty="0" smtClean="0">
                <a:latin typeface="Myriad Pro"/>
                <a:cs typeface="Myriad Pro"/>
              </a:rPr>
              <a:t>variables </a:t>
            </a:r>
            <a:r>
              <a:rPr lang="en-US" sz="2400" dirty="0" smtClean="0">
                <a:latin typeface="Myriad Pro"/>
                <a:cs typeface="Myriad Pro"/>
              </a:rPr>
              <a:t>should be exhaustive.</a:t>
            </a:r>
          </a:p>
          <a:p>
            <a:pPr marL="776288" lvl="1" indent="-457200" fontAlgn="auto">
              <a:spcAft>
                <a:spcPts val="0"/>
              </a:spcAft>
              <a:buFont typeface="Arial" charset="0"/>
              <a:buAutoNum type="arabicPeriod"/>
              <a:defRPr/>
            </a:pPr>
            <a:r>
              <a:rPr lang="en-US" sz="2400" dirty="0" smtClean="0">
                <a:latin typeface="Myriad Pro"/>
                <a:cs typeface="Myriad Pro"/>
              </a:rPr>
              <a:t>Attributes must be mutually exclusive.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1" name="Title 1"/>
          <p:cNvSpPr>
            <a:spLocks noGrp="1"/>
          </p:cNvSpPr>
          <p:nvPr>
            <p:ph type="title"/>
          </p:nvPr>
        </p:nvSpPr>
        <p:spPr>
          <a:xfrm>
            <a:off x="612775" y="228600"/>
            <a:ext cx="8153400" cy="990600"/>
          </a:xfrm>
        </p:spPr>
        <p:txBody>
          <a:bodyPr/>
          <a:lstStyle/>
          <a:p>
            <a:r>
              <a:rPr lang="en-US" sz="3600" dirty="0" smtClean="0">
                <a:latin typeface="Myriad Pro"/>
                <a:cs typeface="Myriad Pro"/>
              </a:rPr>
              <a:t>Chapter Outline</a:t>
            </a:r>
          </a:p>
        </p:txBody>
      </p:sp>
      <p:sp>
        <p:nvSpPr>
          <p:cNvPr id="15362" name="Content Placeholder 2"/>
          <p:cNvSpPr>
            <a:spLocks noGrp="1"/>
          </p:cNvSpPr>
          <p:nvPr>
            <p:ph sz="quarter" idx="1"/>
          </p:nvPr>
        </p:nvSpPr>
        <p:spPr>
          <a:xfrm>
            <a:off x="612775" y="1600200"/>
            <a:ext cx="8153400" cy="4495800"/>
          </a:xfrm>
        </p:spPr>
        <p:txBody>
          <a:bodyPr/>
          <a:lstStyle/>
          <a:p>
            <a:r>
              <a:rPr lang="en-US" sz="2600" dirty="0" smtClean="0">
                <a:latin typeface="Myriad Pro"/>
                <a:cs typeface="Myriad Pro"/>
              </a:rPr>
              <a:t>Introduction</a:t>
            </a:r>
          </a:p>
          <a:p>
            <a:r>
              <a:rPr lang="en-US" sz="2600" dirty="0" smtClean="0">
                <a:latin typeface="Myriad Pro"/>
                <a:cs typeface="Myriad Pro"/>
              </a:rPr>
              <a:t>Measuring Anything That Exists</a:t>
            </a:r>
          </a:p>
          <a:p>
            <a:r>
              <a:rPr lang="en-US" sz="2600" dirty="0" smtClean="0">
                <a:latin typeface="Myriad Pro"/>
                <a:cs typeface="Myriad Pro"/>
              </a:rPr>
              <a:t>Conceptualization</a:t>
            </a:r>
          </a:p>
          <a:p>
            <a:r>
              <a:rPr lang="en-US" sz="2600" dirty="0" smtClean="0">
                <a:latin typeface="Myriad Pro"/>
                <a:cs typeface="Myriad Pro"/>
              </a:rPr>
              <a:t>Definitions in Descriptive and Explanatory Studies</a:t>
            </a:r>
          </a:p>
          <a:p>
            <a:r>
              <a:rPr lang="en-US" sz="2600" dirty="0" smtClean="0">
                <a:latin typeface="Myriad Pro"/>
                <a:cs typeface="Myriad Pro"/>
              </a:rPr>
              <a:t>Operationalization Choices</a:t>
            </a:r>
          </a:p>
          <a:p>
            <a:r>
              <a:rPr lang="en-US" sz="2600" dirty="0" smtClean="0">
                <a:latin typeface="Myriad Pro"/>
                <a:cs typeface="Myriad Pro"/>
              </a:rPr>
              <a:t>Criteria of Measurement Quality</a:t>
            </a:r>
          </a:p>
          <a:p>
            <a:r>
              <a:rPr lang="en-US" sz="2600" dirty="0" smtClean="0">
                <a:latin typeface="Myriad Pro"/>
                <a:cs typeface="Myriad Pro"/>
              </a:rPr>
              <a:t>The Ethics of Measurement</a:t>
            </a:r>
          </a:p>
          <a:p>
            <a:r>
              <a:rPr lang="en-US" sz="2600" dirty="0" smtClean="0">
                <a:latin typeface="Myriad Pro"/>
                <a:cs typeface="Myriad Pro"/>
              </a:rPr>
              <a:t>Chapter Summary</a:t>
            </a:r>
          </a:p>
          <a:p>
            <a:r>
              <a:rPr lang="en-US" sz="2600" dirty="0" smtClean="0">
                <a:latin typeface="Myriad Pro"/>
                <a:cs typeface="Myriad Pro"/>
              </a:rPr>
              <a:t>Questions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Operationalization Choices</a:t>
            </a:r>
            <a:endParaRPr lang="en-US" sz="1200" dirty="0" smtClean="0"/>
          </a:p>
        </p:txBody>
      </p:sp>
      <p:sp>
        <p:nvSpPr>
          <p:cNvPr id="25603" name="Content Placeholder 2"/>
          <p:cNvSpPr>
            <a:spLocks noGrp="1"/>
          </p:cNvSpPr>
          <p:nvPr>
            <p:ph sz="quarter" idx="1"/>
          </p:nvPr>
        </p:nvSpPr>
        <p:spPr>
          <a:xfrm>
            <a:off x="612775" y="1600200"/>
            <a:ext cx="8153400" cy="4495800"/>
          </a:xfrm>
        </p:spPr>
        <p:txBody>
          <a:bodyPr>
            <a:normAutofit/>
          </a:bodyPr>
          <a:lstStyle/>
          <a:p>
            <a:pPr marL="319405" indent="-274320" fontAlgn="auto">
              <a:spcAft>
                <a:spcPts val="0"/>
              </a:spcAft>
              <a:buFont typeface="Wingdings 2"/>
              <a:buChar char=""/>
              <a:defRPr/>
            </a:pPr>
            <a:r>
              <a:rPr lang="en-US" sz="2600" dirty="0" smtClean="0">
                <a:latin typeface="Arial" panose="020B0604020202020204" pitchFamily="34" charset="0"/>
                <a:cs typeface="Arial" panose="020B0604020202020204" pitchFamily="34" charset="0"/>
              </a:rPr>
              <a:t>How can we operationally define ____ (</a:t>
            </a:r>
            <a:r>
              <a:rPr lang="en-US" sz="2600" i="1" dirty="0" smtClean="0">
                <a:latin typeface="Arial" panose="020B0604020202020204" pitchFamily="34" charset="0"/>
                <a:cs typeface="Arial" panose="020B0604020202020204" pitchFamily="34" charset="0"/>
              </a:rPr>
              <a:t>both exhaustive and mutually exclusive</a:t>
            </a:r>
            <a:r>
              <a:rPr lang="en-US" sz="2600" dirty="0" smtClean="0">
                <a:latin typeface="Arial" panose="020B0604020202020204" pitchFamily="34" charset="0"/>
                <a:cs typeface="Arial" panose="020B0604020202020204" pitchFamily="34" charset="0"/>
              </a:rPr>
              <a:t>)?</a:t>
            </a:r>
          </a:p>
          <a:p>
            <a:pPr marL="640080" lvl="1" indent="-274320" fontAlgn="auto">
              <a:spcAft>
                <a:spcPts val="0"/>
              </a:spcAft>
              <a:buFont typeface="Wingdings 2"/>
              <a:buChar char=""/>
              <a:defRPr/>
            </a:pPr>
            <a:r>
              <a:rPr lang="en-US" sz="2400" dirty="0" smtClean="0">
                <a:latin typeface="Arial" panose="020B0604020202020204" pitchFamily="34" charset="0"/>
                <a:cs typeface="Arial" panose="020B0604020202020204" pitchFamily="34" charset="0"/>
              </a:rPr>
              <a:t>Party Affiliation</a:t>
            </a: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1619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3"/>
          <p:cNvSpPr>
            <a:spLocks noGrp="1"/>
          </p:cNvSpPr>
          <p:nvPr>
            <p:ph type="title"/>
          </p:nvPr>
        </p:nvSpPr>
        <p:spPr>
          <a:xfrm>
            <a:off x="685800" y="228600"/>
            <a:ext cx="8153400" cy="990600"/>
          </a:xfrm>
        </p:spPr>
        <p:txBody>
          <a:bodyPr/>
          <a:lstStyle/>
          <a:p>
            <a:r>
              <a:rPr lang="en-US" sz="3600" dirty="0">
                <a:latin typeface="Arial" panose="020B0604020202020204" pitchFamily="34" charset="0"/>
                <a:cs typeface="Arial" panose="020B0604020202020204" pitchFamily="34" charset="0"/>
              </a:rPr>
              <a:t>Operationalization Choices</a:t>
            </a:r>
            <a:endParaRPr lang="en-US" sz="1200" dirty="0" smtClean="0"/>
          </a:p>
        </p:txBody>
      </p:sp>
      <p:sp>
        <p:nvSpPr>
          <p:cNvPr id="32770"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Levels of Measurement</a:t>
            </a:r>
          </a:p>
          <a:p>
            <a:pPr lvl="1"/>
            <a:r>
              <a:rPr lang="en-US" sz="2400" dirty="0" smtClean="0">
                <a:latin typeface="Arial" panose="020B0604020202020204" pitchFamily="34" charset="0"/>
                <a:cs typeface="Arial" panose="020B0604020202020204" pitchFamily="34" charset="0"/>
              </a:rPr>
              <a:t>Nominal</a:t>
            </a:r>
          </a:p>
          <a:p>
            <a:pPr lvl="1"/>
            <a:r>
              <a:rPr lang="en-US" sz="2400" dirty="0" smtClean="0">
                <a:latin typeface="Arial" panose="020B0604020202020204" pitchFamily="34" charset="0"/>
                <a:cs typeface="Arial" panose="020B0604020202020204" pitchFamily="34" charset="0"/>
              </a:rPr>
              <a:t>Ordinal</a:t>
            </a:r>
          </a:p>
          <a:p>
            <a:pPr lvl="1"/>
            <a:r>
              <a:rPr lang="en-US" sz="2400" dirty="0" smtClean="0">
                <a:latin typeface="Arial" panose="020B0604020202020204" pitchFamily="34" charset="0"/>
                <a:cs typeface="Arial" panose="020B0604020202020204" pitchFamily="34" charset="0"/>
              </a:rPr>
              <a:t>Interval</a:t>
            </a:r>
          </a:p>
          <a:p>
            <a:pPr lvl="1"/>
            <a:r>
              <a:rPr lang="en-US" sz="2400" dirty="0" smtClean="0">
                <a:latin typeface="Arial" panose="020B0604020202020204" pitchFamily="34" charset="0"/>
                <a:cs typeface="Arial" panose="020B0604020202020204" pitchFamily="34" charset="0"/>
              </a:rPr>
              <a:t>Ratio</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3"/>
          <p:cNvSpPr>
            <a:spLocks noGrp="1"/>
          </p:cNvSpPr>
          <p:nvPr>
            <p:ph type="title"/>
          </p:nvPr>
        </p:nvSpPr>
        <p:spPr>
          <a:xfrm>
            <a:off x="609600" y="228600"/>
            <a:ext cx="8153400" cy="990600"/>
          </a:xfrm>
        </p:spPr>
        <p:txBody>
          <a:bodyPr/>
          <a:lstStyle/>
          <a:p>
            <a:r>
              <a:rPr lang="en-US" sz="3600" dirty="0">
                <a:latin typeface="Arial" panose="020B0604020202020204" pitchFamily="34" charset="0"/>
                <a:cs typeface="Arial" panose="020B0604020202020204" pitchFamily="34" charset="0"/>
              </a:rPr>
              <a:t>Operationalization Choices</a:t>
            </a:r>
            <a:endParaRPr lang="en-US" sz="1200" dirty="0" smtClean="0"/>
          </a:p>
        </p:txBody>
      </p:sp>
      <p:sp>
        <p:nvSpPr>
          <p:cNvPr id="33794"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Nominal</a:t>
            </a:r>
            <a:endParaRPr lang="en-US" sz="2600" dirty="0" smtClean="0">
              <a:latin typeface="Arial" panose="020B0604020202020204" pitchFamily="34" charset="0"/>
              <a:cs typeface="Arial" panose="020B0604020202020204" pitchFamily="34" charset="0"/>
            </a:endParaRPr>
          </a:p>
          <a:p>
            <a:pPr lvl="1"/>
            <a:r>
              <a:rPr lang="en-US" sz="2400" dirty="0" smtClean="0">
                <a:latin typeface="Arial" panose="020B0604020202020204" pitchFamily="34" charset="0"/>
                <a:cs typeface="Arial" panose="020B0604020202020204" pitchFamily="34" charset="0"/>
              </a:rPr>
              <a:t>Variables whose attributes have only the characteristics of exhaustiveness and mutually exclusiveness. </a:t>
            </a:r>
            <a:r>
              <a:rPr lang="en-US" sz="2400" i="1" u="sng" dirty="0" smtClean="0">
                <a:latin typeface="Arial" panose="020B0604020202020204" pitchFamily="34" charset="0"/>
                <a:cs typeface="Arial" panose="020B0604020202020204" pitchFamily="34" charset="0"/>
              </a:rPr>
              <a:t>Simple categories. Attributes that classify, but cannot be ranked!</a:t>
            </a:r>
          </a:p>
          <a:p>
            <a:pPr lvl="1"/>
            <a:endParaRPr lang="en-US" sz="2400" dirty="0" smtClean="0">
              <a:latin typeface="Arial" panose="020B0604020202020204" pitchFamily="34" charset="0"/>
              <a:cs typeface="Arial" panose="020B0604020202020204" pitchFamily="34" charset="0"/>
            </a:endParaRPr>
          </a:p>
          <a:p>
            <a:pPr lvl="1"/>
            <a:r>
              <a:rPr lang="en-US" sz="2400" dirty="0" smtClean="0">
                <a:latin typeface="Arial" panose="020B0604020202020204" pitchFamily="34" charset="0"/>
                <a:cs typeface="Arial" panose="020B0604020202020204" pitchFamily="34" charset="0"/>
              </a:rPr>
              <a:t>Examples: gender, religious affiliation, college major, hair color, birthplace, nationality, party affiliation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3"/>
          <p:cNvSpPr>
            <a:spLocks noGrp="1"/>
          </p:cNvSpPr>
          <p:nvPr>
            <p:ph type="title"/>
          </p:nvPr>
        </p:nvSpPr>
        <p:spPr>
          <a:xfrm>
            <a:off x="609600" y="228600"/>
            <a:ext cx="8153400" cy="990600"/>
          </a:xfrm>
        </p:spPr>
        <p:txBody>
          <a:bodyPr/>
          <a:lstStyle/>
          <a:p>
            <a:r>
              <a:rPr lang="en-US" sz="3600" dirty="0">
                <a:latin typeface="Arial" panose="020B0604020202020204" pitchFamily="34" charset="0"/>
                <a:cs typeface="Arial" panose="020B0604020202020204" pitchFamily="34" charset="0"/>
              </a:rPr>
              <a:t>Operationalization Choices</a:t>
            </a:r>
            <a:endParaRPr lang="en-US" sz="1200" dirty="0" smtClean="0"/>
          </a:p>
        </p:txBody>
      </p:sp>
      <p:sp>
        <p:nvSpPr>
          <p:cNvPr id="34818"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Ordinal</a:t>
            </a:r>
            <a:endParaRPr lang="en-US" sz="2600" dirty="0" smtClean="0">
              <a:latin typeface="Arial" panose="020B0604020202020204" pitchFamily="34" charset="0"/>
              <a:cs typeface="Arial" panose="020B0604020202020204" pitchFamily="34" charset="0"/>
            </a:endParaRPr>
          </a:p>
          <a:p>
            <a:pPr lvl="1"/>
            <a:r>
              <a:rPr lang="en-US" sz="2400" dirty="0" smtClean="0">
                <a:latin typeface="Arial" panose="020B0604020202020204" pitchFamily="34" charset="0"/>
                <a:cs typeface="Arial" panose="020B0604020202020204" pitchFamily="34" charset="0"/>
              </a:rPr>
              <a:t>Variables with attributes we can logically rank order. </a:t>
            </a:r>
            <a:r>
              <a:rPr lang="en-US" sz="2400" i="1" u="sng" dirty="0" smtClean="0">
                <a:latin typeface="Arial" panose="020B0604020202020204" pitchFamily="34" charset="0"/>
                <a:cs typeface="Arial" panose="020B0604020202020204" pitchFamily="34" charset="0"/>
              </a:rPr>
              <a:t>Variables whose attributes that classify and can be ranked but lack an associated numerical value.</a:t>
            </a:r>
          </a:p>
          <a:p>
            <a:pPr lvl="1"/>
            <a:endParaRPr lang="en-US" sz="2400" dirty="0" smtClean="0">
              <a:latin typeface="Arial" panose="020B0604020202020204" pitchFamily="34" charset="0"/>
              <a:cs typeface="Arial" panose="020B0604020202020204" pitchFamily="34" charset="0"/>
            </a:endParaRPr>
          </a:p>
          <a:p>
            <a:pPr lvl="1"/>
            <a:r>
              <a:rPr lang="en-US" sz="2400" dirty="0" smtClean="0">
                <a:latin typeface="Arial" panose="020B0604020202020204" pitchFamily="34" charset="0"/>
                <a:cs typeface="Arial" panose="020B0604020202020204" pitchFamily="34" charset="0"/>
              </a:rPr>
              <a:t>Examples: socioeconomic status, level of conflict, prejudice, conservativeness, hardness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Operationalization Choices</a:t>
            </a:r>
            <a:endParaRPr lang="en-US" sz="1200" dirty="0" smtClean="0"/>
          </a:p>
        </p:txBody>
      </p:sp>
      <p:sp>
        <p:nvSpPr>
          <p:cNvPr id="35842"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Interval</a:t>
            </a:r>
            <a:endParaRPr lang="en-US" sz="2600" dirty="0" smtClean="0">
              <a:latin typeface="Arial" panose="020B0604020202020204" pitchFamily="34" charset="0"/>
              <a:cs typeface="Arial" panose="020B0604020202020204" pitchFamily="34" charset="0"/>
            </a:endParaRPr>
          </a:p>
          <a:p>
            <a:pPr lvl="1"/>
            <a:r>
              <a:rPr lang="en-US" sz="2400" dirty="0" smtClean="0">
                <a:latin typeface="Arial" panose="020B0604020202020204" pitchFamily="34" charset="0"/>
                <a:cs typeface="Arial" panose="020B0604020202020204" pitchFamily="34" charset="0"/>
              </a:rPr>
              <a:t>Variables for which the actual distance between attributes has meaning. </a:t>
            </a:r>
            <a:r>
              <a:rPr lang="en-US" sz="2400" i="1" u="sng" dirty="0" smtClean="0">
                <a:latin typeface="Arial" panose="020B0604020202020204" pitchFamily="34" charset="0"/>
                <a:cs typeface="Arial" panose="020B0604020202020204" pitchFamily="34" charset="0"/>
              </a:rPr>
              <a:t>Variables whose attributes classify, can be ranked ordered, and have an equal numerical distance between values.</a:t>
            </a:r>
          </a:p>
          <a:p>
            <a:pPr lvl="1"/>
            <a:endParaRPr lang="en-US" sz="2400" dirty="0" smtClean="0">
              <a:latin typeface="Arial" panose="020B0604020202020204" pitchFamily="34" charset="0"/>
              <a:cs typeface="Arial" panose="020B0604020202020204" pitchFamily="34" charset="0"/>
            </a:endParaRPr>
          </a:p>
          <a:p>
            <a:pPr lvl="1"/>
            <a:r>
              <a:rPr lang="en-US" sz="2400" dirty="0" smtClean="0">
                <a:latin typeface="Arial" panose="020B0604020202020204" pitchFamily="34" charset="0"/>
                <a:cs typeface="Arial" panose="020B0604020202020204" pitchFamily="34" charset="0"/>
              </a:rPr>
              <a:t>Examples: temperature (Fahrenheit), IQ score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Operationalization Choices</a:t>
            </a:r>
            <a:endParaRPr lang="en-US" sz="1200" dirty="0" smtClean="0"/>
          </a:p>
        </p:txBody>
      </p:sp>
      <p:sp>
        <p:nvSpPr>
          <p:cNvPr id="36866"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Ratio</a:t>
            </a:r>
            <a:endParaRPr lang="en-US" sz="2600" dirty="0" smtClean="0">
              <a:latin typeface="Arial" panose="020B0604020202020204" pitchFamily="34" charset="0"/>
              <a:cs typeface="Arial" panose="020B0604020202020204" pitchFamily="34" charset="0"/>
            </a:endParaRPr>
          </a:p>
          <a:p>
            <a:pPr lvl="1"/>
            <a:r>
              <a:rPr lang="en-US" sz="2400" dirty="0" smtClean="0">
                <a:latin typeface="Arial" panose="020B0604020202020204" pitchFamily="34" charset="0"/>
                <a:cs typeface="Arial" panose="020B0604020202020204" pitchFamily="34" charset="0"/>
              </a:rPr>
              <a:t>Variables whose attributes meet the requirements of a interval measure, and has a true zero point.</a:t>
            </a:r>
          </a:p>
          <a:p>
            <a:pPr lvl="1"/>
            <a:endParaRPr lang="en-US" sz="2400" dirty="0" smtClean="0">
              <a:latin typeface="Arial" panose="020B0604020202020204" pitchFamily="34" charset="0"/>
              <a:cs typeface="Arial" panose="020B0604020202020204" pitchFamily="34" charset="0"/>
            </a:endParaRPr>
          </a:p>
          <a:p>
            <a:pPr lvl="1"/>
            <a:r>
              <a:rPr lang="en-US" sz="2400" dirty="0" smtClean="0">
                <a:latin typeface="Arial" panose="020B0604020202020204" pitchFamily="34" charset="0"/>
                <a:cs typeface="Arial" panose="020B0604020202020204" pitchFamily="34" charset="0"/>
              </a:rPr>
              <a:t>Examples: temperature (Kelvin), age, length of time, number of organizations, number of groups, number of A’s received in college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a:cs typeface="Arial"/>
              </a:rPr>
              <a:t>Levels of Measurement</a:t>
            </a:r>
          </a:p>
          <a:p>
            <a:r>
              <a:rPr lang="en-US" sz="1600" dirty="0" smtClean="0">
                <a:latin typeface="Arial"/>
                <a:cs typeface="Arial"/>
              </a:rPr>
              <a:t>Often you can choose among different levels of measurement—nominal, ordinal, interval, or ratio—carrying progressively more amounts of information.</a:t>
            </a:r>
          </a:p>
          <a:p>
            <a:endParaRPr lang="en-US" sz="18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5-</a:t>
            </a:r>
            <a:r>
              <a:rPr lang="en-US" sz="3600" dirty="0">
                <a:latin typeface="Arial" charset="0"/>
                <a:cs typeface="Arial" charset="0"/>
              </a:rPr>
              <a:t>1</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1560513" y="1447801"/>
            <a:ext cx="7583487" cy="17526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125" y="76200"/>
            <a:ext cx="5273675"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818248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Operationalization Choices</a:t>
            </a:r>
            <a:endParaRPr lang="en-US" sz="1200" dirty="0" smtClean="0"/>
          </a:p>
        </p:txBody>
      </p:sp>
      <p:sp>
        <p:nvSpPr>
          <p:cNvPr id="38914"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Implications of Levels of Measurement</a:t>
            </a:r>
          </a:p>
          <a:p>
            <a:pPr lvl="1"/>
            <a:r>
              <a:rPr lang="en-US" sz="2400" dirty="0" smtClean="0">
                <a:latin typeface="Arial" panose="020B0604020202020204" pitchFamily="34" charset="0"/>
                <a:cs typeface="Arial" panose="020B0604020202020204" pitchFamily="34" charset="0"/>
              </a:rPr>
              <a:t>some a</a:t>
            </a:r>
            <a:r>
              <a:rPr lang="en-US" sz="2400" dirty="0" smtClean="0">
                <a:latin typeface="Arial" panose="020B0604020202020204" pitchFamily="34" charset="0"/>
                <a:cs typeface="Arial" panose="020B0604020202020204" pitchFamily="34" charset="0"/>
              </a:rPr>
              <a:t>nalyses </a:t>
            </a:r>
            <a:r>
              <a:rPr lang="en-US" sz="2400" dirty="0" smtClean="0">
                <a:latin typeface="Arial" panose="020B0604020202020204" pitchFamily="34" charset="0"/>
                <a:cs typeface="Arial" panose="020B0604020202020204" pitchFamily="34" charset="0"/>
              </a:rPr>
              <a:t>require minimum levels of measurement</a:t>
            </a:r>
          </a:p>
          <a:p>
            <a:pPr lvl="1"/>
            <a:r>
              <a:rPr lang="en-US" sz="2400" dirty="0">
                <a:latin typeface="Arial" panose="020B0604020202020204" pitchFamily="34" charset="0"/>
                <a:cs typeface="Arial" panose="020B0604020202020204" pitchFamily="34" charset="0"/>
              </a:rPr>
              <a:t>s</a:t>
            </a:r>
            <a:r>
              <a:rPr lang="en-US" sz="2400" dirty="0" smtClean="0">
                <a:latin typeface="Arial" panose="020B0604020202020204" pitchFamily="34" charset="0"/>
                <a:cs typeface="Arial" panose="020B0604020202020204" pitchFamily="34" charset="0"/>
              </a:rPr>
              <a:t>ome </a:t>
            </a:r>
            <a:r>
              <a:rPr lang="en-US" sz="2400" dirty="0" smtClean="0">
                <a:latin typeface="Arial" panose="020B0604020202020204" pitchFamily="34" charset="0"/>
                <a:cs typeface="Arial" panose="020B0604020202020204" pitchFamily="34" charset="0"/>
              </a:rPr>
              <a:t>variables can be treated as multiple levels of measurement</a:t>
            </a:r>
          </a:p>
          <a:p>
            <a:endParaRPr lang="en-US" dirty="0" smtClean="0">
              <a:latin typeface="Arial" panose="020B0604020202020204" pitchFamily="34" charset="0"/>
              <a:cs typeface="Arial" panose="020B0604020202020204" pitchFamily="34" charset="0"/>
            </a:endParaRPr>
          </a:p>
          <a:p>
            <a:r>
              <a:rPr lang="en-US" sz="2600" dirty="0" smtClean="0">
                <a:latin typeface="Arial" panose="020B0604020202020204" pitchFamily="34" charset="0"/>
                <a:cs typeface="Arial" panose="020B0604020202020204" pitchFamily="34" charset="0"/>
              </a:rPr>
              <a:t>Single </a:t>
            </a:r>
            <a:r>
              <a:rPr lang="en-US" sz="2600" dirty="0">
                <a:latin typeface="Arial" panose="020B0604020202020204" pitchFamily="34" charset="0"/>
                <a:cs typeface="Arial" panose="020B0604020202020204" pitchFamily="34" charset="0"/>
              </a:rPr>
              <a:t>or Multiple </a:t>
            </a:r>
            <a:r>
              <a:rPr lang="en-US" sz="2600" dirty="0" smtClean="0">
                <a:latin typeface="Arial" panose="020B0604020202020204" pitchFamily="34" charset="0"/>
                <a:cs typeface="Arial" panose="020B0604020202020204" pitchFamily="34" charset="0"/>
              </a:rPr>
              <a:t>Indicators</a:t>
            </a:r>
            <a:endParaRPr lang="en-US" sz="2600" dirty="0">
              <a:latin typeface="Arial" panose="020B0604020202020204" pitchFamily="34" charset="0"/>
              <a:cs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Operationalization Choices</a:t>
            </a:r>
            <a:endParaRPr lang="en-US" sz="1200" dirty="0" smtClean="0"/>
          </a:p>
        </p:txBody>
      </p:sp>
      <p:sp>
        <p:nvSpPr>
          <p:cNvPr id="38914"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How can we measure _____ at multiple levels?</a:t>
            </a:r>
            <a:endParaRPr lang="is-IS" sz="2600" dirty="0" smtClean="0">
              <a:latin typeface="Arial" panose="020B0604020202020204" pitchFamily="34" charset="0"/>
              <a:cs typeface="Arial" panose="020B0604020202020204" pitchFamily="34" charset="0"/>
            </a:endParaRPr>
          </a:p>
          <a:p>
            <a:pPr lvl="1"/>
            <a:r>
              <a:rPr lang="en-US" sz="2400" dirty="0" smtClean="0">
                <a:latin typeface="Arial" panose="020B0604020202020204" pitchFamily="34" charset="0"/>
                <a:cs typeface="Arial" panose="020B0604020202020204" pitchFamily="34" charset="0"/>
              </a:rPr>
              <a:t>A</a:t>
            </a:r>
            <a:r>
              <a:rPr lang="is-IS" sz="2400" dirty="0" smtClean="0">
                <a:latin typeface="Arial" panose="020B0604020202020204" pitchFamily="34" charset="0"/>
                <a:cs typeface="Arial" panose="020B0604020202020204" pitchFamily="34" charset="0"/>
              </a:rPr>
              <a:t>ge</a:t>
            </a:r>
          </a:p>
          <a:p>
            <a:pPr lvl="1"/>
            <a:r>
              <a:rPr lang="is-IS" sz="2400" dirty="0" smtClean="0">
                <a:latin typeface="Arial" panose="020B0604020202020204" pitchFamily="34" charset="0"/>
                <a:cs typeface="Arial" panose="020B0604020202020204" pitchFamily="34" charset="0"/>
              </a:rPr>
              <a:t>Income</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9153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612775" y="228600"/>
            <a:ext cx="8153400" cy="990600"/>
          </a:xfrm>
        </p:spPr>
        <p:txBody>
          <a:bodyPr>
            <a:normAutofit/>
          </a:bodyPr>
          <a:lstStyle/>
          <a:p>
            <a:pPr fontAlgn="auto">
              <a:spcAft>
                <a:spcPts val="0"/>
              </a:spcAft>
              <a:defRPr/>
            </a:pPr>
            <a:r>
              <a:rPr lang="en-US" sz="3600" dirty="0">
                <a:latin typeface="Arial" panose="020B0604020202020204" pitchFamily="34" charset="0"/>
                <a:cs typeface="Arial" panose="020B0604020202020204" pitchFamily="34" charset="0"/>
              </a:rPr>
              <a:t>Criteria of Measurement Quality </a:t>
            </a:r>
            <a:endParaRPr lang="en-US" sz="3600" dirty="0" smtClean="0">
              <a:latin typeface="Arial" panose="020B0604020202020204" pitchFamily="34" charset="0"/>
              <a:cs typeface="Arial" panose="020B0604020202020204" pitchFamily="34" charset="0"/>
            </a:endParaRPr>
          </a:p>
        </p:txBody>
      </p:sp>
      <p:sp>
        <p:nvSpPr>
          <p:cNvPr id="40962"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Precision and Accuracy</a:t>
            </a:r>
          </a:p>
          <a:p>
            <a:pPr lvl="1"/>
            <a:r>
              <a:rPr lang="en-US" sz="2400" dirty="0">
                <a:latin typeface="Arial" panose="020B0604020202020204" pitchFamily="34" charset="0"/>
                <a:cs typeface="Arial" panose="020B0604020202020204" pitchFamily="34" charset="0"/>
              </a:rPr>
              <a:t>Precise measures are superior to imprecise ones.</a:t>
            </a:r>
          </a:p>
          <a:p>
            <a:endParaRPr lang="en-US" sz="2600" dirty="0" smtClean="0">
              <a:latin typeface="Arial" panose="020B0604020202020204" pitchFamily="34" charset="0"/>
              <a:cs typeface="Arial" panose="020B0604020202020204" pitchFamily="34" charset="0"/>
            </a:endParaRPr>
          </a:p>
          <a:p>
            <a:r>
              <a:rPr lang="en-US" sz="2600" dirty="0" smtClean="0">
                <a:latin typeface="Arial" panose="020B0604020202020204" pitchFamily="34" charset="0"/>
                <a:cs typeface="Arial" panose="020B0604020202020204" pitchFamily="34" charset="0"/>
              </a:rPr>
              <a:t>Reliability</a:t>
            </a:r>
            <a:endParaRPr lang="en-US" sz="2600" dirty="0" smtClean="0">
              <a:latin typeface="Arial" panose="020B0604020202020204" pitchFamily="34" charset="0"/>
              <a:cs typeface="Arial" panose="020B0604020202020204" pitchFamily="34" charset="0"/>
            </a:endParaRPr>
          </a:p>
          <a:p>
            <a:pPr lvl="1"/>
            <a:r>
              <a:rPr lang="en-US" sz="2400" dirty="0" smtClean="0">
                <a:latin typeface="Arial" panose="020B0604020202020204" pitchFamily="34" charset="0"/>
                <a:cs typeface="Arial" panose="020B0604020202020204" pitchFamily="34" charset="0"/>
              </a:rPr>
              <a:t>same data would be collected/same results would occur in repeated </a:t>
            </a:r>
            <a:r>
              <a:rPr lang="en-US" sz="2400" dirty="0">
                <a:latin typeface="Arial" panose="020B0604020202020204" pitchFamily="34" charset="0"/>
                <a:cs typeface="Arial" panose="020B0604020202020204" pitchFamily="34" charset="0"/>
              </a:rPr>
              <a:t>observations of the same phenomenon</a:t>
            </a:r>
            <a:r>
              <a:rPr lang="en-US"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12775" y="228600"/>
            <a:ext cx="8153400" cy="990600"/>
          </a:xfrm>
        </p:spPr>
        <p:txBody>
          <a:bodyPr>
            <a:normAutofit/>
          </a:bodyPr>
          <a:lstStyle/>
          <a:p>
            <a:pPr fontAlgn="auto">
              <a:spcAft>
                <a:spcPts val="0"/>
              </a:spcAft>
              <a:defRPr/>
            </a:pPr>
            <a:r>
              <a:rPr lang="en-US" sz="3600" dirty="0" smtClean="0">
                <a:latin typeface="Myriad Pro"/>
                <a:cs typeface="Myriad Pro"/>
              </a:rPr>
              <a:t>Measuring Anything That </a:t>
            </a:r>
            <a:r>
              <a:rPr lang="en-US" sz="3600" dirty="0" smtClean="0">
                <a:latin typeface="Myriad Pro"/>
                <a:cs typeface="Myriad Pro"/>
              </a:rPr>
              <a:t>Exists</a:t>
            </a:r>
            <a:endParaRPr lang="en-US" sz="3600" dirty="0" smtClean="0">
              <a:latin typeface="Myriad Pro"/>
              <a:cs typeface="Myriad Pro"/>
            </a:endParaRPr>
          </a:p>
        </p:txBody>
      </p:sp>
      <p:sp>
        <p:nvSpPr>
          <p:cNvPr id="16386" name="Content Placeholder 2"/>
          <p:cNvSpPr>
            <a:spLocks noGrp="1"/>
          </p:cNvSpPr>
          <p:nvPr>
            <p:ph sz="quarter" idx="1"/>
          </p:nvPr>
        </p:nvSpPr>
        <p:spPr>
          <a:xfrm>
            <a:off x="612775" y="1600200"/>
            <a:ext cx="8153400" cy="4495800"/>
          </a:xfrm>
        </p:spPr>
        <p:txBody>
          <a:bodyPr/>
          <a:lstStyle/>
          <a:p>
            <a:r>
              <a:rPr lang="en-US" sz="2600" dirty="0" smtClean="0">
                <a:latin typeface="Myriad Pro"/>
                <a:cs typeface="Myriad Pro"/>
              </a:rPr>
              <a:t>Observation versus Measurement </a:t>
            </a:r>
          </a:p>
          <a:p>
            <a:endParaRPr lang="en-US" sz="2600" dirty="0">
              <a:latin typeface="Myriad Pro"/>
              <a:cs typeface="Myriad Pro"/>
            </a:endParaRPr>
          </a:p>
          <a:p>
            <a:r>
              <a:rPr lang="en-US" sz="2600" dirty="0" smtClean="0">
                <a:latin typeface="Myriad Pro"/>
                <a:cs typeface="Myriad Pro"/>
              </a:rPr>
              <a:t>Measurement</a:t>
            </a:r>
          </a:p>
          <a:p>
            <a:pPr lvl="1"/>
            <a:r>
              <a:rPr lang="en-US" sz="2400" dirty="0" smtClean="0">
                <a:latin typeface="Myriad Pro"/>
                <a:cs typeface="Myriad Pro"/>
              </a:rPr>
              <a:t>Careful</a:t>
            </a:r>
            <a:r>
              <a:rPr lang="en-US" sz="2400" dirty="0" smtClean="0">
                <a:latin typeface="Myriad Pro"/>
                <a:cs typeface="Myriad Pro"/>
              </a:rPr>
              <a:t>, deliberate </a:t>
            </a:r>
            <a:r>
              <a:rPr lang="en-US" sz="2400" dirty="0" smtClean="0">
                <a:latin typeface="Myriad Pro"/>
                <a:cs typeface="Myriad Pro"/>
              </a:rPr>
              <a:t>observations</a:t>
            </a:r>
          </a:p>
          <a:p>
            <a:pPr lvl="2"/>
            <a:r>
              <a:rPr lang="en-US" sz="2000" dirty="0" smtClean="0">
                <a:latin typeface="Myriad Pro"/>
                <a:cs typeface="Myriad Pro"/>
              </a:rPr>
              <a:t>of </a:t>
            </a:r>
            <a:r>
              <a:rPr lang="en-US" sz="2000" dirty="0" smtClean="0">
                <a:latin typeface="Myriad Pro"/>
                <a:cs typeface="Myriad Pro"/>
              </a:rPr>
              <a:t>the real world for the purpose of describing objects and events in terms of the attributes composing the variable</a:t>
            </a:r>
            <a:r>
              <a:rPr lang="en-US" sz="2000" dirty="0" smtClean="0">
                <a:latin typeface="Myriad Pro"/>
                <a:cs typeface="Myriad Pro"/>
              </a:rPr>
              <a:t>.</a:t>
            </a:r>
            <a:endParaRPr lang="en-US" sz="2000" dirty="0" smtClean="0">
              <a:latin typeface="Myriad Pro"/>
              <a:cs typeface="Myriad Pr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Criteria of Measurement Quality </a:t>
            </a:r>
            <a:endParaRPr lang="en-US" sz="3600" dirty="0" smtClean="0"/>
          </a:p>
        </p:txBody>
      </p:sp>
      <p:sp>
        <p:nvSpPr>
          <p:cNvPr id="36867" name="Content Placeholder 2"/>
          <p:cNvSpPr>
            <a:spLocks noGrp="1"/>
          </p:cNvSpPr>
          <p:nvPr>
            <p:ph sz="quarter" idx="1"/>
          </p:nvPr>
        </p:nvSpPr>
        <p:spPr>
          <a:xfrm>
            <a:off x="612775" y="1600200"/>
            <a:ext cx="8153400" cy="4495800"/>
          </a:xfrm>
        </p:spPr>
        <p:txBody>
          <a:bodyPr>
            <a:noAutofit/>
          </a:bodyPr>
          <a:lstStyle/>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Test-Retest Method</a:t>
            </a:r>
          </a:p>
          <a:p>
            <a:pPr lvl="2" fontAlgn="auto">
              <a:spcAft>
                <a:spcPts val="0"/>
              </a:spcAft>
              <a:buFont typeface="Wingdings"/>
              <a:buChar char=""/>
              <a:defRPr/>
            </a:pPr>
            <a:r>
              <a:rPr lang="en-US" sz="2400" dirty="0" smtClean="0">
                <a:latin typeface="Arial" panose="020B0604020202020204" pitchFamily="34" charset="0"/>
                <a:cs typeface="Arial" panose="020B0604020202020204" pitchFamily="34" charset="0"/>
              </a:rPr>
              <a:t>To make the same measurement more than once.</a:t>
            </a:r>
          </a:p>
          <a:p>
            <a:pPr lvl="2" fontAlgn="auto">
              <a:spcAft>
                <a:spcPts val="0"/>
              </a:spcAft>
              <a:buFont typeface="Wingdings"/>
              <a:buChar char=""/>
              <a:defRPr/>
            </a:pPr>
            <a:endParaRPr lang="en-US" sz="2600" dirty="0" smtClean="0">
              <a:latin typeface="Arial" panose="020B0604020202020204" pitchFamily="34" charset="0"/>
              <a:cs typeface="Arial" panose="020B0604020202020204" pitchFamily="34" charset="0"/>
            </a:endParaRP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Split-Half Method</a:t>
            </a:r>
          </a:p>
          <a:p>
            <a:pPr lvl="2" fontAlgn="auto">
              <a:spcAft>
                <a:spcPts val="0"/>
              </a:spcAft>
              <a:buFont typeface="Wingdings"/>
              <a:buChar char=""/>
              <a:defRPr/>
            </a:pPr>
            <a:r>
              <a:rPr lang="en-US" sz="2400" dirty="0" smtClean="0">
                <a:latin typeface="Arial" panose="020B0604020202020204" pitchFamily="34" charset="0"/>
                <a:cs typeface="Arial" panose="020B0604020202020204" pitchFamily="34" charset="0"/>
              </a:rPr>
              <a:t>Multiple sets of randomly assigned variables should produce the same classifications</a:t>
            </a:r>
          </a:p>
          <a:p>
            <a:pPr lvl="2" fontAlgn="auto">
              <a:spcAft>
                <a:spcPts val="0"/>
              </a:spcAft>
              <a:buFont typeface="Wingdings"/>
              <a:buChar char=""/>
              <a:defRPr/>
            </a:pPr>
            <a:endParaRPr lang="en-US" sz="2600" dirty="0" smtClean="0">
              <a:latin typeface="Arial" panose="020B0604020202020204" pitchFamily="34" charset="0"/>
              <a:cs typeface="Arial" panose="020B0604020202020204" pitchFamily="34" charset="0"/>
            </a:endParaRP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Established Measures</a:t>
            </a:r>
          </a:p>
          <a:p>
            <a:pPr marL="640080" lvl="1" indent="-274320" fontAlgn="auto">
              <a:spcAft>
                <a:spcPts val="0"/>
              </a:spcAft>
              <a:buFont typeface="Wingdings 2"/>
              <a:buChar char=""/>
              <a:defRPr/>
            </a:pPr>
            <a:r>
              <a:rPr lang="en-US" dirty="0" smtClean="0">
                <a:latin typeface="Arial" panose="020B0604020202020204" pitchFamily="34" charset="0"/>
                <a:cs typeface="Arial" panose="020B0604020202020204" pitchFamily="34" charset="0"/>
              </a:rPr>
              <a:t>Reliability of Research Workers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Criteria of Measurement Quality </a:t>
            </a:r>
            <a:endParaRPr lang="en-US" sz="3600" dirty="0" smtClean="0"/>
          </a:p>
        </p:txBody>
      </p:sp>
      <p:sp>
        <p:nvSpPr>
          <p:cNvPr id="37891" name="Content Placeholder 2"/>
          <p:cNvSpPr>
            <a:spLocks noGrp="1"/>
          </p:cNvSpPr>
          <p:nvPr>
            <p:ph sz="quarter" idx="1"/>
          </p:nvPr>
        </p:nvSpPr>
        <p:spPr>
          <a:xfrm>
            <a:off x="612775" y="1600200"/>
            <a:ext cx="8153400" cy="4495800"/>
          </a:xfrm>
        </p:spPr>
        <p:txBody>
          <a:bodyPr>
            <a:no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Validity</a:t>
            </a:r>
          </a:p>
          <a:p>
            <a:pPr marL="640715" lvl="1" indent="-320040" fontAlgn="auto">
              <a:spcAft>
                <a:spcPts val="0"/>
              </a:spcAft>
              <a:buFont typeface="Wingdings"/>
              <a:buChar char=""/>
              <a:defRPr/>
            </a:pPr>
            <a:r>
              <a:rPr lang="en-US" sz="2400" dirty="0" smtClean="0">
                <a:latin typeface="Arial" panose="020B0604020202020204" pitchFamily="34" charset="0"/>
                <a:cs typeface="Arial" panose="020B0604020202020204" pitchFamily="34" charset="0"/>
              </a:rPr>
              <a:t>measurement </a:t>
            </a:r>
            <a:r>
              <a:rPr lang="en-US" sz="2400" dirty="0">
                <a:latin typeface="Arial" panose="020B0604020202020204" pitchFamily="34" charset="0"/>
                <a:cs typeface="Arial" panose="020B0604020202020204" pitchFamily="34" charset="0"/>
              </a:rPr>
              <a:t>that accurately </a:t>
            </a:r>
            <a:r>
              <a:rPr lang="en-US" sz="2400" dirty="0" smtClean="0">
                <a:latin typeface="Arial" panose="020B0604020202020204" pitchFamily="34" charset="0"/>
                <a:cs typeface="Arial" panose="020B0604020202020204" pitchFamily="34" charset="0"/>
              </a:rPr>
              <a:t>reflect </a:t>
            </a:r>
            <a:r>
              <a:rPr lang="en-US" sz="2400" dirty="0">
                <a:latin typeface="Arial" panose="020B0604020202020204" pitchFamily="34" charset="0"/>
                <a:cs typeface="Arial" panose="020B0604020202020204" pitchFamily="34" charset="0"/>
              </a:rPr>
              <a:t>the concept it is intended to </a:t>
            </a:r>
            <a:r>
              <a:rPr lang="en-US" sz="2400" dirty="0" smtClean="0">
                <a:latin typeface="Arial" panose="020B0604020202020204" pitchFamily="34" charset="0"/>
                <a:cs typeface="Arial" panose="020B0604020202020204" pitchFamily="34" charset="0"/>
              </a:rPr>
              <a:t>measure.</a:t>
            </a:r>
          </a:p>
          <a:p>
            <a:pPr marL="640715" lvl="1" indent="-320040" fontAlgn="auto">
              <a:spcAft>
                <a:spcPts val="0"/>
              </a:spcAft>
              <a:buFont typeface="Wingdings"/>
              <a:buChar char=""/>
              <a:defRPr/>
            </a:pPr>
            <a:endParaRPr lang="en-US" sz="2300" dirty="0">
              <a:latin typeface="Arial" panose="020B0604020202020204" pitchFamily="34" charset="0"/>
              <a:cs typeface="Arial" panose="020B0604020202020204" pitchFamily="34" charset="0"/>
            </a:endParaRPr>
          </a:p>
          <a:p>
            <a:pPr marL="915352" lvl="2" indent="-320040" fontAlgn="auto">
              <a:spcAft>
                <a:spcPts val="0"/>
              </a:spcAft>
              <a:buFont typeface="Wingdings"/>
              <a:buChar char=""/>
              <a:defRPr/>
            </a:pPr>
            <a:r>
              <a:rPr lang="en-US" dirty="0" smtClean="0">
                <a:latin typeface="Arial" panose="020B0604020202020204" pitchFamily="34" charset="0"/>
                <a:cs typeface="Arial" panose="020B0604020202020204" pitchFamily="34" charset="0"/>
              </a:rPr>
              <a:t>Face Validity</a:t>
            </a:r>
          </a:p>
          <a:p>
            <a:pPr marL="1372552" lvl="3" indent="-320040" fontAlgn="auto">
              <a:spcAft>
                <a:spcPts val="0"/>
              </a:spcAft>
              <a:buFont typeface="Wingdings"/>
              <a:buChar char=""/>
              <a:defRPr/>
            </a:pPr>
            <a:r>
              <a:rPr lang="en-US" dirty="0" smtClean="0">
                <a:latin typeface="Arial" panose="020B0604020202020204" pitchFamily="34" charset="0"/>
                <a:cs typeface="Arial" panose="020B0604020202020204" pitchFamily="34" charset="0"/>
              </a:rPr>
              <a:t>Measurement </a:t>
            </a:r>
            <a:r>
              <a:rPr lang="en-US" dirty="0" smtClean="0">
                <a:latin typeface="Arial" panose="020B0604020202020204" pitchFamily="34" charset="0"/>
                <a:cs typeface="Arial" panose="020B0604020202020204" pitchFamily="34" charset="0"/>
              </a:rPr>
              <a:t>that seems to make reasonable sense</a:t>
            </a:r>
            <a:endParaRPr lang="en-US" dirty="0">
              <a:latin typeface="Arial" panose="020B0604020202020204" pitchFamily="34" charset="0"/>
              <a:cs typeface="Arial" panose="020B0604020202020204" pitchFamily="34" charset="0"/>
            </a:endParaRPr>
          </a:p>
          <a:p>
            <a:pPr marL="915352" lvl="2" indent="-320040" fontAlgn="auto">
              <a:spcAft>
                <a:spcPts val="0"/>
              </a:spcAft>
              <a:buFont typeface="Wingdings"/>
              <a:buChar char=""/>
              <a:defRPr/>
            </a:pPr>
            <a:endParaRPr lang="en-US" dirty="0">
              <a:latin typeface="Arial" panose="020B0604020202020204" pitchFamily="34" charset="0"/>
              <a:cs typeface="Arial" panose="020B0604020202020204" pitchFamily="34" charset="0"/>
            </a:endParaRPr>
          </a:p>
          <a:p>
            <a:pPr marL="915352" lvl="2" indent="-320040" fontAlgn="auto">
              <a:spcAft>
                <a:spcPts val="0"/>
              </a:spcAft>
              <a:buFont typeface="Wingdings"/>
              <a:buChar char=""/>
              <a:defRPr/>
            </a:pPr>
            <a:r>
              <a:rPr lang="en-US" dirty="0" smtClean="0">
                <a:latin typeface="Arial" panose="020B0604020202020204" pitchFamily="34" charset="0"/>
                <a:cs typeface="Arial" panose="020B0604020202020204" pitchFamily="34" charset="0"/>
              </a:rPr>
              <a:t>Criterion</a:t>
            </a:r>
            <a:r>
              <a:rPr lang="en-US" dirty="0" smtClean="0">
                <a:latin typeface="Arial" panose="020B0604020202020204" pitchFamily="34" charset="0"/>
                <a:cs typeface="Arial" panose="020B0604020202020204" pitchFamily="34" charset="0"/>
              </a:rPr>
              <a:t>-Related </a:t>
            </a:r>
            <a:r>
              <a:rPr lang="en-US" dirty="0" smtClean="0">
                <a:latin typeface="Arial" panose="020B0604020202020204" pitchFamily="34" charset="0"/>
                <a:cs typeface="Arial" panose="020B0604020202020204" pitchFamily="34" charset="0"/>
              </a:rPr>
              <a:t>Validity</a:t>
            </a:r>
          </a:p>
          <a:p>
            <a:pPr marL="1372552" lvl="3" indent="-320040" fontAlgn="auto">
              <a:spcAft>
                <a:spcPts val="0"/>
              </a:spcAft>
              <a:buFont typeface="Wingdings"/>
              <a:buChar char=""/>
              <a:defRPr/>
            </a:pPr>
            <a:r>
              <a:rPr lang="en-US" dirty="0" smtClean="0">
                <a:latin typeface="Arial" panose="020B0604020202020204" pitchFamily="34" charset="0"/>
                <a:cs typeface="Arial" panose="020B0604020202020204" pitchFamily="34" charset="0"/>
              </a:rPr>
              <a:t>Measurement related </a:t>
            </a:r>
            <a:r>
              <a:rPr lang="en-US" dirty="0" smtClean="0">
                <a:latin typeface="Arial" panose="020B0604020202020204" pitchFamily="34" charset="0"/>
                <a:cs typeface="Arial" panose="020B0604020202020204" pitchFamily="34" charset="0"/>
              </a:rPr>
              <a:t>to some external </a:t>
            </a:r>
            <a:r>
              <a:rPr lang="en-US" dirty="0" smtClean="0">
                <a:latin typeface="Arial" panose="020B0604020202020204" pitchFamily="34" charset="0"/>
                <a:cs typeface="Arial" panose="020B0604020202020204" pitchFamily="34" charset="0"/>
              </a:rPr>
              <a:t>criterion</a:t>
            </a:r>
            <a:endParaRPr lang="en-US" dirty="0" smtClean="0">
              <a:latin typeface="Arial" panose="020B0604020202020204" pitchFamily="34" charset="0"/>
              <a:cs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Criteria of Measurement Quality </a:t>
            </a:r>
            <a:endParaRPr lang="en-US" sz="3600" dirty="0" smtClean="0"/>
          </a:p>
        </p:txBody>
      </p:sp>
      <p:sp>
        <p:nvSpPr>
          <p:cNvPr id="37891" name="Content Placeholder 2"/>
          <p:cNvSpPr>
            <a:spLocks noGrp="1"/>
          </p:cNvSpPr>
          <p:nvPr>
            <p:ph sz="quarter" idx="1"/>
          </p:nvPr>
        </p:nvSpPr>
        <p:spPr>
          <a:xfrm>
            <a:off x="612775" y="1600200"/>
            <a:ext cx="8153400" cy="4495800"/>
          </a:xfrm>
        </p:spPr>
        <p:txBody>
          <a:bodyPr>
            <a:noAutofit/>
          </a:bodyPr>
          <a:lstStyle/>
          <a:p>
            <a:pPr marL="915352" lvl="2" indent="-320040" fontAlgn="auto">
              <a:spcAft>
                <a:spcPts val="0"/>
              </a:spcAft>
              <a:buFont typeface="Wingdings"/>
              <a:buChar char=""/>
              <a:defRPr/>
            </a:pPr>
            <a:r>
              <a:rPr lang="en-US" dirty="0" smtClean="0">
                <a:latin typeface="Arial" panose="020B0604020202020204" pitchFamily="34" charset="0"/>
                <a:cs typeface="Arial" panose="020B0604020202020204" pitchFamily="34" charset="0"/>
              </a:rPr>
              <a:t>Construct Validity</a:t>
            </a:r>
          </a:p>
          <a:p>
            <a:pPr marL="1372552" lvl="3" indent="-320040" fontAlgn="auto">
              <a:spcAft>
                <a:spcPts val="0"/>
              </a:spcAft>
              <a:buFont typeface="Wingdings"/>
              <a:buChar char=""/>
              <a:defRPr/>
            </a:pPr>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degree to which a measure relates to other variables as expected within a system of theoretical relationships.</a:t>
            </a:r>
          </a:p>
          <a:p>
            <a:pPr marL="915352" lvl="2" indent="-320040" fontAlgn="auto">
              <a:spcAft>
                <a:spcPts val="0"/>
              </a:spcAft>
              <a:buFont typeface="Wingdings"/>
              <a:buChar char=""/>
              <a:defRPr/>
            </a:pPr>
            <a:endParaRPr lang="en-US" dirty="0">
              <a:latin typeface="Arial" panose="020B0604020202020204" pitchFamily="34" charset="0"/>
              <a:cs typeface="Arial" panose="020B0604020202020204" pitchFamily="34" charset="0"/>
            </a:endParaRPr>
          </a:p>
          <a:p>
            <a:pPr marL="915352" lvl="2" indent="-320040" fontAlgn="auto">
              <a:spcAft>
                <a:spcPts val="0"/>
              </a:spcAft>
              <a:buFont typeface="Wingdings"/>
              <a:buChar char=""/>
              <a:defRPr/>
            </a:pPr>
            <a:r>
              <a:rPr lang="en-US" dirty="0">
                <a:latin typeface="Arial" panose="020B0604020202020204" pitchFamily="34" charset="0"/>
                <a:cs typeface="Arial" panose="020B0604020202020204" pitchFamily="34" charset="0"/>
              </a:rPr>
              <a:t>Content </a:t>
            </a:r>
            <a:r>
              <a:rPr lang="en-US" dirty="0" smtClean="0">
                <a:latin typeface="Arial" panose="020B0604020202020204" pitchFamily="34" charset="0"/>
                <a:cs typeface="Arial" panose="020B0604020202020204" pitchFamily="34" charset="0"/>
              </a:rPr>
              <a:t>Validity</a:t>
            </a:r>
          </a:p>
          <a:p>
            <a:pPr marL="1372552" lvl="3" indent="-320040" fontAlgn="auto">
              <a:spcAft>
                <a:spcPts val="0"/>
              </a:spcAft>
              <a:buFont typeface="Wingdings"/>
              <a:buChar char=""/>
              <a:defRPr/>
            </a:pPr>
            <a:r>
              <a:rPr lang="en-US" dirty="0" smtClean="0">
                <a:latin typeface="Arial" panose="020B0604020202020204" pitchFamily="34" charset="0"/>
                <a:cs typeface="Arial" panose="020B0604020202020204" pitchFamily="34" charset="0"/>
              </a:rPr>
              <a:t>measure that covers </a:t>
            </a:r>
            <a:r>
              <a:rPr lang="en-US" dirty="0">
                <a:latin typeface="Arial" panose="020B0604020202020204" pitchFamily="34" charset="0"/>
                <a:cs typeface="Arial" panose="020B0604020202020204" pitchFamily="34" charset="0"/>
              </a:rPr>
              <a:t>the range of meanings included within a concept.</a:t>
            </a:r>
          </a:p>
          <a:p>
            <a:pPr marL="915352" lvl="2" indent="-320040" fontAlgn="auto">
              <a:spcAft>
                <a:spcPts val="0"/>
              </a:spcAft>
              <a:buFont typeface="Wingdings"/>
              <a:buChar char=""/>
              <a:defRPr/>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141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Verdana" charset="0"/>
              </a:rPr>
              <a:t>An Analogy to Validity and Reliability</a:t>
            </a:r>
          </a:p>
          <a:p>
            <a:r>
              <a:rPr lang="en-US" sz="1600" dirty="0" smtClean="0">
                <a:latin typeface="Verdana" charset="0"/>
              </a:rPr>
              <a:t>A good measurement technique should be both valid (measuring what it is intended to measure) and reliable (yielding a given measurement dependably).</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5-2</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1560513" y="1600200"/>
            <a:ext cx="7583487" cy="16002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161963"/>
            <a:ext cx="7206560" cy="2343237"/>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569882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The Ethics of Measurement</a:t>
            </a:r>
            <a:endParaRPr lang="en-US" sz="3600" dirty="0"/>
          </a:p>
        </p:txBody>
      </p:sp>
      <p:sp>
        <p:nvSpPr>
          <p:cNvPr id="3" name="Content Placeholder 2"/>
          <p:cNvSpPr>
            <a:spLocks noGrp="1"/>
          </p:cNvSpPr>
          <p:nvPr>
            <p:ph sz="quarter" idx="1"/>
          </p:nvPr>
        </p:nvSpPr>
        <p:spPr/>
        <p:txBody>
          <a:bodyPr/>
          <a:lstStyle/>
          <a:p>
            <a:r>
              <a:rPr lang="en-US" sz="2600" dirty="0" smtClean="0"/>
              <a:t>Conceptualization and measurement must not be guided by bias or preferences for particular research outcomes</a:t>
            </a:r>
          </a:p>
          <a:p>
            <a:pPr marL="0" indent="0">
              <a:buNone/>
            </a:pPr>
            <a:endParaRPr lang="en-US" dirty="0"/>
          </a:p>
        </p:txBody>
      </p:sp>
    </p:spTree>
    <p:extLst>
      <p:ext uri="{BB962C8B-B14F-4D97-AF65-F5344CB8AC3E}">
        <p14:creationId xmlns:p14="http://schemas.microsoft.com/office/powerpoint/2010/main" val="22401929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Arial" panose="020B0604020202020204" pitchFamily="34" charset="0"/>
                <a:cs typeface="Arial" panose="020B0604020202020204" pitchFamily="34" charset="0"/>
              </a:rPr>
              <a:t>Chapter Summary </a:t>
            </a:r>
            <a:r>
              <a:rPr lang="en-US" sz="1200" dirty="0" smtClean="0">
                <a:latin typeface="Arial" panose="020B0604020202020204" pitchFamily="34" charset="0"/>
                <a:cs typeface="Arial" panose="020B0604020202020204" pitchFamily="34" charset="0"/>
              </a:rPr>
              <a:t>(slide 1 of 2)</a:t>
            </a:r>
            <a:endParaRPr lang="en-US" sz="1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p:txBody>
          <a:bodyPr/>
          <a:lstStyle/>
          <a:p>
            <a:r>
              <a:rPr lang="en-US" sz="2600" dirty="0" smtClean="0">
                <a:latin typeface="Arial" panose="020B0604020202020204" pitchFamily="34" charset="0"/>
                <a:cs typeface="Arial" panose="020B0604020202020204" pitchFamily="34" charset="0"/>
              </a:rPr>
              <a:t>Explain and illustrate how conceptions, concepts, and constructs relate to reality.</a:t>
            </a:r>
          </a:p>
          <a:p>
            <a:r>
              <a:rPr lang="en-US" sz="2600" dirty="0" smtClean="0">
                <a:latin typeface="Arial" panose="020B0604020202020204" pitchFamily="34" charset="0"/>
                <a:cs typeface="Arial" panose="020B0604020202020204" pitchFamily="34" charset="0"/>
              </a:rPr>
              <a:t>Describe the steps involved in the process of conceptualization.</a:t>
            </a:r>
          </a:p>
          <a:p>
            <a:r>
              <a:rPr lang="en-US" sz="2600" dirty="0" smtClean="0">
                <a:latin typeface="Arial" panose="020B0604020202020204" pitchFamily="34" charset="0"/>
                <a:cs typeface="Arial" panose="020B0604020202020204" pitchFamily="34" charset="0"/>
              </a:rPr>
              <a:t>Discuss the assertion that definitions are more critical in descriptive than in explanatory studies.</a:t>
            </a:r>
          </a:p>
        </p:txBody>
      </p:sp>
    </p:spTree>
    <p:extLst>
      <p:ext uri="{BB962C8B-B14F-4D97-AF65-F5344CB8AC3E}">
        <p14:creationId xmlns:p14="http://schemas.microsoft.com/office/powerpoint/2010/main" val="39935631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Arial" panose="020B0604020202020204" pitchFamily="34" charset="0"/>
                <a:cs typeface="Arial" panose="020B0604020202020204" pitchFamily="34" charset="0"/>
              </a:rPr>
              <a:t>Chapter Summary </a:t>
            </a:r>
            <a:r>
              <a:rPr lang="en-US" sz="1200" dirty="0" smtClean="0">
                <a:latin typeface="Arial" panose="020B0604020202020204" pitchFamily="34" charset="0"/>
                <a:cs typeface="Arial" panose="020B0604020202020204" pitchFamily="34" charset="0"/>
              </a:rPr>
              <a:t>(slide 2 of 2)</a:t>
            </a:r>
            <a:endParaRPr lang="en-US" sz="12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p:txBody>
          <a:bodyPr/>
          <a:lstStyle/>
          <a:p>
            <a:r>
              <a:rPr lang="en-US" sz="2600" dirty="0" smtClean="0">
                <a:latin typeface="Arial" panose="020B0604020202020204" pitchFamily="34" charset="0"/>
                <a:cs typeface="Arial" panose="020B0604020202020204" pitchFamily="34" charset="0"/>
              </a:rPr>
              <a:t>Identify and illustrate the many choices you may have in operationalizing variables.</a:t>
            </a:r>
          </a:p>
          <a:p>
            <a:r>
              <a:rPr lang="en-US" sz="2600" dirty="0" smtClean="0">
                <a:latin typeface="Arial" panose="020B0604020202020204" pitchFamily="34" charset="0"/>
                <a:cs typeface="Arial" panose="020B0604020202020204" pitchFamily="34" charset="0"/>
              </a:rPr>
              <a:t>Distinguish among precision, accuracy, reliability, and validity and discuss how they affect the quality of a measurement technique.</a:t>
            </a:r>
          </a:p>
          <a:p>
            <a:r>
              <a:rPr lang="en-US" sz="2600" dirty="0" smtClean="0">
                <a:latin typeface="Arial" panose="020B0604020202020204" pitchFamily="34" charset="0"/>
                <a:cs typeface="Arial" panose="020B0604020202020204" pitchFamily="34" charset="0"/>
              </a:rPr>
              <a:t>Explain how measurement decisions can have ethical implications.</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61889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a:bodyPr>
          <a:lstStyle/>
          <a:p>
            <a:pPr fontAlgn="auto">
              <a:spcAft>
                <a:spcPts val="0"/>
              </a:spcAft>
              <a:defRPr/>
            </a:pPr>
            <a:r>
              <a:rPr lang="en-US" sz="3600" dirty="0" smtClean="0">
                <a:latin typeface="Arial" panose="020B0604020202020204" pitchFamily="34" charset="0"/>
                <a:cs typeface="Arial" panose="020B0604020202020204" pitchFamily="34" charset="0"/>
              </a:rPr>
              <a:t>Questions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3" name="Title 3"/>
          <p:cNvSpPr>
            <a:spLocks noGrp="1"/>
          </p:cNvSpPr>
          <p:nvPr>
            <p:ph type="title"/>
          </p:nvPr>
        </p:nvSpPr>
        <p:spPr>
          <a:xfrm>
            <a:off x="612775" y="228600"/>
            <a:ext cx="8153400" cy="990600"/>
          </a:xfrm>
        </p:spPr>
        <p:txBody>
          <a:bodyPr/>
          <a:lstStyle/>
          <a:p>
            <a:r>
              <a:rPr lang="en-US" sz="3600" dirty="0" smtClean="0">
                <a:latin typeface="Arial"/>
                <a:cs typeface="Arial"/>
              </a:rPr>
              <a:t>Question 1</a:t>
            </a:r>
          </a:p>
        </p:txBody>
      </p:sp>
      <p:sp>
        <p:nvSpPr>
          <p:cNvPr id="49154" name="Rectangle 3"/>
          <p:cNvSpPr>
            <a:spLocks noGrp="1" noChangeArrowheads="1"/>
          </p:cNvSpPr>
          <p:nvPr>
            <p:ph sz="quarter" idx="1"/>
          </p:nvPr>
        </p:nvSpPr>
        <p:spPr>
          <a:xfrm>
            <a:off x="612775" y="1600200"/>
            <a:ext cx="8153400" cy="4495800"/>
          </a:xfrm>
        </p:spPr>
        <p:txBody>
          <a:bodyPr/>
          <a:lstStyle/>
          <a:p>
            <a:pPr marL="609600" indent="-609600" algn="just">
              <a:buFont typeface="Wingdings 3" pitchFamily="18" charset="2"/>
              <a:buNone/>
            </a:pPr>
            <a:r>
              <a:rPr lang="en-US" sz="2600" dirty="0" smtClean="0">
                <a:latin typeface="Arial" panose="020B0604020202020204" pitchFamily="34" charset="0"/>
                <a:cs typeface="Arial" panose="020B0604020202020204" pitchFamily="34" charset="0"/>
              </a:rPr>
              <a:t>1. It is truly possible to measure the stuff of life.</a:t>
            </a:r>
          </a:p>
          <a:p>
            <a:pPr marL="609600" indent="-609600" algn="just">
              <a:buFont typeface="Arial" charset="0"/>
              <a:buAutoNum type="alphaUcPeriod"/>
            </a:pPr>
            <a:r>
              <a:rPr lang="en-US" sz="2600" dirty="0" smtClean="0">
                <a:latin typeface="Arial" panose="020B0604020202020204" pitchFamily="34" charset="0"/>
                <a:cs typeface="Arial" panose="020B0604020202020204" pitchFamily="34" charset="0"/>
              </a:rPr>
              <a:t>True</a:t>
            </a:r>
          </a:p>
          <a:p>
            <a:pPr marL="609600" indent="-609600" algn="just">
              <a:buFont typeface="Arial" charset="0"/>
              <a:buAutoNum type="alphaUcPeriod"/>
            </a:pPr>
            <a:r>
              <a:rPr lang="en-US" sz="2600" dirty="0" smtClean="0">
                <a:latin typeface="Arial" panose="020B0604020202020204" pitchFamily="34" charset="0"/>
                <a:cs typeface="Arial" panose="020B0604020202020204" pitchFamily="34" charset="0"/>
              </a:rPr>
              <a:t>False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1" name="Title 3"/>
          <p:cNvSpPr>
            <a:spLocks noGrp="1"/>
          </p:cNvSpPr>
          <p:nvPr>
            <p:ph type="title"/>
          </p:nvPr>
        </p:nvSpPr>
        <p:spPr>
          <a:xfrm>
            <a:off x="612775" y="228600"/>
            <a:ext cx="8153400" cy="990600"/>
          </a:xfrm>
        </p:spPr>
        <p:txBody>
          <a:bodyPr/>
          <a:lstStyle/>
          <a:p>
            <a:r>
              <a:rPr lang="en-US" sz="3600" dirty="0" smtClean="0">
                <a:latin typeface="Arial"/>
                <a:cs typeface="Arial"/>
              </a:rPr>
              <a:t>Question 2</a:t>
            </a:r>
          </a:p>
        </p:txBody>
      </p:sp>
      <p:sp>
        <p:nvSpPr>
          <p:cNvPr id="51202" name="Rectangle 5"/>
          <p:cNvSpPr>
            <a:spLocks noGrp="1" noChangeArrowheads="1"/>
          </p:cNvSpPr>
          <p:nvPr>
            <p:ph sz="quarter" idx="1"/>
          </p:nvPr>
        </p:nvSpPr>
        <p:spPr>
          <a:xfrm>
            <a:off x="612775" y="1600200"/>
            <a:ext cx="8153400" cy="4495800"/>
          </a:xfrm>
        </p:spPr>
        <p:txBody>
          <a:bodyPr/>
          <a:lstStyle/>
          <a:p>
            <a:pPr marL="609600" indent="-609600" algn="just">
              <a:buFont typeface="Wingdings 3" pitchFamily="18" charset="2"/>
              <a:buNone/>
            </a:pPr>
            <a:r>
              <a:rPr lang="en-US" sz="2600" dirty="0" smtClean="0">
                <a:latin typeface="Arial" panose="020B0604020202020204" pitchFamily="34" charset="0"/>
                <a:cs typeface="Arial" panose="020B0604020202020204" pitchFamily="34" charset="0"/>
              </a:rPr>
              <a:t>2. _____ refer to mental images.</a:t>
            </a:r>
          </a:p>
          <a:p>
            <a:pPr marL="609600" indent="-609600" algn="just">
              <a:buFont typeface="Arial" charset="0"/>
              <a:buAutoNum type="alphaUcPeriod"/>
            </a:pPr>
            <a:r>
              <a:rPr lang="en-US" sz="2600" dirty="0" smtClean="0">
                <a:latin typeface="Arial" panose="020B0604020202020204" pitchFamily="34" charset="0"/>
                <a:cs typeface="Arial" panose="020B0604020202020204" pitchFamily="34" charset="0"/>
              </a:rPr>
              <a:t>Perspectives</a:t>
            </a:r>
          </a:p>
          <a:p>
            <a:pPr marL="609600" indent="-609600" algn="just">
              <a:buFont typeface="Arial" charset="0"/>
              <a:buAutoNum type="alphaUcPeriod"/>
            </a:pPr>
            <a:r>
              <a:rPr lang="en-US" sz="2600" dirty="0" smtClean="0">
                <a:latin typeface="Arial" panose="020B0604020202020204" pitchFamily="34" charset="0"/>
                <a:cs typeface="Arial" panose="020B0604020202020204" pitchFamily="34" charset="0"/>
              </a:rPr>
              <a:t>Theories</a:t>
            </a:r>
          </a:p>
          <a:p>
            <a:pPr marL="609600" indent="-609600" algn="just">
              <a:buFont typeface="Arial" charset="0"/>
              <a:buAutoNum type="alphaUcPeriod"/>
            </a:pPr>
            <a:r>
              <a:rPr lang="en-US" sz="2600" dirty="0" smtClean="0">
                <a:latin typeface="Arial" panose="020B0604020202020204" pitchFamily="34" charset="0"/>
                <a:cs typeface="Arial" panose="020B0604020202020204" pitchFamily="34" charset="0"/>
              </a:rPr>
              <a:t>Conceptions</a:t>
            </a:r>
          </a:p>
          <a:p>
            <a:pPr marL="609600" indent="-609600" algn="just">
              <a:buFont typeface="Arial" charset="0"/>
              <a:buAutoNum type="alphaUcPeriod"/>
            </a:pPr>
            <a:r>
              <a:rPr lang="en-US" sz="2600" dirty="0" smtClean="0">
                <a:latin typeface="Arial" panose="020B0604020202020204" pitchFamily="34" charset="0"/>
                <a:cs typeface="Arial" panose="020B0604020202020204" pitchFamily="34" charset="0"/>
              </a:rPr>
              <a:t>Methods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12775" y="228600"/>
            <a:ext cx="8153400" cy="990600"/>
          </a:xfrm>
        </p:spPr>
        <p:txBody>
          <a:bodyPr>
            <a:normAutofit/>
          </a:bodyPr>
          <a:lstStyle/>
          <a:p>
            <a:pPr fontAlgn="auto">
              <a:spcAft>
                <a:spcPts val="0"/>
              </a:spcAft>
              <a:defRPr/>
            </a:pPr>
            <a:r>
              <a:rPr lang="en-US" sz="3600" dirty="0">
                <a:latin typeface="Myriad Pro"/>
                <a:cs typeface="Myriad Pro"/>
              </a:rPr>
              <a:t>Measuring Anything That Exists</a:t>
            </a:r>
            <a:endParaRPr lang="en-US" sz="3600" dirty="0" smtClean="0">
              <a:latin typeface="Myriad Pro"/>
              <a:cs typeface="Myriad Pro"/>
            </a:endParaRPr>
          </a:p>
        </p:txBody>
      </p:sp>
      <p:sp>
        <p:nvSpPr>
          <p:cNvPr id="16386" name="Content Placeholder 2"/>
          <p:cNvSpPr>
            <a:spLocks noGrp="1"/>
          </p:cNvSpPr>
          <p:nvPr>
            <p:ph sz="quarter" idx="1"/>
          </p:nvPr>
        </p:nvSpPr>
        <p:spPr>
          <a:xfrm>
            <a:off x="612775" y="1600200"/>
            <a:ext cx="8153400" cy="4495800"/>
          </a:xfrm>
        </p:spPr>
        <p:txBody>
          <a:bodyPr/>
          <a:lstStyle/>
          <a:p>
            <a:r>
              <a:rPr lang="en-US" sz="2600" dirty="0" smtClean="0">
                <a:latin typeface="Myriad Pro"/>
                <a:cs typeface="Myriad Pro"/>
              </a:rPr>
              <a:t>How </a:t>
            </a:r>
            <a:r>
              <a:rPr lang="en-US" sz="2600" dirty="0">
                <a:latin typeface="Myriad Pro"/>
                <a:cs typeface="Myriad Pro"/>
              </a:rPr>
              <a:t>would you </a:t>
            </a:r>
            <a:r>
              <a:rPr lang="en-US" sz="2600" i="1" dirty="0">
                <a:latin typeface="Myriad Pro"/>
                <a:cs typeface="Myriad Pro"/>
              </a:rPr>
              <a:t>measure</a:t>
            </a:r>
            <a:r>
              <a:rPr lang="en-US" sz="2600" dirty="0">
                <a:latin typeface="Myriad Pro"/>
                <a:cs typeface="Myriad Pro"/>
              </a:rPr>
              <a:t>…</a:t>
            </a:r>
          </a:p>
          <a:p>
            <a:pPr lvl="1"/>
            <a:r>
              <a:rPr lang="en-US" sz="2400" dirty="0">
                <a:latin typeface="Myriad Pro"/>
                <a:cs typeface="Myriad Pro"/>
              </a:rPr>
              <a:t>political party affiliation?</a:t>
            </a:r>
          </a:p>
          <a:p>
            <a:pPr lvl="1"/>
            <a:r>
              <a:rPr lang="en-US" sz="2400" dirty="0">
                <a:latin typeface="Myriad Pro"/>
                <a:cs typeface="Myriad Pro"/>
              </a:rPr>
              <a:t>age?</a:t>
            </a:r>
          </a:p>
          <a:p>
            <a:pPr lvl="1"/>
            <a:r>
              <a:rPr lang="en-US" sz="2400" dirty="0">
                <a:latin typeface="Myriad Pro"/>
                <a:cs typeface="Myriad Pro"/>
              </a:rPr>
              <a:t>grade point average?</a:t>
            </a:r>
          </a:p>
          <a:p>
            <a:pPr lvl="1"/>
            <a:r>
              <a:rPr lang="en-US" sz="2400" dirty="0" smtClean="0">
                <a:latin typeface="Myriad Pro"/>
                <a:cs typeface="Myriad Pro"/>
              </a:rPr>
              <a:t>religious </a:t>
            </a:r>
            <a:r>
              <a:rPr lang="en-US" sz="2400" dirty="0">
                <a:latin typeface="Myriad Pro"/>
                <a:cs typeface="Myriad Pro"/>
              </a:rPr>
              <a:t>affiliation</a:t>
            </a:r>
            <a:r>
              <a:rPr lang="en-US" sz="2400" dirty="0" smtClean="0">
                <a:latin typeface="Myriad Pro"/>
                <a:cs typeface="Myriad Pro"/>
              </a:rPr>
              <a:t>?</a:t>
            </a:r>
            <a:endParaRPr lang="en-US" sz="2400" dirty="0">
              <a:latin typeface="Myriad Pro"/>
              <a:cs typeface="Myriad Pro"/>
            </a:endParaRPr>
          </a:p>
        </p:txBody>
      </p:sp>
    </p:spTree>
    <p:extLst>
      <p:ext uri="{BB962C8B-B14F-4D97-AF65-F5344CB8AC3E}">
        <p14:creationId xmlns:p14="http://schemas.microsoft.com/office/powerpoint/2010/main" val="40486961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49" name="Title 3"/>
          <p:cNvSpPr>
            <a:spLocks noGrp="1"/>
          </p:cNvSpPr>
          <p:nvPr>
            <p:ph type="title"/>
          </p:nvPr>
        </p:nvSpPr>
        <p:spPr>
          <a:xfrm>
            <a:off x="612775" y="228600"/>
            <a:ext cx="8153400" cy="990600"/>
          </a:xfrm>
        </p:spPr>
        <p:txBody>
          <a:bodyPr/>
          <a:lstStyle/>
          <a:p>
            <a:r>
              <a:rPr lang="en-US" sz="3600" dirty="0" smtClean="0"/>
              <a:t>Question 3</a:t>
            </a:r>
          </a:p>
        </p:txBody>
      </p:sp>
      <p:sp>
        <p:nvSpPr>
          <p:cNvPr id="3" name="Content Placeholder 2"/>
          <p:cNvSpPr>
            <a:spLocks noGrp="1"/>
          </p:cNvSpPr>
          <p:nvPr>
            <p:ph sz="quarter" idx="1"/>
          </p:nvPr>
        </p:nvSpPr>
        <p:spPr>
          <a:xfrm>
            <a:off x="612775" y="1600200"/>
            <a:ext cx="8153400" cy="4495800"/>
          </a:xfrm>
        </p:spPr>
        <p:txBody>
          <a:bodyPr>
            <a:normAutofit/>
          </a:bodyPr>
          <a:lstStyle/>
          <a:p>
            <a:pPr marL="0" indent="0">
              <a:buFont typeface="Wingdings 3" pitchFamily="18" charset="2"/>
              <a:buNone/>
            </a:pPr>
            <a:r>
              <a:rPr lang="en-US" sz="2600" dirty="0" smtClean="0">
                <a:latin typeface="Arial" panose="020B0604020202020204" pitchFamily="34" charset="0"/>
                <a:cs typeface="Arial" panose="020B0604020202020204" pitchFamily="34" charset="0"/>
              </a:rPr>
              <a:t>3. The mental processes whereby fuzzy and imprecise notions are made more specific and precise is called:</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construction</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reification</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conceptualization</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operationalization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7" name="Title 3"/>
          <p:cNvSpPr>
            <a:spLocks noGrp="1"/>
          </p:cNvSpPr>
          <p:nvPr>
            <p:ph type="title"/>
          </p:nvPr>
        </p:nvSpPr>
        <p:spPr>
          <a:xfrm>
            <a:off x="612775" y="228600"/>
            <a:ext cx="8153400" cy="990600"/>
          </a:xfrm>
        </p:spPr>
        <p:txBody>
          <a:bodyPr/>
          <a:lstStyle/>
          <a:p>
            <a:r>
              <a:rPr lang="en-US" sz="3600" dirty="0" smtClean="0"/>
              <a:t>Question 4</a:t>
            </a:r>
          </a:p>
        </p:txBody>
      </p:sp>
      <p:sp>
        <p:nvSpPr>
          <p:cNvPr id="40963" name="Rectangle 3"/>
          <p:cNvSpPr>
            <a:spLocks noGrp="1" noChangeArrowheads="1"/>
          </p:cNvSpPr>
          <p:nvPr>
            <p:ph sz="quarter" idx="1"/>
          </p:nvPr>
        </p:nvSpPr>
        <p:spPr>
          <a:xfrm>
            <a:off x="612775" y="1600200"/>
            <a:ext cx="8153400" cy="4495800"/>
          </a:xfrm>
        </p:spPr>
        <p:txBody>
          <a:bodyPr>
            <a:normAutofit/>
          </a:bodyPr>
          <a:lstStyle/>
          <a:p>
            <a:pPr marL="0" indent="0" algn="just">
              <a:buFont typeface="Wingdings 3" pitchFamily="18" charset="2"/>
              <a:buNone/>
            </a:pPr>
            <a:r>
              <a:rPr lang="en-US" sz="2600" dirty="0" smtClean="0">
                <a:latin typeface="Arial" panose="020B0604020202020204" pitchFamily="34" charset="0"/>
                <a:cs typeface="Arial" panose="020B0604020202020204" pitchFamily="34" charset="0"/>
              </a:rPr>
              <a:t>4. Which of the following are examples of nominal measures?</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gender</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religious affiliation</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political party affiliation</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birthplace</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all of the above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5" name="Title 3"/>
          <p:cNvSpPr>
            <a:spLocks noGrp="1"/>
          </p:cNvSpPr>
          <p:nvPr>
            <p:ph type="title"/>
          </p:nvPr>
        </p:nvSpPr>
        <p:spPr>
          <a:xfrm>
            <a:off x="612775" y="228600"/>
            <a:ext cx="8153400" cy="990600"/>
          </a:xfrm>
        </p:spPr>
        <p:txBody>
          <a:bodyPr/>
          <a:lstStyle/>
          <a:p>
            <a:r>
              <a:rPr lang="en-US" sz="3600" dirty="0" smtClean="0"/>
              <a:t>Question 5</a:t>
            </a:r>
          </a:p>
        </p:txBody>
      </p:sp>
      <p:sp>
        <p:nvSpPr>
          <p:cNvPr id="43011" name="Rectangle 3"/>
          <p:cNvSpPr>
            <a:spLocks noGrp="1" noChangeArrowheads="1"/>
          </p:cNvSpPr>
          <p:nvPr>
            <p:ph sz="quarter" idx="1"/>
          </p:nvPr>
        </p:nvSpPr>
        <p:spPr>
          <a:xfrm>
            <a:off x="612775" y="1600200"/>
            <a:ext cx="8153400" cy="4495800"/>
          </a:xfrm>
        </p:spPr>
        <p:txBody>
          <a:bodyPr>
            <a:normAutofit/>
          </a:bodyPr>
          <a:lstStyle/>
          <a:p>
            <a:pPr marL="0" indent="0" algn="just">
              <a:buFont typeface="Wingdings 3" pitchFamily="18" charset="2"/>
              <a:buNone/>
            </a:pPr>
            <a:r>
              <a:rPr lang="en-US" sz="2600" dirty="0" smtClean="0">
                <a:latin typeface="Arial" panose="020B0604020202020204" pitchFamily="34" charset="0"/>
                <a:cs typeface="Arial" panose="020B0604020202020204" pitchFamily="34" charset="0"/>
              </a:rPr>
              <a:t>5. _____ is the degree to which a measure covers the range of meanings included within a concept.</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Construct validity</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Criterion-related validity</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Face validity</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Content validity</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3" name="Title 3"/>
          <p:cNvSpPr>
            <a:spLocks noGrp="1"/>
          </p:cNvSpPr>
          <p:nvPr>
            <p:ph type="title"/>
          </p:nvPr>
        </p:nvSpPr>
        <p:spPr>
          <a:xfrm>
            <a:off x="612775" y="228600"/>
            <a:ext cx="8153400" cy="990600"/>
          </a:xfrm>
        </p:spPr>
        <p:txBody>
          <a:bodyPr/>
          <a:lstStyle/>
          <a:p>
            <a:r>
              <a:rPr lang="en-US" sz="3600" dirty="0" smtClean="0"/>
              <a:t>Question 6</a:t>
            </a:r>
          </a:p>
        </p:txBody>
      </p:sp>
      <p:sp>
        <p:nvSpPr>
          <p:cNvPr id="45059" name="Rectangle 3"/>
          <p:cNvSpPr>
            <a:spLocks noGrp="1" noChangeArrowheads="1"/>
          </p:cNvSpPr>
          <p:nvPr>
            <p:ph sz="quarter" idx="1"/>
          </p:nvPr>
        </p:nvSpPr>
        <p:spPr>
          <a:xfrm>
            <a:off x="612775" y="1600200"/>
            <a:ext cx="8153400" cy="4495800"/>
          </a:xfrm>
        </p:spPr>
        <p:txBody>
          <a:bodyPr>
            <a:normAutofit/>
          </a:bodyPr>
          <a:lstStyle/>
          <a:p>
            <a:pPr marL="0" indent="0" algn="just">
              <a:buFont typeface="Wingdings 3" pitchFamily="18" charset="2"/>
              <a:buNone/>
            </a:pPr>
            <a:r>
              <a:rPr lang="en-US" sz="2600" dirty="0" smtClean="0">
                <a:latin typeface="Arial" panose="020B0604020202020204" pitchFamily="34" charset="0"/>
                <a:cs typeface="Arial" panose="020B0604020202020204" pitchFamily="34" charset="0"/>
              </a:rPr>
              <a:t>6. In social research, the process of coming to an agreement about what terms mean is:</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hypothesizing </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conceptualization</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variable determination</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operationalization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1" name="Title 3"/>
          <p:cNvSpPr>
            <a:spLocks noGrp="1"/>
          </p:cNvSpPr>
          <p:nvPr>
            <p:ph type="title"/>
          </p:nvPr>
        </p:nvSpPr>
        <p:spPr>
          <a:xfrm>
            <a:off x="612775" y="228600"/>
            <a:ext cx="8153400" cy="990600"/>
          </a:xfrm>
        </p:spPr>
        <p:txBody>
          <a:bodyPr/>
          <a:lstStyle/>
          <a:p>
            <a:r>
              <a:rPr lang="en-US" sz="3600" dirty="0" smtClean="0"/>
              <a:t>Question 7</a:t>
            </a:r>
          </a:p>
        </p:txBody>
      </p:sp>
      <p:sp>
        <p:nvSpPr>
          <p:cNvPr id="45059" name="Rectangle 3"/>
          <p:cNvSpPr>
            <a:spLocks noGrp="1" noChangeArrowheads="1"/>
          </p:cNvSpPr>
          <p:nvPr>
            <p:ph sz="quarter" idx="1"/>
          </p:nvPr>
        </p:nvSpPr>
        <p:spPr>
          <a:xfrm>
            <a:off x="612775" y="1600200"/>
            <a:ext cx="8153400" cy="4495800"/>
          </a:xfrm>
        </p:spPr>
        <p:txBody>
          <a:bodyPr>
            <a:normAutofit/>
          </a:bodyPr>
          <a:lstStyle/>
          <a:p>
            <a:pPr marL="0" indent="0" algn="just">
              <a:buFont typeface="Wingdings 3" pitchFamily="18" charset="2"/>
              <a:buNone/>
            </a:pPr>
            <a:r>
              <a:rPr lang="en-US" dirty="0" smtClean="0"/>
              <a:t>7. The _____ of concepts in scientific inquiry depends on nominal and operational definitions.</a:t>
            </a:r>
          </a:p>
          <a:p>
            <a:pPr marL="0" indent="0" algn="just">
              <a:buFont typeface="Arial" charset="0"/>
              <a:buAutoNum type="alphaUcPeriod"/>
            </a:pPr>
            <a:r>
              <a:rPr lang="en-US" dirty="0" smtClean="0"/>
              <a:t>  specification</a:t>
            </a:r>
          </a:p>
          <a:p>
            <a:pPr marL="0" indent="0" algn="just">
              <a:buFont typeface="Arial" charset="0"/>
              <a:buAutoNum type="alphaUcPeriod"/>
            </a:pPr>
            <a:r>
              <a:rPr lang="en-US" dirty="0" smtClean="0"/>
              <a:t>  interchangeability</a:t>
            </a:r>
          </a:p>
          <a:p>
            <a:pPr marL="0" indent="0" algn="just">
              <a:buFont typeface="Arial" charset="0"/>
              <a:buAutoNum type="alphaUcPeriod"/>
            </a:pPr>
            <a:r>
              <a:rPr lang="en-US" dirty="0" smtClean="0"/>
              <a:t>  functioning</a:t>
            </a:r>
          </a:p>
          <a:p>
            <a:pPr marL="0" indent="0" algn="just">
              <a:buFont typeface="Arial" charset="0"/>
              <a:buAutoNum type="alphaUcPeriod"/>
            </a:pPr>
            <a:r>
              <a:rPr lang="en-US" dirty="0" smtClean="0"/>
              <a:t>  network</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89" name="Title 3"/>
          <p:cNvSpPr>
            <a:spLocks noGrp="1"/>
          </p:cNvSpPr>
          <p:nvPr>
            <p:ph type="title"/>
          </p:nvPr>
        </p:nvSpPr>
        <p:spPr>
          <a:xfrm>
            <a:off x="612775" y="228600"/>
            <a:ext cx="8153400" cy="990600"/>
          </a:xfrm>
        </p:spPr>
        <p:txBody>
          <a:bodyPr/>
          <a:lstStyle/>
          <a:p>
            <a:r>
              <a:rPr lang="en-US" sz="3600" dirty="0" smtClean="0"/>
              <a:t>Question 8</a:t>
            </a:r>
          </a:p>
        </p:txBody>
      </p:sp>
      <p:sp>
        <p:nvSpPr>
          <p:cNvPr id="45059" name="Rectangle 3"/>
          <p:cNvSpPr>
            <a:spLocks noGrp="1" noChangeArrowheads="1"/>
          </p:cNvSpPr>
          <p:nvPr>
            <p:ph sz="quarter" idx="1"/>
          </p:nvPr>
        </p:nvSpPr>
        <p:spPr>
          <a:xfrm>
            <a:off x="612775" y="1600200"/>
            <a:ext cx="8153400" cy="4495800"/>
          </a:xfrm>
        </p:spPr>
        <p:txBody>
          <a:bodyPr>
            <a:normAutofit/>
          </a:bodyPr>
          <a:lstStyle/>
          <a:p>
            <a:pPr marL="0" indent="0" algn="just">
              <a:buFont typeface="Wingdings 3" pitchFamily="18" charset="2"/>
              <a:buNone/>
            </a:pPr>
            <a:r>
              <a:rPr lang="en-US" sz="2600" dirty="0" smtClean="0">
                <a:latin typeface="Arial" panose="020B0604020202020204" pitchFamily="34" charset="0"/>
                <a:cs typeface="Arial" panose="020B0604020202020204" pitchFamily="34" charset="0"/>
              </a:rPr>
              <a:t>8. A level of measurement describing a variable whose attributes are rank-ordered and have equal distances between adjacent attributes are _____ measures.</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ratio</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interval</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nominal</a:t>
            </a:r>
          </a:p>
          <a:p>
            <a:pPr marL="0" indent="0" algn="just">
              <a:buFont typeface="Arial" charset="0"/>
              <a:buAutoNum type="alphaUcPeriod"/>
            </a:pPr>
            <a:r>
              <a:rPr lang="en-US" sz="2600" dirty="0" smtClean="0">
                <a:latin typeface="Arial" panose="020B0604020202020204" pitchFamily="34" charset="0"/>
                <a:cs typeface="Arial" panose="020B0604020202020204" pitchFamily="34" charset="0"/>
              </a:rPr>
              <a:t>  ordinal</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12775" y="228600"/>
            <a:ext cx="8153400" cy="990600"/>
          </a:xfrm>
        </p:spPr>
        <p:txBody>
          <a:bodyPr>
            <a:normAutofit/>
          </a:bodyPr>
          <a:lstStyle/>
          <a:p>
            <a:pPr fontAlgn="auto">
              <a:spcAft>
                <a:spcPts val="0"/>
              </a:spcAft>
              <a:defRPr/>
            </a:pPr>
            <a:r>
              <a:rPr lang="en-US" sz="3600" dirty="0">
                <a:latin typeface="Myriad Pro"/>
                <a:cs typeface="Myriad Pro"/>
              </a:rPr>
              <a:t>Measuring Anything That Exists</a:t>
            </a:r>
            <a:endParaRPr lang="en-US" sz="3600" dirty="0" smtClean="0">
              <a:latin typeface="Myriad Pro"/>
              <a:cs typeface="Myriad Pro"/>
            </a:endParaRPr>
          </a:p>
        </p:txBody>
      </p:sp>
      <p:sp>
        <p:nvSpPr>
          <p:cNvPr id="16386" name="Content Placeholder 2"/>
          <p:cNvSpPr>
            <a:spLocks noGrp="1"/>
          </p:cNvSpPr>
          <p:nvPr>
            <p:ph sz="quarter" idx="1"/>
          </p:nvPr>
        </p:nvSpPr>
        <p:spPr>
          <a:xfrm>
            <a:off x="612775" y="1600200"/>
            <a:ext cx="8153400" cy="4495800"/>
          </a:xfrm>
        </p:spPr>
        <p:txBody>
          <a:bodyPr/>
          <a:lstStyle/>
          <a:p>
            <a:r>
              <a:rPr lang="en-US" sz="2600" dirty="0" smtClean="0">
                <a:latin typeface="Myriad Pro"/>
                <a:cs typeface="Myriad Pro"/>
              </a:rPr>
              <a:t>How </a:t>
            </a:r>
            <a:r>
              <a:rPr lang="en-US" sz="2600" dirty="0">
                <a:latin typeface="Myriad Pro"/>
                <a:cs typeface="Myriad Pro"/>
              </a:rPr>
              <a:t>would you </a:t>
            </a:r>
            <a:r>
              <a:rPr lang="en-US" sz="2600" i="1" dirty="0">
                <a:latin typeface="Myriad Pro"/>
                <a:cs typeface="Myriad Pro"/>
              </a:rPr>
              <a:t>measure</a:t>
            </a:r>
            <a:r>
              <a:rPr lang="en-US" sz="2600" dirty="0">
                <a:latin typeface="Myriad Pro"/>
                <a:cs typeface="Myriad Pro"/>
              </a:rPr>
              <a:t>…</a:t>
            </a:r>
          </a:p>
          <a:p>
            <a:pPr lvl="1"/>
            <a:r>
              <a:rPr lang="en-US" sz="2400" dirty="0" smtClean="0">
                <a:latin typeface="Myriad Pro"/>
                <a:cs typeface="Myriad Pro"/>
              </a:rPr>
              <a:t>prejudice?</a:t>
            </a:r>
          </a:p>
          <a:p>
            <a:pPr lvl="1"/>
            <a:r>
              <a:rPr lang="en-US" sz="2400" dirty="0" smtClean="0">
                <a:latin typeface="Myriad Pro"/>
                <a:cs typeface="Myriad Pro"/>
              </a:rPr>
              <a:t>compassion?</a:t>
            </a:r>
            <a:endParaRPr lang="en-US" sz="2400" dirty="0">
              <a:latin typeface="Myriad Pro"/>
              <a:cs typeface="Myriad Pro"/>
            </a:endParaRPr>
          </a:p>
        </p:txBody>
      </p:sp>
    </p:spTree>
    <p:extLst>
      <p:ext uri="{BB962C8B-B14F-4D97-AF65-F5344CB8AC3E}">
        <p14:creationId xmlns:p14="http://schemas.microsoft.com/office/powerpoint/2010/main" val="3285938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12775" y="228600"/>
            <a:ext cx="8153400" cy="990600"/>
          </a:xfrm>
        </p:spPr>
        <p:txBody>
          <a:bodyPr>
            <a:normAutofit/>
          </a:bodyPr>
          <a:lstStyle/>
          <a:p>
            <a:pPr fontAlgn="auto">
              <a:spcAft>
                <a:spcPts val="0"/>
              </a:spcAft>
              <a:defRPr/>
            </a:pPr>
            <a:r>
              <a:rPr lang="en-US" sz="3600" dirty="0">
                <a:latin typeface="Myriad Pro"/>
                <a:cs typeface="Myriad Pro"/>
              </a:rPr>
              <a:t>Measuring Anything That Exists</a:t>
            </a:r>
            <a:endParaRPr lang="en-US" sz="3600" dirty="0" smtClean="0">
              <a:latin typeface="Myriad Pro"/>
              <a:cs typeface="Myriad Pro"/>
            </a:endParaRPr>
          </a:p>
        </p:txBody>
      </p:sp>
      <p:sp>
        <p:nvSpPr>
          <p:cNvPr id="16386" name="Content Placeholder 2"/>
          <p:cNvSpPr>
            <a:spLocks noGrp="1"/>
          </p:cNvSpPr>
          <p:nvPr>
            <p:ph sz="quarter" idx="1"/>
          </p:nvPr>
        </p:nvSpPr>
        <p:spPr>
          <a:xfrm>
            <a:off x="612775" y="1600200"/>
            <a:ext cx="8153400" cy="4495800"/>
          </a:xfrm>
        </p:spPr>
        <p:txBody>
          <a:bodyPr/>
          <a:lstStyle/>
          <a:p>
            <a:r>
              <a:rPr lang="en-US" sz="2600" dirty="0" smtClean="0">
                <a:latin typeface="Myriad Pro"/>
                <a:cs typeface="Myriad Pro"/>
              </a:rPr>
              <a:t>Direct Observables</a:t>
            </a:r>
          </a:p>
          <a:p>
            <a:pPr lvl="1"/>
            <a:r>
              <a:rPr lang="en-US" sz="2400" dirty="0" smtClean="0">
                <a:latin typeface="Myriad Pro"/>
                <a:cs typeface="Myriad Pro"/>
              </a:rPr>
              <a:t>Things we observe ourselves (e.g. color of the desk)</a:t>
            </a:r>
            <a:endParaRPr lang="en-US" sz="2400" dirty="0" smtClean="0">
              <a:latin typeface="Myriad Pro"/>
              <a:cs typeface="Myriad Pro"/>
            </a:endParaRPr>
          </a:p>
          <a:p>
            <a:endParaRPr lang="en-US" sz="2600" dirty="0" smtClean="0">
              <a:latin typeface="Myriad Pro"/>
              <a:cs typeface="Myriad Pro"/>
            </a:endParaRPr>
          </a:p>
          <a:p>
            <a:r>
              <a:rPr lang="en-US" sz="2600" dirty="0" smtClean="0">
                <a:latin typeface="Myriad Pro"/>
                <a:cs typeface="Myriad Pro"/>
              </a:rPr>
              <a:t>Indirect Observables</a:t>
            </a:r>
          </a:p>
          <a:p>
            <a:pPr lvl="1"/>
            <a:r>
              <a:rPr lang="en-US" sz="2400" dirty="0" smtClean="0">
                <a:latin typeface="Myriad Pro"/>
                <a:cs typeface="Myriad Pro"/>
              </a:rPr>
              <a:t>Things we’re not around to see, but can infer from something that </a:t>
            </a:r>
            <a:r>
              <a:rPr lang="en-US" sz="2400" i="1" dirty="0" smtClean="0">
                <a:latin typeface="Myriad Pro"/>
                <a:cs typeface="Myriad Pro"/>
              </a:rPr>
              <a:t>is</a:t>
            </a:r>
            <a:r>
              <a:rPr lang="en-US" sz="2400" dirty="0" smtClean="0">
                <a:latin typeface="Myriad Pro"/>
                <a:cs typeface="Myriad Pro"/>
              </a:rPr>
              <a:t> observable (e.g. gender, from a checkmark on a questionnaire next to “female”)</a:t>
            </a:r>
            <a:endParaRPr lang="en-US" sz="2400" dirty="0" smtClean="0">
              <a:latin typeface="Myriad Pro"/>
              <a:cs typeface="Myriad Pro"/>
            </a:endParaRPr>
          </a:p>
          <a:p>
            <a:endParaRPr lang="en-US" sz="2600" dirty="0" smtClean="0">
              <a:latin typeface="Myriad Pro"/>
              <a:cs typeface="Myriad Pro"/>
            </a:endParaRPr>
          </a:p>
          <a:p>
            <a:r>
              <a:rPr lang="en-US" sz="2600" dirty="0" smtClean="0">
                <a:latin typeface="Myriad Pro"/>
                <a:cs typeface="Myriad Pro"/>
              </a:rPr>
              <a:t>Constructs</a:t>
            </a:r>
          </a:p>
          <a:p>
            <a:pPr lvl="1"/>
            <a:r>
              <a:rPr lang="en-US" sz="2400" dirty="0" smtClean="0">
                <a:latin typeface="Myriad Pro"/>
                <a:cs typeface="Myriad Pro"/>
              </a:rPr>
              <a:t>Theoretical creations, not observed directly or indirectly but having agreed upon meanings (e.g. intelligence)</a:t>
            </a:r>
            <a:endParaRPr lang="en-US" sz="2400" dirty="0">
              <a:latin typeface="Myriad Pro"/>
              <a:cs typeface="Myriad Pro"/>
            </a:endParaRPr>
          </a:p>
        </p:txBody>
      </p:sp>
    </p:spTree>
    <p:extLst>
      <p:ext uri="{BB962C8B-B14F-4D97-AF65-F5344CB8AC3E}">
        <p14:creationId xmlns:p14="http://schemas.microsoft.com/office/powerpoint/2010/main" val="2423083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3"/>
          <p:cNvSpPr>
            <a:spLocks noGrp="1"/>
          </p:cNvSpPr>
          <p:nvPr>
            <p:ph type="title"/>
          </p:nvPr>
        </p:nvSpPr>
        <p:spPr>
          <a:xfrm>
            <a:off x="612775" y="228600"/>
            <a:ext cx="8153400" cy="990600"/>
          </a:xfrm>
        </p:spPr>
        <p:txBody>
          <a:bodyPr/>
          <a:lstStyle/>
          <a:p>
            <a:r>
              <a:rPr lang="en-US" sz="3600" dirty="0">
                <a:latin typeface="Myriad Pro"/>
                <a:cs typeface="Myriad Pro"/>
              </a:rPr>
              <a:t>Measuring Anything That Exists</a:t>
            </a:r>
            <a:endParaRPr lang="en-US" sz="3600" dirty="0" smtClean="0">
              <a:latin typeface="Myriad Pro"/>
              <a:cs typeface="Myriad Pro"/>
            </a:endParaRPr>
          </a:p>
        </p:txBody>
      </p:sp>
      <p:sp>
        <p:nvSpPr>
          <p:cNvPr id="18434" name="Content Placeholder 2"/>
          <p:cNvSpPr>
            <a:spLocks noGrp="1"/>
          </p:cNvSpPr>
          <p:nvPr>
            <p:ph sz="quarter" idx="1"/>
          </p:nvPr>
        </p:nvSpPr>
        <p:spPr>
          <a:xfrm>
            <a:off x="612775" y="1600200"/>
            <a:ext cx="8153400" cy="4495800"/>
          </a:xfrm>
        </p:spPr>
        <p:txBody>
          <a:bodyPr/>
          <a:lstStyle/>
          <a:p>
            <a:r>
              <a:rPr lang="en-US" sz="2600" dirty="0" smtClean="0">
                <a:latin typeface="Myriad Pro"/>
                <a:cs typeface="Myriad Pro"/>
              </a:rPr>
              <a:t>Concepts</a:t>
            </a:r>
          </a:p>
          <a:p>
            <a:pPr lvl="1"/>
            <a:r>
              <a:rPr lang="en-US" sz="2400" dirty="0" smtClean="0">
                <a:latin typeface="Myriad Pro"/>
                <a:cs typeface="Myriad Pro"/>
              </a:rPr>
              <a:t>constructs </a:t>
            </a:r>
            <a:r>
              <a:rPr lang="en-US" sz="2400" dirty="0">
                <a:latin typeface="Myriad Pro"/>
                <a:cs typeface="Myriad Pro"/>
              </a:rPr>
              <a:t>derived by mutual agreement from mental images</a:t>
            </a:r>
            <a:r>
              <a:rPr lang="en-US" sz="2400" dirty="0" smtClean="0">
                <a:latin typeface="Myriad Pro"/>
                <a:cs typeface="Myriad Pro"/>
              </a:rPr>
              <a:t>.</a:t>
            </a:r>
          </a:p>
          <a:p>
            <a:pPr lvl="1"/>
            <a:endParaRPr lang="en-US" dirty="0">
              <a:latin typeface="Myriad Pro"/>
              <a:cs typeface="Myriad Pro"/>
            </a:endParaRPr>
          </a:p>
          <a:p>
            <a:r>
              <a:rPr lang="en-US" sz="2600" dirty="0">
                <a:latin typeface="Myriad Pro"/>
                <a:cs typeface="Myriad Pro"/>
              </a:rPr>
              <a:t>Conceptions </a:t>
            </a:r>
            <a:endParaRPr lang="en-US" sz="2600" dirty="0" smtClean="0">
              <a:latin typeface="Myriad Pro"/>
              <a:cs typeface="Myriad Pro"/>
            </a:endParaRPr>
          </a:p>
          <a:p>
            <a:pPr lvl="1"/>
            <a:r>
              <a:rPr lang="en-US" sz="2400" dirty="0" smtClean="0">
                <a:latin typeface="Myriad Pro"/>
                <a:cs typeface="Myriad Pro"/>
              </a:rPr>
              <a:t>our </a:t>
            </a:r>
            <a:r>
              <a:rPr lang="en-US" sz="2400" i="1" dirty="0" smtClean="0">
                <a:latin typeface="Myriad Pro"/>
                <a:cs typeface="Myriad Pro"/>
              </a:rPr>
              <a:t>individual</a:t>
            </a:r>
            <a:r>
              <a:rPr lang="en-US" sz="2400" dirty="0" smtClean="0">
                <a:latin typeface="Myriad Pro"/>
                <a:cs typeface="Myriad Pro"/>
              </a:rPr>
              <a:t> understandings of </a:t>
            </a:r>
            <a:r>
              <a:rPr lang="en-US" sz="2400" dirty="0" smtClean="0">
                <a:latin typeface="Myriad Pro"/>
                <a:cs typeface="Myriad Pro"/>
              </a:rPr>
              <a:t>seemingly </a:t>
            </a:r>
            <a:r>
              <a:rPr lang="en-US" sz="2400" dirty="0">
                <a:latin typeface="Myriad Pro"/>
                <a:cs typeface="Myriad Pro"/>
              </a:rPr>
              <a:t>related observations and </a:t>
            </a:r>
            <a:r>
              <a:rPr lang="en-US" sz="2400" dirty="0" smtClean="0">
                <a:latin typeface="Myriad Pro"/>
                <a:cs typeface="Myriad Pro"/>
              </a:rPr>
              <a:t>experiences</a:t>
            </a:r>
          </a:p>
          <a:p>
            <a:endParaRPr lang="en-US" sz="2900" dirty="0" smtClean="0">
              <a:latin typeface="Myriad Pro"/>
              <a:cs typeface="Myriad Pro"/>
            </a:endParaRPr>
          </a:p>
          <a:p>
            <a:r>
              <a:rPr lang="en-US" sz="2600" dirty="0" smtClean="0">
                <a:latin typeface="Myriad Pro"/>
                <a:cs typeface="Myriad Pro"/>
              </a:rPr>
              <a:t>Conceptualization</a:t>
            </a:r>
            <a:endParaRPr lang="en-US" sz="2600" dirty="0" smtClean="0">
              <a:latin typeface="Myriad Pro"/>
              <a:cs typeface="Myriad Pro"/>
            </a:endParaRPr>
          </a:p>
          <a:p>
            <a:pPr lvl="1"/>
            <a:endParaRPr lang="en-US" dirty="0" smtClean="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612775" y="228600"/>
            <a:ext cx="8153400" cy="990600"/>
          </a:xfrm>
        </p:spPr>
        <p:txBody>
          <a:bodyPr/>
          <a:lstStyle/>
          <a:p>
            <a:r>
              <a:rPr lang="en-US" sz="3600" dirty="0">
                <a:latin typeface="Myriad Pro"/>
                <a:cs typeface="Myriad Pro"/>
              </a:rPr>
              <a:t>Conceptualization </a:t>
            </a:r>
            <a:endParaRPr lang="en-US" sz="3600" dirty="0" smtClean="0">
              <a:latin typeface="Myriad Pro"/>
              <a:cs typeface="Myriad Pro"/>
            </a:endParaRPr>
          </a:p>
        </p:txBody>
      </p:sp>
      <p:sp>
        <p:nvSpPr>
          <p:cNvPr id="15363"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sz="2600" dirty="0" smtClean="0">
                <a:latin typeface="Myriad Pro"/>
                <a:cs typeface="Myriad Pro"/>
              </a:rPr>
              <a:t>Conceptualization</a:t>
            </a:r>
          </a:p>
          <a:p>
            <a:pPr marL="640715" lvl="1" indent="-320040" fontAlgn="auto">
              <a:spcAft>
                <a:spcPts val="0"/>
              </a:spcAft>
              <a:buFont typeface="Wingdings"/>
              <a:buChar char=""/>
              <a:defRPr/>
            </a:pPr>
            <a:r>
              <a:rPr lang="en-US" sz="2400" dirty="0" smtClean="0">
                <a:latin typeface="Myriad Pro"/>
                <a:cs typeface="Myriad Pro"/>
              </a:rPr>
              <a:t>process of specifying what </a:t>
            </a:r>
            <a:r>
              <a:rPr lang="en-US" sz="2400" dirty="0" smtClean="0">
                <a:latin typeface="Myriad Pro"/>
                <a:cs typeface="Myriad Pro"/>
              </a:rPr>
              <a:t>we </a:t>
            </a:r>
            <a:r>
              <a:rPr lang="en-US" sz="2400" dirty="0" smtClean="0">
                <a:latin typeface="Myriad Pro"/>
                <a:cs typeface="Myriad Pro"/>
              </a:rPr>
              <a:t>mean (agreeing upon a meaning. terms) for a concept </a:t>
            </a:r>
            <a:r>
              <a:rPr lang="en-US" sz="2400" dirty="0" smtClean="0">
                <a:latin typeface="Myriad Pro"/>
                <a:cs typeface="Myriad Pro"/>
              </a:rPr>
              <a:t>in research.</a:t>
            </a:r>
          </a:p>
          <a:p>
            <a:pPr marL="320040" indent="-320040" fontAlgn="auto">
              <a:spcAft>
                <a:spcPts val="0"/>
              </a:spcAft>
              <a:buFont typeface="Wingdings"/>
              <a:buChar char=""/>
              <a:defRPr/>
            </a:pPr>
            <a:endParaRPr lang="en-US" sz="2600" dirty="0" smtClean="0">
              <a:latin typeface="Myriad Pro"/>
              <a:cs typeface="Myriad Pro"/>
            </a:endParaRPr>
          </a:p>
          <a:p>
            <a:pPr marL="320040" indent="-320040" fontAlgn="auto">
              <a:spcAft>
                <a:spcPts val="0"/>
              </a:spcAft>
              <a:buFont typeface="Wingdings"/>
              <a:buChar char=""/>
              <a:defRPr/>
            </a:pPr>
            <a:r>
              <a:rPr lang="en-US" sz="2600" dirty="0" smtClean="0">
                <a:latin typeface="Myriad Pro"/>
                <a:cs typeface="Myriad Pro"/>
              </a:rPr>
              <a:t>We cannot meaningfully answer a question without a working agreement about the meaning of the outcome</a:t>
            </a:r>
            <a:r>
              <a:rPr lang="en-US" sz="2600" dirty="0" smtClean="0">
                <a:latin typeface="Myriad Pro"/>
                <a:cs typeface="Myriad Pro"/>
              </a:rPr>
              <a:t>.</a:t>
            </a:r>
            <a:endParaRPr lang="en-US" sz="2600" dirty="0" smtClean="0">
              <a:latin typeface="Myriad Pro"/>
              <a:cs typeface="Myriad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3"/>
          <p:cNvSpPr>
            <a:spLocks noGrp="1"/>
          </p:cNvSpPr>
          <p:nvPr>
            <p:ph type="title"/>
          </p:nvPr>
        </p:nvSpPr>
        <p:spPr>
          <a:xfrm>
            <a:off x="612775" y="228600"/>
            <a:ext cx="8153400" cy="990600"/>
          </a:xfrm>
        </p:spPr>
        <p:txBody>
          <a:bodyPr/>
          <a:lstStyle/>
          <a:p>
            <a:r>
              <a:rPr lang="en-US" sz="3600" dirty="0">
                <a:latin typeface="Myriad Pro"/>
                <a:cs typeface="Myriad Pro"/>
              </a:rPr>
              <a:t>Conceptualization </a:t>
            </a:r>
            <a:endParaRPr lang="en-US" sz="3600" dirty="0" smtClean="0">
              <a:latin typeface="Myriad Pro"/>
              <a:cs typeface="Myriad Pro"/>
            </a:endParaRPr>
          </a:p>
        </p:txBody>
      </p:sp>
      <p:sp>
        <p:nvSpPr>
          <p:cNvPr id="18434" name="Content Placeholder 2"/>
          <p:cNvSpPr>
            <a:spLocks noGrp="1"/>
          </p:cNvSpPr>
          <p:nvPr>
            <p:ph sz="quarter" idx="1"/>
          </p:nvPr>
        </p:nvSpPr>
        <p:spPr>
          <a:xfrm>
            <a:off x="612775" y="1600200"/>
            <a:ext cx="8153400" cy="4495800"/>
          </a:xfrm>
        </p:spPr>
        <p:txBody>
          <a:bodyPr/>
          <a:lstStyle/>
          <a:p>
            <a:r>
              <a:rPr lang="en-US" sz="2800" dirty="0" smtClean="0">
                <a:latin typeface="Myriad Pro"/>
                <a:cs typeface="Myriad Pro"/>
              </a:rPr>
              <a:t>How </a:t>
            </a:r>
            <a:r>
              <a:rPr lang="en-US" sz="2800" dirty="0" smtClean="0">
                <a:latin typeface="Myriad Pro"/>
                <a:cs typeface="Myriad Pro"/>
              </a:rPr>
              <a:t>would you </a:t>
            </a:r>
            <a:r>
              <a:rPr lang="en-US" sz="2800" i="1" dirty="0" smtClean="0">
                <a:latin typeface="Myriad Pro"/>
                <a:cs typeface="Myriad Pro"/>
              </a:rPr>
              <a:t>conceptualize</a:t>
            </a:r>
            <a:r>
              <a:rPr lang="en-US" sz="2800" dirty="0" smtClean="0">
                <a:latin typeface="Myriad Pro"/>
                <a:cs typeface="Myriad Pro"/>
              </a:rPr>
              <a:t>…</a:t>
            </a:r>
          </a:p>
          <a:p>
            <a:pPr lvl="1"/>
            <a:r>
              <a:rPr lang="en-US" sz="2400" dirty="0" smtClean="0">
                <a:latin typeface="Myriad Pro"/>
                <a:cs typeface="Myriad Pro"/>
              </a:rPr>
              <a:t>prejudice?</a:t>
            </a:r>
          </a:p>
          <a:p>
            <a:pPr lvl="1"/>
            <a:r>
              <a:rPr lang="en-US" sz="2400" dirty="0">
                <a:latin typeface="Myriad Pro"/>
                <a:cs typeface="Myriad Pro"/>
              </a:rPr>
              <a:t>c</a:t>
            </a:r>
            <a:r>
              <a:rPr lang="en-US" sz="2400" dirty="0" smtClean="0">
                <a:latin typeface="Myriad Pro"/>
                <a:cs typeface="Myriad Pro"/>
              </a:rPr>
              <a:t>ompassionate?</a:t>
            </a:r>
            <a:endParaRPr lang="en-US" sz="2400" dirty="0" smtClean="0">
              <a:latin typeface="Myriad Pro"/>
              <a:cs typeface="Myriad Pro"/>
            </a:endParaRPr>
          </a:p>
        </p:txBody>
      </p:sp>
    </p:spTree>
    <p:extLst>
      <p:ext uri="{BB962C8B-B14F-4D97-AF65-F5344CB8AC3E}">
        <p14:creationId xmlns:p14="http://schemas.microsoft.com/office/powerpoint/2010/main" val="25990330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Median</Template>
  <TotalTime>733</TotalTime>
  <Words>3156</Words>
  <Application>Microsoft Macintosh PowerPoint</Application>
  <PresentationFormat>On-screen Show (4:3)</PresentationFormat>
  <Paragraphs>372</Paragraphs>
  <Slides>45</Slides>
  <Notes>35</Notes>
  <HiddenSlides>12</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Median</vt:lpstr>
      <vt:lpstr>Chapter 5 Conceptualization, Operationalization, and Measurement</vt:lpstr>
      <vt:lpstr>Chapter Outline</vt:lpstr>
      <vt:lpstr>Measuring Anything That Exists</vt:lpstr>
      <vt:lpstr>Measuring Anything That Exists</vt:lpstr>
      <vt:lpstr>Measuring Anything That Exists</vt:lpstr>
      <vt:lpstr>Measuring Anything That Exists</vt:lpstr>
      <vt:lpstr>Measuring Anything That Exists</vt:lpstr>
      <vt:lpstr>Conceptualization </vt:lpstr>
      <vt:lpstr>Conceptualization </vt:lpstr>
      <vt:lpstr>Conceptualization </vt:lpstr>
      <vt:lpstr>Conceptualization </vt:lpstr>
      <vt:lpstr>Conceptualization </vt:lpstr>
      <vt:lpstr>Conceptualization </vt:lpstr>
      <vt:lpstr>Conceptualization </vt:lpstr>
      <vt:lpstr>Conceptualization </vt:lpstr>
      <vt:lpstr>Conceptualization</vt:lpstr>
      <vt:lpstr>Operationalization Choices</vt:lpstr>
      <vt:lpstr>Operationalization Choices</vt:lpstr>
      <vt:lpstr>Operationalization Choices</vt:lpstr>
      <vt:lpstr>Operationalization Choices</vt:lpstr>
      <vt:lpstr>Operationalization Choices</vt:lpstr>
      <vt:lpstr>Operationalization Choices</vt:lpstr>
      <vt:lpstr>Operationalization Choices</vt:lpstr>
      <vt:lpstr>Operationalization Choices</vt:lpstr>
      <vt:lpstr>Operationalization Choices</vt:lpstr>
      <vt:lpstr>Figure 5-1</vt:lpstr>
      <vt:lpstr>Operationalization Choices</vt:lpstr>
      <vt:lpstr>Operationalization Choices</vt:lpstr>
      <vt:lpstr>Criteria of Measurement Quality </vt:lpstr>
      <vt:lpstr>Criteria of Measurement Quality </vt:lpstr>
      <vt:lpstr>Criteria of Measurement Quality </vt:lpstr>
      <vt:lpstr>Criteria of Measurement Quality </vt:lpstr>
      <vt:lpstr>Figure 5-2</vt:lpstr>
      <vt:lpstr>The Ethics of Measurement</vt:lpstr>
      <vt:lpstr>Chapter Summary (slide 1 of 2)</vt:lpstr>
      <vt:lpstr>Chapter Summary (slide 2 of 2)</vt:lpstr>
      <vt:lpstr>Questions</vt:lpstr>
      <vt:lpstr>Question 1</vt:lpstr>
      <vt:lpstr>Question 2</vt:lpstr>
      <vt:lpstr>Question 3</vt:lpstr>
      <vt:lpstr>Question 4</vt:lpstr>
      <vt:lpstr>Question 5</vt:lpstr>
      <vt:lpstr>Question 6</vt:lpstr>
      <vt:lpstr>Question 7</vt:lpstr>
      <vt:lpstr>Question 8</vt:lpstr>
    </vt:vector>
  </TitlesOfParts>
  <Company>WSU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AKO</dc:creator>
  <cp:lastModifiedBy>Burrel Vann</cp:lastModifiedBy>
  <cp:revision>63</cp:revision>
  <dcterms:created xsi:type="dcterms:W3CDTF">2009-06-16T17:02:08Z</dcterms:created>
  <dcterms:modified xsi:type="dcterms:W3CDTF">2016-09-06T06:39:20Z</dcterms:modified>
</cp:coreProperties>
</file>