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317" r:id="rId3"/>
    <p:sldId id="365" r:id="rId4"/>
    <p:sldId id="318" r:id="rId5"/>
    <p:sldId id="319" r:id="rId6"/>
    <p:sldId id="355" r:id="rId7"/>
    <p:sldId id="356" r:id="rId8"/>
    <p:sldId id="321" r:id="rId9"/>
    <p:sldId id="371" r:id="rId10"/>
    <p:sldId id="323" r:id="rId11"/>
    <p:sldId id="372" r:id="rId12"/>
    <p:sldId id="373" r:id="rId13"/>
    <p:sldId id="374" r:id="rId14"/>
    <p:sldId id="375" r:id="rId15"/>
    <p:sldId id="326" r:id="rId16"/>
    <p:sldId id="376" r:id="rId17"/>
    <p:sldId id="377" r:id="rId18"/>
    <p:sldId id="329" r:id="rId19"/>
    <p:sldId id="330" r:id="rId20"/>
    <p:sldId id="362" r:id="rId21"/>
    <p:sldId id="332" r:id="rId22"/>
    <p:sldId id="333" r:id="rId23"/>
    <p:sldId id="334" r:id="rId24"/>
    <p:sldId id="363" r:id="rId25"/>
    <p:sldId id="336" r:id="rId26"/>
    <p:sldId id="364" r:id="rId27"/>
    <p:sldId id="337" r:id="rId28"/>
    <p:sldId id="366" r:id="rId29"/>
    <p:sldId id="338" r:id="rId30"/>
    <p:sldId id="369" r:id="rId31"/>
    <p:sldId id="339" r:id="rId32"/>
    <p:sldId id="370" r:id="rId33"/>
    <p:sldId id="340" r:id="rId34"/>
    <p:sldId id="379" r:id="rId35"/>
    <p:sldId id="367" r:id="rId36"/>
    <p:sldId id="368" r:id="rId37"/>
    <p:sldId id="378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 autoAdjust="0"/>
    <p:restoredTop sz="94660"/>
  </p:normalViewPr>
  <p:slideViewPr>
    <p:cSldViewPr>
      <p:cViewPr varScale="1">
        <p:scale>
          <a:sx n="137" d="100"/>
          <a:sy n="137" d="100"/>
        </p:scale>
        <p:origin x="-112" y="-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79F872C-FEFA-4D04-93E9-617AA82E8E18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60DEBDF-BC11-42FF-93FC-DB2EC5E57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8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0DEBDF-BC11-42FF-93FC-DB2EC5E5712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01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60D23C-569A-4D4D-92ED-B3D003E3505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33400" indent="-5334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8F682B-36EF-4FDB-9FBE-DE6837F034B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F72D23-11F8-4B5D-AD08-D6E6800A8C8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A96B23-5714-43B2-AE04-9E640393CB0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586D0E-79D1-4BEA-B0A8-9AC20085F0D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21F2D5-9CAC-472B-A51E-A0BD41E5C1A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012DDF-0D07-4468-A9E7-237E929A253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6F9B19-181C-47CA-83CB-031DF57A6E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33400" indent="-5334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E2A718-5979-4A0A-8396-D98DF592BB3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036804-C0F8-4B10-A33C-1C4786DFB5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A7788FC-0CB1-4DB2-9344-F18F3AF28387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9040C3-18DE-4B61-B915-F169FDD9D35F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EE5CA5-80F0-4EEC-AD5D-93CCF9DD3D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F3166-C45A-4977-94F9-EC6B415BDC7A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C3690-082B-4953-80E1-CC7799523D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314E3-1E47-40EF-846B-ABDCA3D88090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62098-625F-442A-90C7-8997A2C9FD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38AA6-70AE-487B-86EA-6857FE2E690B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DA851-BB3E-440E-BDAB-29956BB783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A29AD-017C-422F-93B8-AD223F189F50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F67C76-A637-4C41-90AA-1532E983C6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85FD6E-ECB9-4262-80F2-3EBB789B2405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118C3C-8F02-4526-A962-91C7793043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D6DC78D-A04A-47AA-9450-12B52373F359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2FBC88F-DF67-4732-BE81-A9416360F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CBD4F-66AA-45E7-A7B6-B9C7DCC986BE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1DCDA-BCD5-4407-AEEA-398E3FDA5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710A1-8014-404D-BB69-C5FD07C9E38D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7F543A-DF78-48F0-9A3D-BA5AED427C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C350A-C9AC-41F0-97D6-93086AF75375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303EA-511C-48EE-B25F-C6CAA10EBB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C5A73E5-2839-4BA8-B71F-5FF887F0E605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AA03D8B3-65A3-4949-A0A0-0CA17202A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3F500DA6-890A-4C2B-B554-1D8470231B22}" type="datetimeFigureOut">
              <a:rPr lang="en-US"/>
              <a:pPr>
                <a:defRPr/>
              </a:pPr>
              <a:t>10/21/15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C2C25FF-747C-4C38-9E45-5747DA83BF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0" r:id="rId6"/>
    <p:sldLayoutId id="2147483676" r:id="rId7"/>
    <p:sldLayoutId id="2147483669" r:id="rId8"/>
    <p:sldLayoutId id="2147483677" r:id="rId9"/>
    <p:sldLayoutId id="2147483668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9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 research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Questionnaire Construction</a:t>
            </a:r>
            <a:endParaRPr lang="en-US" sz="3600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Contingency Question – A survey question intended for only some respondents, determined by their responses to some other question.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Contingency Question Format</a:t>
            </a:r>
            <a:endParaRPr lang="en-US" sz="1800" dirty="0">
              <a:latin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cs typeface="Arial" charset="0"/>
              </a:rPr>
              <a:t>Contingency questions offer a structure for exploring subject areas logically in </a:t>
            </a:r>
            <a:r>
              <a:rPr lang="en-US" sz="1600" dirty="0">
                <a:latin typeface="Arial" charset="0"/>
                <a:cs typeface="Arial" charset="0"/>
              </a:rPr>
              <a:t>s</a:t>
            </a:r>
            <a:r>
              <a:rPr lang="en-US" sz="1600" dirty="0" smtClean="0">
                <a:latin typeface="Arial" charset="0"/>
                <a:cs typeface="Arial" charset="0"/>
              </a:rPr>
              <a:t>ome depth.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9-2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066800"/>
            <a:ext cx="7583487" cy="2667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7200"/>
            <a:ext cx="4846446" cy="371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11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Contingency Table</a:t>
            </a:r>
            <a:endParaRPr lang="en-US" sz="1800" dirty="0">
              <a:latin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cs typeface="Arial" charset="0"/>
              </a:rPr>
              <a:t>Sometimes it will be appropriate for certain kinds of respondents to skip over inapplicable questions. To avoid confusion, you should provide clear instructions to that end.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9-3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838200"/>
            <a:ext cx="7583487" cy="297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9588"/>
            <a:ext cx="463813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16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Instructions for Skipping Questions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9-4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371600"/>
            <a:ext cx="7583487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6101856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27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Matrix Question Format</a:t>
            </a:r>
            <a:endParaRPr lang="en-US" sz="1800" dirty="0">
              <a:latin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cs typeface="Arial" charset="0"/>
              </a:rPr>
              <a:t>Matrix questions offer an efficient format for presenting closed-ended questionnaire items that have the same response categories.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9-5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00200"/>
            <a:ext cx="7583487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7467600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914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Questionnaire Construction</a:t>
            </a:r>
            <a:endParaRPr lang="en-US" sz="3600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Ordering Items in a Questionnaire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Open-Ended or Closed-Ended First?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Randomized Ordering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Sensitivity to the Problem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Demographic questions should go at the end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Questionnaire Instructions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Introductory comments and clear instructions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Pre-testing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A Sample Questionnaire</a:t>
            </a:r>
            <a:endParaRPr lang="en-US" sz="1800" dirty="0">
              <a:latin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cs typeface="Arial" charset="0"/>
              </a:rPr>
              <a:t>This questionnaire excerpt is from the General Social Survey, a major source of data for analysis by social researchers around the world.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9-6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981200" y="609600"/>
            <a:ext cx="64770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039" y="3196"/>
            <a:ext cx="3897161" cy="456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4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>
                <a:latin typeface="Arial" charset="0"/>
                <a:cs typeface="Arial" charset="0"/>
              </a:rPr>
              <a:t>A Sample Questionnaire</a:t>
            </a:r>
          </a:p>
          <a:p>
            <a:r>
              <a:rPr lang="en-US" sz="1600" dirty="0">
                <a:latin typeface="Arial" charset="0"/>
                <a:cs typeface="Arial" charset="0"/>
              </a:rPr>
              <a:t>This questionnaire excerpt is from the General Social Survey, a major source of data for analysis by social researchers around the world.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9-6 (cont’d)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10" b="31310"/>
          <a:stretch>
            <a:fillRect/>
          </a:stretch>
        </p:blipFill>
        <p:spPr>
          <a:xfrm>
            <a:off x="3810000" y="1295400"/>
            <a:ext cx="3200400" cy="182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39157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40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Self-Administered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3600" dirty="0" smtClean="0"/>
          </a:p>
        </p:txBody>
      </p:sp>
      <p:sp>
        <p:nvSpPr>
          <p:cNvPr id="3789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Questionnaires in which respondents are asked to complete the questionnaire by themselves.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Mail Distribution and Return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do people not return questionnaires?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Monitoring Returns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Follow-Up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Mailings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Self-Administered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3600" dirty="0" smtClean="0"/>
          </a:p>
        </p:txBody>
      </p:sp>
      <p:sp>
        <p:nvSpPr>
          <p:cNvPr id="3993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Rate – The number of people participating in a survey divided by the number selected in the sample.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Ideal = higher than 70%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is a low response rate bad?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be done to improve response?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Outline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Topics Appropriate for Survey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 for Asking Questions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 Construction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Self-Administered Questionnaires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 Surveys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Telephone Surveys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Surveys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Mixed-Mode Surveys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Interview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3)</a:t>
            </a:r>
            <a:endParaRPr lang="en-US" sz="3600" dirty="0" smtClean="0"/>
          </a:p>
        </p:txBody>
      </p:sp>
      <p:sp>
        <p:nvSpPr>
          <p:cNvPr id="419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76800"/>
          </a:xfrm>
        </p:spPr>
        <p:txBody>
          <a:bodyPr/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Interview – A data-collection encounter in which one person (interviewer) asks questions of another (respondent).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Role of the Survey Interviewer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Interviewers solicit higher response rates (80-85%) than mail surveys.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Interviews minimized “don’t know” and “no answer.”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Interviewers serve as a guard against confusion.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Interviewers can observe respondents while completing the questionnaire.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Interview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3)</a:t>
            </a:r>
            <a:endParaRPr lang="en-US" sz="3600" dirty="0" smtClean="0"/>
          </a:p>
        </p:txBody>
      </p:sp>
      <p:sp>
        <p:nvSpPr>
          <p:cNvPr id="4301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Guidelines for Survey Interviewing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Dress appropriately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 familiar with questionnaire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 question working exactly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Record responses exactly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Probe when necessary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Probe – a technique employed interviewing to solicit a more complete answer to a question.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Interview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3 of 3)</a:t>
            </a:r>
            <a:endParaRPr lang="en-US" sz="3600" dirty="0" smtClean="0"/>
          </a:p>
        </p:txBody>
      </p:sp>
      <p:sp>
        <p:nvSpPr>
          <p:cNvPr id="440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Coordination and Control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guidelines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handle difficult situations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interviews</a:t>
            </a:r>
          </a:p>
          <a:p>
            <a:pPr lvl="2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“Real” interviews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Telephone 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3)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95.5% of households have a telephone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and money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safety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Bogus surveys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Unlisted phone numbers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Cell phones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Answering machines/voicemail/caller ID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Telephone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3)</a:t>
            </a:r>
            <a:endParaRPr lang="en-US" sz="3600" dirty="0" smtClean="0"/>
          </a:p>
        </p:txBody>
      </p:sp>
      <p:sp>
        <p:nvSpPr>
          <p:cNvPr id="4608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Random-Digit Dialing (RDD) – A sampling technique in which random numbers are selected from within the ranges of numbers assigned to active telephones.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Computer-Assisted Telephone Interviewing (CATI) – A data-collection technique in which a telephone-survey questionnaire is stored in a computer, permitting the interviewer to read the questions from the monitor and enter the answers on the computer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Telephone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3 of 3)</a:t>
            </a:r>
            <a:endParaRPr lang="en-US" sz="3600" dirty="0" smtClean="0"/>
          </a:p>
        </p:txBody>
      </p:sp>
      <p:sp>
        <p:nvSpPr>
          <p:cNvPr id="4813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Rates in Interview Surveys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Representative?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1200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 use consistent wording.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 use simple language.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force excessive scrolling.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 offer to share select result with respondents.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 plan time and day of initial mailing.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 be aware of technical limitations.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 test incentives, rewards, and prizes.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 limit studies to less than 15 minutes.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Mixed Mode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different research techniques</a:t>
            </a:r>
          </a:p>
          <a:p>
            <a:pPr lvl="1"/>
            <a:r>
              <a:rPr lang="en-US" dirty="0" smtClean="0"/>
              <a:t>Example: A survey combined with a review of existing data and in-depth field observations and interviews.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5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the Different Survey Methods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2)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Self-Administered Questionnaires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Cheaper and faster than face-to-face interviews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National is the same cost as local mailings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Requires small staff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willingness to answer controversial items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 Surveys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Fewer incomplete questionnaires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More effective for complicated questionnaires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Face-to-face is more intimate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Outline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the Different Survey Methods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and Weaknesses of Survey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Analysis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Ethics and Survey Research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2314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the Different Survey Methods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2)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Telephone Surveys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Cheaper and more time efficient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Online Surveys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Available software and websites</a:t>
            </a:r>
          </a:p>
        </p:txBody>
      </p:sp>
    </p:spTree>
    <p:extLst>
      <p:ext uri="{BB962C8B-B14F-4D97-AF65-F5344CB8AC3E}">
        <p14:creationId xmlns:p14="http://schemas.microsoft.com/office/powerpoint/2010/main" val="383665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 of Survey Research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Useful in describing large populations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large samples possible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Surveys are flexible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Standardized questions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Weaknesses of Survey Research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Round pegs in square holes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Seldom deal with context of social life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Inflexible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Weak on validity (but strong on reliability)</a:t>
            </a:r>
          </a:p>
        </p:txBody>
      </p:sp>
    </p:spTree>
    <p:extLst>
      <p:ext uri="{BB962C8B-B14F-4D97-AF65-F5344CB8AC3E}">
        <p14:creationId xmlns:p14="http://schemas.microsoft.com/office/powerpoint/2010/main" val="1671718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Analysis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Secondary Analysis – A form of research in which the data collected and processed by one researcher are reanalyzed by another.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General Social Survey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Advantages: cheaper and faster than primary data collection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Disadvantages: validity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Ethics and Survey Research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Surveys often ask for private information, which must be kept confidential.</a:t>
            </a:r>
          </a:p>
          <a:p>
            <a:r>
              <a:rPr lang="en-US" dirty="0" smtClean="0"/>
              <a:t>Because asking questions can cause psychological discomfort or harm to respondents, researchers should minimize </a:t>
            </a:r>
            <a:r>
              <a:rPr lang="en-US" smtClean="0"/>
              <a:t>this risk.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3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3)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research topics that are well suited for survey research.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key rules for asking questions in a survey questionnaire.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 some of the key concerns in the construction of a survey questionnaire.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the steps involved in the execution of a self-administered survey.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24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 Summary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3)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Describe the steps involved in the execution of an interview survey.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Summarize the steps involved in the execution of a telephone survey.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 the advantages and disadvantages of online surveys.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examples of mixed-mode surveys and explain the advantages you might gain.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94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Chapter Summary </a:t>
            </a:r>
            <a:r>
              <a:rPr lang="en-US" sz="1200" dirty="0" smtClean="0"/>
              <a:t>(slide 3 of 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Understand which research projects are most suitable to each of the different survey methods.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Identify the key strengths and weaknesses of survey research in general.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Explain what secondary analysis is and its key advantages and disadvantages.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Discuss some of the ethical problems that might be raised in survey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9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Question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1. When is survey research the best method available?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when collecting original data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when describing a population too large to observe directly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when measuring attitudes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all of the above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Topics Appropriate for Survey Research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Descriptive, exploratory, and explanatory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Units of analysis = respondents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Respondents – A person who provides data for analysis by responding to a survey questionnaire.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Large samples, original data, measuring attitudes and orientations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Answer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D.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Survey research the best method available when collecting original data, when describing a population too large to observe directly, and when measuring attitudes.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Question 2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2. _____ questions have a respondent select an answer from among a list provided.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Open-Ended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Pretest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Experimental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Closed-Ended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Answer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D.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Closed-ended questions have a respondent select an answer from among a list provided.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Question 3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3. As a general rule, a questionnaire should be: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spread out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uncluttered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relevant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all of the above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Answer 3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D.</a:t>
            </a:r>
          </a:p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As a general rule, a questionnaire should be spread out, uncluttered, and relevant.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Question 4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4. Which of these are among the many advantages that underlie the growing popularity of telephone surveys?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money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convenience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all of the above choices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none of the above choices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Answer 4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D.</a:t>
            </a:r>
          </a:p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Money, time, and convenience are among the many advantages that underlie the growing popularity of telephone surveys.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Question 5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5. Which is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 advantage of survey research?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increased validity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increased reliability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increased generalizability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increased flexibility in analysis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Answer 5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A.</a:t>
            </a:r>
          </a:p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validity is </a:t>
            </a:r>
            <a:r>
              <a:rPr 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an advantage of survey research.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Question 6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6. The major problem with secondary analysis pertains to: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theory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hypotheses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validity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sampling</a:t>
            </a:r>
          </a:p>
          <a:p>
            <a:pPr marL="0" indent="0">
              <a:buFont typeface="Arial" charset="0"/>
              <a:buAutoNum type="alphaUcPeriod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empirical generalization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Guidelines for Asking Questions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1 of 3)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 – A document containing questions and other types of items designed to solicit information appropriate for analysis.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/>
              <a:t>Answer 6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ANSWER: C.</a:t>
            </a:r>
          </a:p>
          <a:p>
            <a:pPr marL="0" indent="0">
              <a:buFont typeface="Wingdings 3" pitchFamily="18" charset="2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The major problem with secondary analysis pertains to validity.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Guidelines for Asking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2 of 3)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Appropriate Question Forms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and Statements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Open-Ended and Closed-Ended Questions</a:t>
            </a: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Open-Ended Questions – Questions for which the respondent is asked to provide his/her own answers.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fontAlgn="auto">
              <a:spcAft>
                <a:spcPts val="0"/>
              </a:spcAft>
              <a:buFont typeface="Wingdings"/>
              <a:buChar char=""/>
              <a:defRPr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Closed-Ended Questions – Survey questions in which the respondent is asked to select an answer from among a list provided by the researcher.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Guidelines for Asking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(slide 3 of 3)</a:t>
            </a:r>
            <a:endParaRPr lang="en-US" sz="3600" dirty="0" smtClean="0"/>
          </a:p>
        </p:txBody>
      </p:sp>
      <p:sp>
        <p:nvSpPr>
          <p:cNvPr id="19458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Make Items Clear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Avoid Double-Barreled Questions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Respondents Must Be Competent to Answer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Respondents Must Be Willing to Answer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Questions Should Be Relevant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Short Items are Best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Avoid Negative Items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Avoid Biased Items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Terms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 Construction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Questionnaire Format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Uncluttered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 question per line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Consistent format</a:t>
            </a:r>
          </a:p>
          <a:p>
            <a:pPr lvl="1">
              <a:buFont typeface="Wingdings 3" pitchFamily="18" charset="2"/>
              <a:buNone/>
            </a:pPr>
            <a:endParaRPr lang="en-US" sz="25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Circling the Answer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9-</a:t>
            </a:r>
            <a:r>
              <a:rPr lang="en-US" sz="3600" dirty="0">
                <a:latin typeface="Arial" charset="0"/>
                <a:cs typeface="Arial" charset="0"/>
              </a:rPr>
              <a:t>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560513" y="1676399"/>
            <a:ext cx="7583487" cy="21336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04" y="457200"/>
            <a:ext cx="5084496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5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217</TotalTime>
  <Words>1685</Words>
  <Application>Microsoft Macintosh PowerPoint</Application>
  <PresentationFormat>On-screen Show (4:3)</PresentationFormat>
  <Paragraphs>267</Paragraphs>
  <Slides>50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Median</vt:lpstr>
      <vt:lpstr>CHAPTER 9 survey research</vt:lpstr>
      <vt:lpstr>Chapter Outline (slide 1 of 2)</vt:lpstr>
      <vt:lpstr>Chapter Outline (slide 2 of 2)</vt:lpstr>
      <vt:lpstr>Topics Appropriate for Survey Research</vt:lpstr>
      <vt:lpstr>Guidelines for Asking Questions (slide 1 of 3)</vt:lpstr>
      <vt:lpstr>Guidelines for Asking Questions (slide 2 of 3)</vt:lpstr>
      <vt:lpstr>Guidelines for Asking Questions (slide 3 of 3)</vt:lpstr>
      <vt:lpstr>Questionnaire Construction</vt:lpstr>
      <vt:lpstr>Figure 9-1</vt:lpstr>
      <vt:lpstr>Questionnaire Construction</vt:lpstr>
      <vt:lpstr>Figure 9-2</vt:lpstr>
      <vt:lpstr>Figure 9-3</vt:lpstr>
      <vt:lpstr>Figure 9-4</vt:lpstr>
      <vt:lpstr>Figure 9-5</vt:lpstr>
      <vt:lpstr>Questionnaire Construction</vt:lpstr>
      <vt:lpstr>Figure 9-6</vt:lpstr>
      <vt:lpstr>Figure 9-6 (cont’d)</vt:lpstr>
      <vt:lpstr>Self-Administered Questionnaires (slide 1 of 2)</vt:lpstr>
      <vt:lpstr>Self-Administered Questionnaires (slide 2 of 2)</vt:lpstr>
      <vt:lpstr>Interview Surveys (slide 1 of 3)</vt:lpstr>
      <vt:lpstr>Interview Surveys (slide 2 of 3)</vt:lpstr>
      <vt:lpstr>Interview Surveys (slide 3 of 3)</vt:lpstr>
      <vt:lpstr>Telephone Surveys (slide 1 of 3)</vt:lpstr>
      <vt:lpstr>Telephone Surveys (slide 2 of 3)</vt:lpstr>
      <vt:lpstr>Telephone Surveys (slide 3 of 3)</vt:lpstr>
      <vt:lpstr>Online Surveys (slide 1 of 2)</vt:lpstr>
      <vt:lpstr>Online Surveys (slide 2 of 2)</vt:lpstr>
      <vt:lpstr>Mixed Mode Surveys</vt:lpstr>
      <vt:lpstr>Comparison of the Different Survey Methods (slide 1 of 2)</vt:lpstr>
      <vt:lpstr>Comparison of the Different Survey Methods (slide 2 of 2)</vt:lpstr>
      <vt:lpstr>Strengths of Survey Research</vt:lpstr>
      <vt:lpstr>Weaknesses of Survey Research</vt:lpstr>
      <vt:lpstr>Secondary Analysis</vt:lpstr>
      <vt:lpstr>Ethics and Survey Research</vt:lpstr>
      <vt:lpstr>Chapter Summary (slide 1 of 3)</vt:lpstr>
      <vt:lpstr>Chapter Summary (slide 2 of 3)</vt:lpstr>
      <vt:lpstr>Chapter Summary (slide 3 of 3)</vt:lpstr>
      <vt:lpstr>Questions</vt:lpstr>
      <vt:lpstr>Question 1</vt:lpstr>
      <vt:lpstr>Answer 1</vt:lpstr>
      <vt:lpstr>Question 2</vt:lpstr>
      <vt:lpstr>Answer 2</vt:lpstr>
      <vt:lpstr>Question 3</vt:lpstr>
      <vt:lpstr>Answer 3</vt:lpstr>
      <vt:lpstr>Question 4</vt:lpstr>
      <vt:lpstr>Answer 4</vt:lpstr>
      <vt:lpstr>Question 5</vt:lpstr>
      <vt:lpstr>Answer 5</vt:lpstr>
      <vt:lpstr>Question 6</vt:lpstr>
      <vt:lpstr>Answer 6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Ingrid Benson</cp:lastModifiedBy>
  <cp:revision>44</cp:revision>
  <dcterms:created xsi:type="dcterms:W3CDTF">2009-06-16T17:02:08Z</dcterms:created>
  <dcterms:modified xsi:type="dcterms:W3CDTF">2015-10-21T16:59:15Z</dcterms:modified>
</cp:coreProperties>
</file>