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7" r:id="rId3"/>
    <p:sldId id="319" r:id="rId4"/>
    <p:sldId id="371" r:id="rId5"/>
    <p:sldId id="372" r:id="rId6"/>
    <p:sldId id="374" r:id="rId7"/>
    <p:sldId id="375" r:id="rId8"/>
    <p:sldId id="368" r:id="rId9"/>
    <p:sldId id="411" r:id="rId10"/>
    <p:sldId id="380" r:id="rId11"/>
    <p:sldId id="381" r:id="rId12"/>
    <p:sldId id="382" r:id="rId13"/>
    <p:sldId id="384" r:id="rId14"/>
    <p:sldId id="412" r:id="rId15"/>
    <p:sldId id="413" r:id="rId16"/>
    <p:sldId id="389" r:id="rId17"/>
    <p:sldId id="298" r:id="rId18"/>
    <p:sldId id="320" r:id="rId19"/>
    <p:sldId id="391" r:id="rId20"/>
    <p:sldId id="393" r:id="rId21"/>
    <p:sldId id="41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6" autoAdjust="0"/>
    <p:restoredTop sz="85812" autoAdjust="0"/>
  </p:normalViewPr>
  <p:slideViewPr>
    <p:cSldViewPr>
      <p:cViewPr varScale="1">
        <p:scale>
          <a:sx n="82" d="100"/>
          <a:sy n="82" d="100"/>
        </p:scale>
        <p:origin x="-14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B1E8A6F-BAB5-7341-A9C3-2197DC4624F5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78A6F3A-A368-A942-BB10-4DD1943AAF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8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4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84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3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8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2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76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95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20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94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50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00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69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2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0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9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9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9FAF0E-6969-2641-BE0E-36C3362819F7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26D0E-0190-FD42-94DA-646B445AB5A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A6116-C1C1-DE4E-842B-6C0812C3369F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BB413-F2CF-0E4E-B670-D9A832BA289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2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D8F6F7E5-1AD8-C743-AA52-B5202FFD6C72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0CDE74D-C761-2E44-9E1E-A932AE9EEBC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7FBFF-51A1-204A-889C-D8EA3D102608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C2052-A91A-8A4E-B649-CB8BA18553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0DF45-F4AE-2342-97AC-1F6F5DC96810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0FB8FBC-0131-CC48-9714-211E72A0C7B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2BE6D-5BC0-5843-86B1-5495C25239AB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A4E22D-455A-3749-8C36-CB785B93306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4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4590D0-8149-0F47-8DD0-8709D2C6763C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66EE78-FA1A-224E-8BC1-2250F739A4A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47B1EE-F494-8F4E-B506-281FE6B62BBE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F2CC-D1F2-6343-B82D-9D07ACBE31C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0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AA369-0266-6249-928B-1FB803556D0F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BD9FB-B717-254C-B46C-7823B2F44D5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9D3CA-C231-CD4C-8778-7B7FDC387EB0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152CD-2F14-3845-B99F-2CFBC3FD34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2A5ADA91-8ED0-8845-98E4-CF263B377E46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FAD5F99D-D29B-5340-8F3A-17B49407C17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Verdana" charset="0"/>
              </a:defRPr>
            </a:lvl1pPr>
          </a:lstStyle>
          <a:p>
            <a:fld id="{11C4087C-EC67-DE43-9214-AB22AD398A59}" type="datetimeFigureOut">
              <a:rPr lang="en-US"/>
              <a:pPr/>
              <a:t>9/6/16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Verdana" charset="0"/>
              </a:defRPr>
            </a:lvl1pPr>
          </a:lstStyle>
          <a:p>
            <a:fld id="{957D3D4F-C87F-DE4A-8542-CBCC7B3A6EE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76" r:id="rId2"/>
    <p:sldLayoutId id="2147483781" r:id="rId3"/>
    <p:sldLayoutId id="2147483782" r:id="rId4"/>
    <p:sldLayoutId id="2147483783" r:id="rId5"/>
    <p:sldLayoutId id="2147483777" r:id="rId6"/>
    <p:sldLayoutId id="2147483784" r:id="rId7"/>
    <p:sldLayoutId id="2147483778" r:id="rId8"/>
    <p:sldLayoutId id="2147483785" r:id="rId9"/>
    <p:sldLayoutId id="2147483779" r:id="rId10"/>
    <p:sldLayoutId id="21474837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cap="none" dirty="0">
                <a:latin typeface="Arial" charset="0"/>
                <a:cs typeface="Arial" charset="0"/>
              </a:rPr>
              <a:t>CHAPTER 1</a:t>
            </a:r>
            <a:br>
              <a:rPr lang="en-US" sz="3600" cap="none" dirty="0">
                <a:latin typeface="Arial" charset="0"/>
                <a:cs typeface="Arial" charset="0"/>
              </a:rPr>
            </a:br>
            <a:r>
              <a:rPr lang="en-US" sz="3600" cap="none" dirty="0">
                <a:latin typeface="Arial" charset="0"/>
                <a:cs typeface="Arial" charset="0"/>
              </a:rPr>
              <a:t>HUMAN INQUIRY AND SCIENCE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</a:t>
            </a:r>
            <a:r>
              <a:rPr lang="en-US" sz="3600" dirty="0" smtClean="0">
                <a:latin typeface="Arial" charset="0"/>
                <a:cs typeface="Arial" charset="0"/>
              </a:rPr>
              <a:t>Science </a:t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(slide 1 of 4)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Theory, Not Philosophy or Belief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Social </a:t>
            </a:r>
            <a:r>
              <a:rPr lang="en-US" dirty="0" smtClean="0">
                <a:latin typeface="Arial" charset="0"/>
                <a:cs typeface="Arial" charset="0"/>
              </a:rPr>
              <a:t>theory </a:t>
            </a:r>
            <a:r>
              <a:rPr lang="en-US" dirty="0">
                <a:latin typeface="Arial" charset="0"/>
                <a:cs typeface="Arial" charset="0"/>
              </a:rPr>
              <a:t>has to do with what is, not with what should be.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Theory – A systematic explanation for the observations that relate to a particular aspect of life.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Social science can help us know what is and why.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Science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</a:t>
            </a:r>
            <a:r>
              <a:rPr lang="en-US" sz="1200" dirty="0" smtClean="0">
                <a:latin typeface="Arial" charset="0"/>
                <a:cs typeface="Arial" charset="0"/>
              </a:rPr>
              <a:t>2 </a:t>
            </a:r>
            <a:r>
              <a:rPr lang="en-US" sz="1200" dirty="0">
                <a:latin typeface="Arial" charset="0"/>
                <a:cs typeface="Arial" charset="0"/>
              </a:rPr>
              <a:t>of 4)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Social Regularities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Exceptions?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Social regularities represent probabilistic patterns.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Science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</a:t>
            </a:r>
            <a:r>
              <a:rPr lang="en-US" sz="1200" dirty="0" smtClean="0">
                <a:latin typeface="Arial" charset="0"/>
                <a:cs typeface="Arial" charset="0"/>
              </a:rPr>
              <a:t>3 </a:t>
            </a:r>
            <a:r>
              <a:rPr lang="en-US" sz="1200" dirty="0">
                <a:latin typeface="Arial" charset="0"/>
                <a:cs typeface="Arial" charset="0"/>
              </a:rPr>
              <a:t>of 4)</a:t>
            </a:r>
            <a:endParaRPr lang="en-US" sz="1200" dirty="0">
              <a:latin typeface="Verdana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Aggregates, Not Individuals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 collective actions and situations of many individuals.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Focus of social science is to explain why aggregated patterns of behavior are regular even when individuals change over time.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Science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</a:t>
            </a:r>
            <a:r>
              <a:rPr lang="en-US" sz="1200" dirty="0" smtClean="0">
                <a:latin typeface="Arial" charset="0"/>
                <a:cs typeface="Arial" charset="0"/>
              </a:rPr>
              <a:t>4 </a:t>
            </a:r>
            <a:r>
              <a:rPr lang="en-US" sz="1200" dirty="0">
                <a:latin typeface="Arial" charset="0"/>
                <a:cs typeface="Arial" charset="0"/>
              </a:rPr>
              <a:t>of 4)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Concepts and </a:t>
            </a:r>
            <a:r>
              <a:rPr lang="en-US" sz="2600" dirty="0" smtClean="0">
                <a:latin typeface="Arial" charset="0"/>
                <a:cs typeface="Arial" charset="0"/>
              </a:rPr>
              <a:t>Variables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Attributes – Characteristics or qualities that describe an object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marL="366713" lvl="1" indent="0" eaLnBrk="1" hangingPunct="1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Variables – Logical groupings of attributes. The larger category to which those attributes belong.</a:t>
            </a:r>
          </a:p>
          <a:p>
            <a:pPr marL="366713" lvl="1" indent="0" eaLnBrk="1" hangingPunct="1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endParaRPr lang="en-US" dirty="0">
              <a:latin typeface="Verdan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143000"/>
          </a:xfrm>
        </p:spPr>
        <p:txBody>
          <a:bodyPr/>
          <a:lstStyle/>
          <a:p>
            <a:r>
              <a:rPr lang="en-US" sz="1800" dirty="0">
                <a:latin typeface="Arial"/>
                <a:cs typeface="Arial"/>
              </a:rPr>
              <a:t>Variables and Attributes</a:t>
            </a:r>
          </a:p>
          <a:p>
            <a:r>
              <a:rPr lang="en-US" sz="1600" dirty="0">
                <a:latin typeface="Arial"/>
                <a:cs typeface="Arial"/>
              </a:rPr>
              <a:t>Variables like </a:t>
            </a:r>
            <a:r>
              <a:rPr lang="en-US" sz="1600" i="1" dirty="0">
                <a:latin typeface="Arial"/>
                <a:cs typeface="Arial"/>
              </a:rPr>
              <a:t>education</a:t>
            </a:r>
            <a:r>
              <a:rPr lang="en-US" sz="1600" dirty="0">
                <a:latin typeface="Arial"/>
                <a:cs typeface="Arial"/>
              </a:rPr>
              <a:t> and </a:t>
            </a:r>
            <a:r>
              <a:rPr lang="en-US" sz="1600" i="1" dirty="0">
                <a:latin typeface="Arial"/>
                <a:cs typeface="Arial"/>
              </a:rPr>
              <a:t>prejudice</a:t>
            </a:r>
            <a:r>
              <a:rPr lang="en-US" sz="1600" dirty="0">
                <a:latin typeface="Arial"/>
                <a:cs typeface="Arial"/>
              </a:rPr>
              <a:t> and their attributes (</a:t>
            </a:r>
            <a:r>
              <a:rPr lang="en-US" sz="1600" i="1" dirty="0">
                <a:latin typeface="Arial"/>
                <a:cs typeface="Arial"/>
              </a:rPr>
              <a:t>educated/uneducated, prejudiced/unprejudiced</a:t>
            </a:r>
            <a:r>
              <a:rPr lang="en-US" sz="1600" dirty="0">
                <a:latin typeface="Arial"/>
                <a:cs typeface="Arial"/>
              </a:rPr>
              <a:t>) provide the foundation for examining causal relationships in social research.</a:t>
            </a:r>
          </a:p>
          <a:p>
            <a:endParaRPr lang="en-US" sz="1800" dirty="0">
              <a:latin typeface="Verdana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1-2</a:t>
            </a:r>
          </a:p>
        </p:txBody>
      </p:sp>
      <p:pic>
        <p:nvPicPr>
          <p:cNvPr id="3" name="Picture Placeholder 2" descr="Screen Shot 2015-10-05 at 3.54.33 PM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86" r="-48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826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219200"/>
          </a:xfrm>
        </p:spPr>
        <p:txBody>
          <a:bodyPr/>
          <a:lstStyle/>
          <a:p>
            <a:r>
              <a:rPr lang="en-US" sz="1800" dirty="0">
                <a:latin typeface="Arial"/>
                <a:cs typeface="Arial"/>
              </a:rPr>
              <a:t>Illustration of Relationship between Two Variables (Two Possibilities)</a:t>
            </a:r>
          </a:p>
          <a:p>
            <a:r>
              <a:rPr lang="en-US" sz="1600" dirty="0">
                <a:latin typeface="Arial"/>
                <a:cs typeface="Arial"/>
              </a:rPr>
              <a:t>Variables such as </a:t>
            </a:r>
            <a:r>
              <a:rPr lang="en-US" sz="1600" i="1" dirty="0">
                <a:latin typeface="Arial"/>
                <a:cs typeface="Arial"/>
              </a:rPr>
              <a:t>education</a:t>
            </a:r>
            <a:r>
              <a:rPr lang="en-US" sz="1600" dirty="0">
                <a:latin typeface="Arial"/>
                <a:cs typeface="Arial"/>
              </a:rPr>
              <a:t> and </a:t>
            </a:r>
            <a:r>
              <a:rPr lang="en-US" sz="1600" i="1" dirty="0">
                <a:latin typeface="Arial"/>
                <a:cs typeface="Arial"/>
              </a:rPr>
              <a:t>prejudice</a:t>
            </a:r>
            <a:r>
              <a:rPr lang="en-US" sz="1600" dirty="0">
                <a:latin typeface="Arial"/>
                <a:cs typeface="Arial"/>
              </a:rPr>
              <a:t> and their attributes (</a:t>
            </a:r>
            <a:r>
              <a:rPr lang="en-US" sz="1600" i="1" dirty="0">
                <a:latin typeface="Arial"/>
                <a:cs typeface="Arial"/>
              </a:rPr>
              <a:t>educated/uneducated, prejudiced/unprejudiced</a:t>
            </a:r>
            <a:r>
              <a:rPr lang="en-US" sz="1600" dirty="0">
                <a:latin typeface="Arial"/>
                <a:cs typeface="Arial"/>
              </a:rPr>
              <a:t>) are the foundation for the examination of causal relationships in social research.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1-3</a:t>
            </a:r>
            <a:endParaRPr lang="en-US" sz="3600" dirty="0">
              <a:latin typeface="Arial" charset="0"/>
              <a:cs typeface="Arial" charset="0"/>
            </a:endParaRPr>
          </a:p>
        </p:txBody>
      </p:sp>
      <p:pic>
        <p:nvPicPr>
          <p:cNvPr id="3" name="Picture Placeholder 2" descr="Screen Shot 2015-10-05 at 3.55.03 PM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01" r="-17801"/>
          <a:stretch>
            <a:fillRect/>
          </a:stretch>
        </p:blipFill>
        <p:spPr>
          <a:xfrm>
            <a:off x="1560513" y="0"/>
            <a:ext cx="7583487" cy="4568825"/>
          </a:xfrm>
        </p:spPr>
      </p:pic>
    </p:spTree>
    <p:extLst>
      <p:ext uri="{BB962C8B-B14F-4D97-AF65-F5344CB8AC3E}">
        <p14:creationId xmlns:p14="http://schemas.microsoft.com/office/powerpoint/2010/main" val="5168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Science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1 of </a:t>
            </a:r>
            <a:r>
              <a:rPr lang="en-US" sz="1200" dirty="0" smtClean="0">
                <a:latin typeface="Arial" charset="0"/>
                <a:cs typeface="Arial" charset="0"/>
              </a:rPr>
              <a:t>2)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Independent Variable – A variable with values that are </a:t>
            </a:r>
            <a:r>
              <a:rPr lang="en-US" dirty="0" smtClean="0">
                <a:latin typeface="Arial" charset="0"/>
                <a:cs typeface="Arial" charset="0"/>
              </a:rPr>
              <a:t>taken </a:t>
            </a:r>
            <a:r>
              <a:rPr lang="en-US" dirty="0">
                <a:latin typeface="Arial" charset="0"/>
                <a:cs typeface="Arial" charset="0"/>
              </a:rPr>
              <a:t>as simply given</a:t>
            </a:r>
            <a:r>
              <a:rPr lang="en-US" dirty="0" smtClean="0">
                <a:latin typeface="Arial" charset="0"/>
                <a:cs typeface="Arial" charset="0"/>
              </a:rPr>
              <a:t>. A variable that influences another. </a:t>
            </a:r>
            <a:r>
              <a:rPr lang="en-US" i="1" dirty="0" smtClean="0">
                <a:latin typeface="Arial" charset="0"/>
                <a:cs typeface="Arial" charset="0"/>
              </a:rPr>
              <a:t>Predictor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Dependent Variable – A variable assumed to depend on or be caused by another</a:t>
            </a:r>
            <a:r>
              <a:rPr lang="en-US" dirty="0" smtClean="0">
                <a:latin typeface="Arial" charset="0"/>
                <a:cs typeface="Arial" charset="0"/>
              </a:rPr>
              <a:t>. </a:t>
            </a:r>
            <a:r>
              <a:rPr lang="en-US" i="1" dirty="0" smtClean="0">
                <a:latin typeface="Arial" charset="0"/>
                <a:cs typeface="Arial" charset="0"/>
              </a:rPr>
              <a:t>Outcome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/>
                <a:cs typeface="Arial"/>
              </a:rPr>
              <a:t>The Foundations of Social </a:t>
            </a:r>
            <a:r>
              <a:rPr lang="en-US" sz="3600" dirty="0" smtClean="0">
                <a:latin typeface="Arial"/>
                <a:cs typeface="Arial"/>
              </a:rPr>
              <a:t>Science </a:t>
            </a:r>
            <a:br>
              <a:rPr lang="en-US" sz="3600" dirty="0" smtClean="0">
                <a:latin typeface="Arial"/>
                <a:cs typeface="Arial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</a:t>
            </a:r>
            <a:r>
              <a:rPr lang="en-US" sz="1200" dirty="0" smtClean="0">
                <a:latin typeface="Arial" charset="0"/>
                <a:cs typeface="Arial" charset="0"/>
              </a:rPr>
              <a:t>2 </a:t>
            </a:r>
            <a:r>
              <a:rPr lang="en-US" sz="1200" dirty="0">
                <a:latin typeface="Arial" charset="0"/>
                <a:cs typeface="Arial" charset="0"/>
              </a:rPr>
              <a:t>of </a:t>
            </a:r>
            <a:r>
              <a:rPr lang="en-US" sz="1200" dirty="0" smtClean="0">
                <a:latin typeface="Arial" charset="0"/>
                <a:cs typeface="Arial" charset="0"/>
              </a:rPr>
              <a:t>2)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The Purposes of Social Research</a:t>
            </a:r>
          </a:p>
          <a:p>
            <a:pPr marL="879475" lvl="1" indent="-51435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Mapping out a topic that may warrant further study later (exploratory)</a:t>
            </a:r>
          </a:p>
          <a:p>
            <a:pPr marL="879475" lvl="1" indent="-51435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Describing the state of social affairs (descriptive)</a:t>
            </a:r>
          </a:p>
          <a:p>
            <a:pPr marL="879475" lvl="1" indent="-51435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Providing reasons for phenomena, in terms of causal relationships (explanatory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marL="501650" indent="-45720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 Ethics of Human </a:t>
            </a:r>
            <a:r>
              <a:rPr lang="en-US" dirty="0" smtClean="0">
                <a:latin typeface="Arial" charset="0"/>
                <a:cs typeface="Arial" charset="0"/>
              </a:rPr>
              <a:t>Inquiry</a:t>
            </a:r>
          </a:p>
          <a:p>
            <a:pPr marL="822325" lvl="1" indent="-457200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Ethical dimension presented throughout the text.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Some Dialectics of Social Research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(slide 1 of 2)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Idiographic and Nomothetic Explanation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Idiographic </a:t>
            </a:r>
            <a:r>
              <a:rPr lang="en-US" dirty="0" smtClean="0">
                <a:latin typeface="Arial" charset="0"/>
                <a:cs typeface="Arial" charset="0"/>
              </a:rPr>
              <a:t>– explanation that exhausts </a:t>
            </a:r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dirty="0" smtClean="0">
                <a:latin typeface="Arial" charset="0"/>
                <a:cs typeface="Arial" charset="0"/>
              </a:rPr>
              <a:t>many idiosyncratic </a:t>
            </a:r>
            <a:r>
              <a:rPr lang="en-US" dirty="0">
                <a:latin typeface="Arial" charset="0"/>
                <a:cs typeface="Arial" charset="0"/>
              </a:rPr>
              <a:t>causes </a:t>
            </a:r>
            <a:r>
              <a:rPr lang="en-US" dirty="0" smtClean="0">
                <a:latin typeface="Arial" charset="0"/>
                <a:cs typeface="Arial" charset="0"/>
              </a:rPr>
              <a:t>for a particular event. </a:t>
            </a:r>
          </a:p>
          <a:p>
            <a:pPr marL="366713" lvl="1" indent="0" eaLnBrk="1" hangingPunct="1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Nomothetic </a:t>
            </a:r>
            <a:r>
              <a:rPr lang="en-US" dirty="0" smtClean="0">
                <a:latin typeface="Arial" charset="0"/>
                <a:cs typeface="Arial" charset="0"/>
              </a:rPr>
              <a:t>– explanation that identifies one or a </a:t>
            </a:r>
            <a:r>
              <a:rPr lang="en-US" dirty="0">
                <a:latin typeface="Arial" charset="0"/>
                <a:cs typeface="Arial" charset="0"/>
              </a:rPr>
              <a:t>few causal factors that generally impact a class </a:t>
            </a:r>
            <a:r>
              <a:rPr lang="en-US" dirty="0" smtClean="0">
                <a:latin typeface="Arial" charset="0"/>
                <a:cs typeface="Arial" charset="0"/>
              </a:rPr>
              <a:t>of events. 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Some Dialectics of Social Research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</a:t>
            </a:r>
            <a:r>
              <a:rPr lang="en-US" sz="1200" dirty="0" smtClean="0">
                <a:latin typeface="Arial" charset="0"/>
                <a:cs typeface="Arial" charset="0"/>
              </a:rPr>
              <a:t>2 </a:t>
            </a:r>
            <a:r>
              <a:rPr lang="en-US" sz="1200" dirty="0">
                <a:latin typeface="Arial" charset="0"/>
                <a:cs typeface="Arial" charset="0"/>
              </a:rPr>
              <a:t>of 2)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Inductive and Deductive Theory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Induction </a:t>
            </a:r>
            <a:r>
              <a:rPr lang="en-US" dirty="0" smtClean="0">
                <a:latin typeface="Arial" charset="0"/>
                <a:cs typeface="Arial" charset="0"/>
              </a:rPr>
              <a:t>– logical argument </a:t>
            </a:r>
            <a:r>
              <a:rPr lang="en-US" dirty="0">
                <a:latin typeface="Arial" charset="0"/>
                <a:cs typeface="Arial" charset="0"/>
              </a:rPr>
              <a:t>in which general principles are developed from specific </a:t>
            </a:r>
            <a:r>
              <a:rPr lang="en-US" dirty="0" smtClean="0">
                <a:latin typeface="Arial" charset="0"/>
                <a:cs typeface="Arial" charset="0"/>
              </a:rPr>
              <a:t>observations/data.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Deduction – </a:t>
            </a:r>
            <a:r>
              <a:rPr lang="en-US" dirty="0" smtClean="0">
                <a:latin typeface="Arial" charset="0"/>
                <a:cs typeface="Arial" charset="0"/>
              </a:rPr>
              <a:t>logical argument in </a:t>
            </a:r>
            <a:r>
              <a:rPr lang="en-US" dirty="0">
                <a:latin typeface="Arial" charset="0"/>
                <a:cs typeface="Arial" charset="0"/>
              </a:rPr>
              <a:t>which specific expectations of hypotheses are developed on the basis of general </a:t>
            </a:r>
            <a:r>
              <a:rPr lang="en-US" dirty="0" smtClean="0">
                <a:latin typeface="Arial" charset="0"/>
                <a:cs typeface="Arial" charset="0"/>
              </a:rPr>
              <a:t>principles/other theories.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Introduction</a:t>
            </a:r>
          </a:p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Looking </a:t>
            </a:r>
            <a:r>
              <a:rPr lang="en-US" sz="2600" dirty="0">
                <a:latin typeface="Arial" charset="0"/>
                <a:cs typeface="Arial" charset="0"/>
              </a:rPr>
              <a:t>for Reality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The Foundation of Social Science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Some Dialectics of Social Research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Chapter Summary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Questions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Some Dialectics of Social Research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Qualitative and Quantitative Data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Qualitative Data – non-numerical data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Quantitative Data – numerical 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Chapter Summary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>
                <a:latin typeface="Arial" charset="0"/>
                <a:cs typeface="Arial" charset="0"/>
              </a:rPr>
              <a:t>Identify the different ways people decide what’s real.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Explain the fundamental nature of social science.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Understand the basic options for conducting social science research.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Looking for </a:t>
            </a:r>
            <a:r>
              <a:rPr lang="en-US" sz="3600" dirty="0" smtClean="0">
                <a:latin typeface="Arial" charset="0"/>
                <a:cs typeface="Arial" charset="0"/>
              </a:rPr>
              <a:t>Reality </a:t>
            </a:r>
            <a:r>
              <a:rPr lang="en-US" sz="1200" dirty="0" smtClean="0">
                <a:latin typeface="Arial" charset="0"/>
                <a:cs typeface="Arial" charset="0"/>
              </a:rPr>
              <a:t>(slide 1 of 5)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Knowledge from Agreement Reality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Assertions must be both logical and empirical.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Epistemology – The science of knowing.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Methodology – A subfield of epistemology.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/>
                <a:cs typeface="Arial"/>
              </a:rPr>
              <a:t>Looking for Reality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2 </a:t>
            </a:r>
            <a:r>
              <a:rPr lang="en-US" sz="1200" dirty="0">
                <a:latin typeface="Arial" charset="0"/>
                <a:cs typeface="Arial" charset="0"/>
              </a:rPr>
              <a:t>of 5)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Ordinary Human Inquiry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Humans want to predict the future. Why?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We recognize that the future is caused in part by the present.</a:t>
            </a:r>
          </a:p>
          <a:p>
            <a:pPr lvl="2" eaLnBrk="1" hangingPunct="1"/>
            <a:r>
              <a:rPr lang="en-US" sz="2600" dirty="0" smtClean="0">
                <a:latin typeface="Arial" charset="0"/>
                <a:cs typeface="Arial" charset="0"/>
              </a:rPr>
              <a:t>But also that cause </a:t>
            </a:r>
            <a:r>
              <a:rPr lang="en-US" sz="2600" dirty="0">
                <a:latin typeface="Arial" charset="0"/>
                <a:cs typeface="Arial" charset="0"/>
              </a:rPr>
              <a:t>and effect </a:t>
            </a:r>
            <a:r>
              <a:rPr lang="en-US" sz="2600" dirty="0" smtClean="0">
                <a:latin typeface="Arial" charset="0"/>
                <a:cs typeface="Arial" charset="0"/>
              </a:rPr>
              <a:t>patterns </a:t>
            </a:r>
            <a:r>
              <a:rPr lang="en-US" sz="2600" dirty="0">
                <a:latin typeface="Arial" charset="0"/>
                <a:cs typeface="Arial" charset="0"/>
              </a:rPr>
              <a:t>are probabilistic in nature.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Prediction versus Understanding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Tradition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Authority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/>
                <a:cs typeface="Arial"/>
              </a:rPr>
              <a:t>Looking for Reality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3 </a:t>
            </a:r>
            <a:r>
              <a:rPr lang="en-US" sz="1200" dirty="0">
                <a:latin typeface="Arial" charset="0"/>
                <a:cs typeface="Arial" charset="0"/>
              </a:rPr>
              <a:t>of 5)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Errors in Inquiry and Some 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Inaccurate Observations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Measurement devices offer accuracy.</a:t>
            </a:r>
          </a:p>
          <a:p>
            <a:pPr lvl="2" eaLnBrk="1" hangingPunct="1">
              <a:lnSpc>
                <a:spcPct val="90000"/>
              </a:lnSpc>
            </a:pPr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Overgeneralizations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Large and representative samples are a safeguard against overgeneralization.</a:t>
            </a:r>
          </a:p>
          <a:p>
            <a:pPr lvl="3" eaLnBrk="1" hangingPunct="1">
              <a:lnSpc>
                <a:spcPct val="90000"/>
              </a:lnSpc>
            </a:pPr>
            <a:endParaRPr lang="en-US" sz="2600" dirty="0">
              <a:latin typeface="Arial" charset="0"/>
              <a:cs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Replication – Repeating a research study to test and either confirm or question the findings of an earlier study.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/>
                <a:cs typeface="Arial"/>
              </a:rPr>
              <a:t>Looking for Reality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4 </a:t>
            </a:r>
            <a:r>
              <a:rPr lang="en-US" sz="1200" dirty="0">
                <a:latin typeface="Arial" charset="0"/>
                <a:cs typeface="Arial" charset="0"/>
              </a:rPr>
              <a:t>of 5)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Selective Observations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Avoid looking for “deviant” cases.</a:t>
            </a:r>
          </a:p>
          <a:p>
            <a:pPr lvl="2" eaLnBrk="1" hangingPunct="1"/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Illogical Reasoning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“Gambler’s fallacy”</a:t>
            </a:r>
          </a:p>
          <a:p>
            <a:pPr eaLnBrk="1" hangingPunct="1"/>
            <a:endParaRPr lang="en-US" dirty="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Looking for Reality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5 </a:t>
            </a:r>
            <a:r>
              <a:rPr lang="en-US" sz="1200" dirty="0">
                <a:latin typeface="Arial" charset="0"/>
                <a:cs typeface="Arial" charset="0"/>
              </a:rPr>
              <a:t>of 5)</a:t>
            </a:r>
            <a:endParaRPr lang="en-US" sz="1200" dirty="0">
              <a:latin typeface="Verdana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What’s Really Real?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 Premodern View – Things are as they seem.</a:t>
            </a:r>
          </a:p>
          <a:p>
            <a:pPr lvl="2" eaLnBrk="1" hangingPunct="1"/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 Modern View – Acknowledgement of human subjectivity.</a:t>
            </a:r>
          </a:p>
          <a:p>
            <a:pPr lvl="2" eaLnBrk="1" hangingPunct="1"/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 Postmodern View – There is no objective reality.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Science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The foundations of  social science are logic and observation.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>
                <a:latin typeface="Arial" charset="0"/>
                <a:cs typeface="Arial" charset="0"/>
              </a:rPr>
              <a:t>Social Science = Theory + Data Collection + Data Analysis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This figure offers a schematic overview of the major stages of social research, indicating where each is discussed in this book.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1-1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3" name="Picture Placeholder 2" descr="Screen Shot 2015-10-05 at 3.51.49 PM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93" r="-54993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1721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1572</TotalTime>
  <Words>762</Words>
  <Application>Microsoft Macintosh PowerPoint</Application>
  <PresentationFormat>On-screen Show (4:3)</PresentationFormat>
  <Paragraphs>127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CHAPTER 1 HUMAN INQUIRY AND SCIENCE</vt:lpstr>
      <vt:lpstr>Chapter Outline</vt:lpstr>
      <vt:lpstr>Looking for Reality (slide 1 of 5)</vt:lpstr>
      <vt:lpstr>Looking for Reality (slide 2 of 5)</vt:lpstr>
      <vt:lpstr>Looking for Reality (slide 3 of 5)</vt:lpstr>
      <vt:lpstr>Looking for Reality (slide 4 of 5)</vt:lpstr>
      <vt:lpstr>Looking for Reality (slide 5 of 5)</vt:lpstr>
      <vt:lpstr>The Foundations of Social Science</vt:lpstr>
      <vt:lpstr>Figure 1-1</vt:lpstr>
      <vt:lpstr>The Foundations of Social Science  (slide 1 of 4)</vt:lpstr>
      <vt:lpstr>The Foundations of Social Science  (slide 2 of 4)</vt:lpstr>
      <vt:lpstr>The Foundations of Social Science  (slide 3 of 4)</vt:lpstr>
      <vt:lpstr>The Foundations of Social Science  (slide 4 of 4)</vt:lpstr>
      <vt:lpstr>Figure 1-2</vt:lpstr>
      <vt:lpstr>Figure 1-3</vt:lpstr>
      <vt:lpstr>The Foundations of Social Science  (slide 1 of 2)</vt:lpstr>
      <vt:lpstr>The Foundations of Social Science  (slide 2 of 2)</vt:lpstr>
      <vt:lpstr>Some Dialectics of Social Research  (slide 1 of 2)</vt:lpstr>
      <vt:lpstr>Some Dialectics of Social Research  (slide 2 of 2)</vt:lpstr>
      <vt:lpstr>Some Dialectics of Social Research</vt:lpstr>
      <vt:lpstr>Chapter Summary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</dc:creator>
  <cp:lastModifiedBy>Burrel Vann</cp:lastModifiedBy>
  <cp:revision>65</cp:revision>
  <dcterms:created xsi:type="dcterms:W3CDTF">2009-06-16T17:02:08Z</dcterms:created>
  <dcterms:modified xsi:type="dcterms:W3CDTF">2016-09-06T17:53:05Z</dcterms:modified>
</cp:coreProperties>
</file>