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47EDE83B-35F6-4441-95FD-75CC6824398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481C742D-4AEE-F046-B095-1656C94C3F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wl.english.purdue.edu/owl/resource/583/02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4" Type="http://schemas.openxmlformats.org/officeDocument/2006/relationships/hyperlink" Target="https://www.safaribooksonline.com/library/view/google-power-search/9781449311940/ch0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brary.fullerton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wl.english.purdue.edu/owl/resource/583/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15</a:t>
            </a:r>
            <a:br>
              <a:rPr lang="en-US" dirty="0" smtClean="0"/>
            </a:br>
            <a:r>
              <a:rPr lang="en-US" dirty="0" smtClean="0"/>
              <a:t>Reading and Writing Social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Guidelines</a:t>
            </a:r>
          </a:p>
          <a:p>
            <a:pPr lvl="1"/>
            <a:r>
              <a:rPr lang="en-US" dirty="0" smtClean="0"/>
              <a:t>Use proper grammar and spelling</a:t>
            </a:r>
          </a:p>
          <a:p>
            <a:pPr lvl="1"/>
            <a:r>
              <a:rPr lang="en-US" dirty="0" smtClean="0"/>
              <a:t>Use a style guide (</a:t>
            </a:r>
            <a:r>
              <a:rPr lang="en-US" dirty="0" smtClean="0">
                <a:hlinkClick r:id="rId2"/>
              </a:rPr>
              <a:t>ASA Style Guide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Avoid Plagiarism – Presenting someone else’s words or thoughts as thought they were your own, constituting intellectual theft.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Some Basic Considerations</a:t>
            </a:r>
          </a:p>
          <a:p>
            <a:pPr lvl="1"/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Form and Length of Report</a:t>
            </a:r>
          </a:p>
          <a:p>
            <a:pPr lvl="1"/>
            <a:r>
              <a:rPr lang="en-US" dirty="0" smtClean="0"/>
              <a:t>Aim of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 of the Report</a:t>
            </a:r>
          </a:p>
          <a:p>
            <a:pPr lvl="1"/>
            <a:r>
              <a:rPr lang="en-US" dirty="0" smtClean="0"/>
              <a:t>Abstract/Purpose and Overview/Preface</a:t>
            </a:r>
          </a:p>
          <a:p>
            <a:pPr lvl="2"/>
            <a:r>
              <a:rPr lang="en-US" dirty="0" smtClean="0"/>
              <a:t>Provide a brief statement of the purpose of the study and the main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Should outline the research question and why it is important</a:t>
            </a:r>
          </a:p>
          <a:p>
            <a:pPr lvl="3"/>
            <a:r>
              <a:rPr lang="en-US" dirty="0" smtClean="0"/>
              <a:t>What is the research question?</a:t>
            </a:r>
          </a:p>
          <a:p>
            <a:pPr lvl="3"/>
            <a:r>
              <a:rPr lang="en-US" dirty="0" smtClean="0"/>
              <a:t>What do we know about variable X? Why, logically, do you think it relates to Y?</a:t>
            </a:r>
          </a:p>
          <a:p>
            <a:pPr lvl="3"/>
            <a:r>
              <a:rPr lang="en-US" dirty="0" smtClean="0"/>
              <a:t>What broad process does the relationship exemplify?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Review of the Literature</a:t>
            </a:r>
          </a:p>
          <a:p>
            <a:pPr lvl="2"/>
            <a:r>
              <a:rPr lang="en-US" dirty="0" smtClean="0"/>
              <a:t>Fit your research into the context of existing scientific knowledge.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Study Design and Execution/Data &amp; Methods</a:t>
            </a:r>
          </a:p>
          <a:p>
            <a:pPr lvl="2"/>
            <a:r>
              <a:rPr lang="en-US" dirty="0" smtClean="0"/>
              <a:t>Include the population, the sampling frame, the sampling method, the sample size, the data collection method, the completion rate, and the methods of data processing/coding and analysis.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Analysis and Interpretation</a:t>
            </a:r>
          </a:p>
          <a:p>
            <a:pPr lvl="2"/>
            <a:r>
              <a:rPr lang="en-US" dirty="0" smtClean="0"/>
              <a:t>The presentation, manipulation and interpretation of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Summary and Conclusions</a:t>
            </a:r>
          </a:p>
          <a:p>
            <a:pPr lvl="2"/>
            <a:r>
              <a:rPr lang="en-US" dirty="0" smtClean="0"/>
              <a:t>Don’t review </a:t>
            </a:r>
            <a:r>
              <a:rPr lang="en-US" i="1" dirty="0" smtClean="0"/>
              <a:t>all</a:t>
            </a:r>
            <a:r>
              <a:rPr lang="en-US" dirty="0" smtClean="0"/>
              <a:t> findings</a:t>
            </a:r>
          </a:p>
          <a:p>
            <a:pPr lvl="2"/>
            <a:r>
              <a:rPr lang="en-US" dirty="0" smtClean="0"/>
              <a:t>Review significant findings in the context of the larger project and existing scientific research, review shortcomings and make suggesting for future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Guidelines for Reporting Analyses</a:t>
            </a:r>
          </a:p>
          <a:p>
            <a:pPr lvl="1"/>
            <a:r>
              <a:rPr lang="en-US" dirty="0" smtClean="0"/>
              <a:t>Provide maximum data without being cluttered</a:t>
            </a:r>
          </a:p>
          <a:p>
            <a:pPr lvl="1"/>
            <a:r>
              <a:rPr lang="en-US" dirty="0" smtClean="0"/>
              <a:t>For quantitative data, presenting data such that the reader can </a:t>
            </a:r>
            <a:r>
              <a:rPr lang="en-US" dirty="0" err="1" smtClean="0"/>
              <a:t>recompute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Describe all aspects of quantitative analysis</a:t>
            </a:r>
          </a:p>
          <a:p>
            <a:pPr lvl="1"/>
            <a:r>
              <a:rPr lang="en-US" dirty="0" smtClean="0"/>
              <a:t>Provide details</a:t>
            </a:r>
          </a:p>
          <a:p>
            <a:pPr lvl="1"/>
            <a:r>
              <a:rPr lang="en-US" dirty="0" smtClean="0"/>
              <a:t>Integrate supporting materials</a:t>
            </a:r>
          </a:p>
          <a:p>
            <a:pPr lvl="1"/>
            <a:r>
              <a:rPr lang="en-US" dirty="0" smtClean="0"/>
              <a:t>Draw explicit conclusions</a:t>
            </a:r>
          </a:p>
          <a:p>
            <a:pPr lvl="1"/>
            <a:r>
              <a:rPr lang="en-US" dirty="0" smtClean="0"/>
              <a:t>Point out qualifications</a:t>
            </a:r>
          </a:p>
          <a:p>
            <a:pPr lvl="1"/>
            <a:r>
              <a:rPr lang="en-US" dirty="0" smtClean="0"/>
              <a:t>Write clearly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Going Public</a:t>
            </a:r>
          </a:p>
          <a:p>
            <a:pPr lvl="1"/>
            <a:r>
              <a:rPr lang="en-US" dirty="0" smtClean="0"/>
              <a:t>Sending to an advisor, mentor, or knowledgeable scholar who can provide feedback for improvement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Submitting to an academic journal or press</a:t>
            </a:r>
          </a:p>
          <a:p>
            <a:pPr lvl="1"/>
            <a:r>
              <a:rPr lang="en-US" dirty="0" smtClean="0"/>
              <a:t>Submitting report to organization</a:t>
            </a:r>
          </a:p>
          <a:p>
            <a:pPr lvl="1"/>
            <a:r>
              <a:rPr lang="en-US" dirty="0" smtClean="0"/>
              <a:t>Submitting for conference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“Literature”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keywords </a:t>
            </a:r>
          </a:p>
          <a:p>
            <a:pPr lvl="1"/>
            <a:r>
              <a:rPr lang="en-US" dirty="0" smtClean="0"/>
              <a:t>criminal behavior among female college students.</a:t>
            </a:r>
          </a:p>
          <a:p>
            <a:pPr lvl="2"/>
            <a:r>
              <a:rPr lang="en-US" dirty="0" smtClean="0"/>
              <a:t>“crime” AND “female” AND “college students”</a:t>
            </a:r>
          </a:p>
          <a:p>
            <a:pPr lvl="1"/>
            <a:r>
              <a:rPr lang="en-US" dirty="0" smtClean="0"/>
              <a:t>cohabitation among gay and lesbian couples.</a:t>
            </a:r>
          </a:p>
          <a:p>
            <a:pPr lvl="2"/>
            <a:r>
              <a:rPr lang="en-US" dirty="0" smtClean="0"/>
              <a:t>“gay” OR “lesbian” AND “cohabit*”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“Literature”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Conduct a search</a:t>
            </a:r>
          </a:p>
          <a:p>
            <a:pPr lvl="1"/>
            <a:r>
              <a:rPr lang="en-US" dirty="0" smtClean="0"/>
              <a:t>Where:</a:t>
            </a:r>
          </a:p>
          <a:p>
            <a:pPr lvl="2"/>
            <a:r>
              <a:rPr lang="en-US" dirty="0" smtClean="0"/>
              <a:t>Library Web Search </a:t>
            </a:r>
            <a:r>
              <a:rPr lang="en-US" dirty="0" smtClean="0">
                <a:hlinkClick r:id="rId2"/>
              </a:rPr>
              <a:t></a:t>
            </a:r>
            <a:r>
              <a:rPr lang="en-US" dirty="0" smtClean="0"/>
              <a:t>, Google Scholar </a:t>
            </a:r>
            <a:r>
              <a:rPr lang="en-US" dirty="0" smtClean="0">
                <a:hlinkClick r:id="rId3"/>
              </a:rPr>
              <a:t></a:t>
            </a:r>
            <a:endParaRPr lang="en-US" dirty="0" smtClean="0"/>
          </a:p>
          <a:p>
            <a:pPr lvl="1"/>
            <a:r>
              <a:rPr lang="en-US" dirty="0" smtClean="0"/>
              <a:t>How:</a:t>
            </a:r>
          </a:p>
          <a:p>
            <a:pPr lvl="2"/>
            <a:r>
              <a:rPr lang="en-US" dirty="0" smtClean="0"/>
              <a:t>Use Boolean Searches </a:t>
            </a:r>
            <a:r>
              <a:rPr lang="en-US" dirty="0" smtClean="0">
                <a:hlinkClick r:id="rId4"/>
              </a:rPr>
              <a:t></a:t>
            </a:r>
            <a:endParaRPr lang="en-US" dirty="0" smtClean="0"/>
          </a:p>
          <a:p>
            <a:pPr lvl="2"/>
            <a:r>
              <a:rPr lang="en-US" dirty="0" smtClean="0"/>
              <a:t>Snowball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Journals versus Books</a:t>
            </a:r>
          </a:p>
          <a:p>
            <a:pPr lvl="1"/>
            <a:r>
              <a:rPr lang="en-US" dirty="0" smtClean="0"/>
              <a:t>Reading a Journal Article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the Abstract – A summary of a research article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the Introduction and Conclusion/Discussion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Skim the article, noting section headings and tables and graphs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the article in its entirety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Journals versus Books</a:t>
            </a:r>
          </a:p>
          <a:p>
            <a:pPr lvl="1"/>
            <a:r>
              <a:rPr lang="en-US" dirty="0" smtClean="0"/>
              <a:t>Reading a Book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the preface or introduction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conclusion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introduction/conclusions for relevant chapters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Read the book in its entirety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8124" y="2364274"/>
            <a:ext cx="3782646" cy="3311714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Theoretical Orientations</a:t>
            </a:r>
          </a:p>
          <a:p>
            <a:r>
              <a:rPr lang="en-US" sz="2400" dirty="0" smtClean="0"/>
              <a:t>Research Design</a:t>
            </a:r>
          </a:p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Sampling</a:t>
            </a:r>
          </a:p>
          <a:p>
            <a:r>
              <a:rPr lang="en-US" sz="2400" dirty="0" smtClean="0"/>
              <a:t>Experiments</a:t>
            </a:r>
          </a:p>
          <a:p>
            <a:r>
              <a:rPr lang="en-US" sz="2400" dirty="0" smtClean="0"/>
              <a:t>Survey Questions</a:t>
            </a:r>
          </a:p>
          <a:p>
            <a:r>
              <a:rPr lang="en-US" sz="2400" dirty="0" smtClean="0"/>
              <a:t>Field Research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8124" y="1664480"/>
            <a:ext cx="5475770" cy="7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E66C7D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6BB76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Evaluating Research Reports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83402" y="2395377"/>
            <a:ext cx="3782646" cy="331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E66C7D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6BB76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Myriad Pro"/>
                <a:ea typeface="+mn-ea"/>
                <a:cs typeface="Myriad Pro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 Analysis</a:t>
            </a:r>
          </a:p>
          <a:p>
            <a:r>
              <a:rPr lang="en-US" sz="2400" dirty="0"/>
              <a:t>Analyzing Existing Statistics</a:t>
            </a:r>
          </a:p>
          <a:p>
            <a:r>
              <a:rPr lang="en-US" sz="2400" dirty="0"/>
              <a:t>Comparative and Historical Research</a:t>
            </a:r>
          </a:p>
          <a:p>
            <a:r>
              <a:rPr lang="en-US" sz="2400" dirty="0"/>
              <a:t>Evaluation Research</a:t>
            </a:r>
          </a:p>
          <a:p>
            <a:r>
              <a:rPr lang="en-US" sz="2400" dirty="0"/>
              <a:t>Data Analysis</a:t>
            </a:r>
          </a:p>
          <a:p>
            <a:r>
              <a:rPr lang="en-US" sz="2400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83611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Internet Wisely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the Web</a:t>
            </a:r>
          </a:p>
          <a:p>
            <a:pPr lvl="1"/>
            <a:r>
              <a:rPr lang="en-US" dirty="0" smtClean="0"/>
              <a:t>When searching, use only reliable, high-quality sources:</a:t>
            </a:r>
          </a:p>
          <a:p>
            <a:pPr lvl="1"/>
            <a:r>
              <a:rPr lang="en-US" dirty="0" smtClean="0"/>
              <a:t>Google (Scholar)</a:t>
            </a:r>
          </a:p>
          <a:p>
            <a:pPr lvl="1"/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Nationally-recognized Newspapers (LAT, NYT, CT, WP, WSJ)</a:t>
            </a:r>
          </a:p>
          <a:p>
            <a:pPr lvl="1"/>
            <a:r>
              <a:rPr lang="en-US" dirty="0" smtClean="0"/>
              <a:t>Government/Bureaucratic (.</a:t>
            </a:r>
            <a:r>
              <a:rPr lang="en-US" dirty="0" err="1" smtClean="0"/>
              <a:t>gov</a:t>
            </a:r>
            <a:r>
              <a:rPr lang="en-US" dirty="0" smtClean="0"/>
              <a:t>, Census, CDC, World Bank, CIA, HMD)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Internet Wisely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Evaluating the Quality of Internet Materials</a:t>
            </a:r>
          </a:p>
          <a:p>
            <a:pPr lvl="1"/>
            <a:r>
              <a:rPr lang="en-US" dirty="0" smtClean="0"/>
              <a:t>Who</a:t>
            </a:r>
            <a:r>
              <a:rPr lang="en-US" dirty="0" smtClean="0"/>
              <a:t>/What is the author of the website?</a:t>
            </a:r>
          </a:p>
          <a:p>
            <a:pPr lvl="1"/>
            <a:r>
              <a:rPr lang="en-US" dirty="0" smtClean="0"/>
              <a:t>Is the site advocating a particular point of view?</a:t>
            </a:r>
          </a:p>
          <a:p>
            <a:pPr lvl="1"/>
            <a:r>
              <a:rPr lang="en-US" dirty="0" smtClean="0"/>
              <a:t>Does the website give accurate and complete references?</a:t>
            </a:r>
          </a:p>
          <a:p>
            <a:pPr lvl="1"/>
            <a:r>
              <a:rPr lang="en-US" dirty="0" smtClean="0"/>
              <a:t>Are the data up-to-date?</a:t>
            </a:r>
          </a:p>
          <a:p>
            <a:pPr lvl="1"/>
            <a:r>
              <a:rPr lang="en-US" dirty="0" smtClean="0"/>
              <a:t>Are the data official?</a:t>
            </a:r>
          </a:p>
          <a:p>
            <a:pPr lvl="1"/>
            <a:r>
              <a:rPr lang="en-US" dirty="0" smtClean="0"/>
              <a:t>Is it a University research site?</a:t>
            </a:r>
          </a:p>
          <a:p>
            <a:pPr lvl="1"/>
            <a:r>
              <a:rPr lang="en-US" dirty="0" smtClean="0"/>
              <a:t>Do the data seem consistent with data from other sites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Internet Wisely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Citing Internet Materials </a:t>
            </a:r>
            <a:r>
              <a:rPr lang="en-US" dirty="0" smtClean="0">
                <a:hlinkClick r:id="rId2"/>
              </a:rPr>
              <a:t></a:t>
            </a:r>
            <a:endParaRPr lang="en-US" dirty="0" smtClean="0"/>
          </a:p>
          <a:p>
            <a:pPr lvl="1"/>
            <a:r>
              <a:rPr lang="en-US" dirty="0" smtClean="0"/>
              <a:t>Elements of a Proper Citation </a:t>
            </a:r>
          </a:p>
          <a:p>
            <a:pPr lvl="2"/>
            <a:r>
              <a:rPr lang="en-US" dirty="0" smtClean="0"/>
              <a:t>URL – web address (universal resources locator)</a:t>
            </a:r>
          </a:p>
          <a:p>
            <a:pPr lvl="2"/>
            <a:r>
              <a:rPr lang="en-US" dirty="0" smtClean="0"/>
              <a:t>Date and time when site was accessed</a:t>
            </a:r>
          </a:p>
          <a:p>
            <a:pPr lvl="2"/>
            <a:r>
              <a:rPr lang="en-US" dirty="0" smtClean="0"/>
              <a:t>Author and title, if available</a:t>
            </a:r>
          </a:p>
          <a:p>
            <a:pPr lvl="2"/>
            <a:r>
              <a:rPr lang="en-US" dirty="0" smtClean="0"/>
              <a:t>Publishing information, if available</a:t>
            </a:r>
          </a:p>
          <a:p>
            <a:pPr lvl="2"/>
            <a:r>
              <a:rPr lang="en-US" dirty="0" smtClean="0"/>
              <a:t>Location in print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 Theme.thmx</Template>
  <TotalTime>37</TotalTime>
  <Words>665</Words>
  <Application>Microsoft Macintosh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Methods Theme</vt:lpstr>
      <vt:lpstr>Chapter 15 Reading and Writing Social Research</vt:lpstr>
      <vt:lpstr>Searching for “Literature”</vt:lpstr>
      <vt:lpstr>Searching for “Literature”</vt:lpstr>
      <vt:lpstr>Reading the Literature</vt:lpstr>
      <vt:lpstr>Reading the Literature</vt:lpstr>
      <vt:lpstr>Reading the Literature</vt:lpstr>
      <vt:lpstr>Using the Internet Wisely</vt:lpstr>
      <vt:lpstr>Using the Internet Wisely</vt:lpstr>
      <vt:lpstr>Using the Internet Wisely</vt:lpstr>
      <vt:lpstr>Writing Social Research</vt:lpstr>
      <vt:lpstr>Writing Social Research</vt:lpstr>
      <vt:lpstr>Writing Social Research</vt:lpstr>
      <vt:lpstr>Writing Social Research</vt:lpstr>
      <vt:lpstr>Writing Social Research</vt:lpstr>
      <vt:lpstr>Writing Social Research</vt:lpstr>
      <vt:lpstr>Writing Social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Reading and Writing Social Research</dc:title>
  <dc:creator>Burrel Vann</dc:creator>
  <cp:lastModifiedBy>Burrel Vann</cp:lastModifiedBy>
  <cp:revision>34</cp:revision>
  <dcterms:created xsi:type="dcterms:W3CDTF">2016-11-14T14:55:52Z</dcterms:created>
  <dcterms:modified xsi:type="dcterms:W3CDTF">2016-11-14T15:42:39Z</dcterms:modified>
</cp:coreProperties>
</file>