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0"/>
  </p:notesMasterIdLst>
  <p:sldIdLst>
    <p:sldId id="256" r:id="rId2"/>
    <p:sldId id="257" r:id="rId3"/>
    <p:sldId id="258" r:id="rId4"/>
    <p:sldId id="259" r:id="rId5"/>
    <p:sldId id="260" r:id="rId6"/>
    <p:sldId id="261" r:id="rId7"/>
    <p:sldId id="263" r:id="rId8"/>
    <p:sldId id="264" r:id="rId9"/>
    <p:sldId id="262" r:id="rId10"/>
    <p:sldId id="265" r:id="rId11"/>
    <p:sldId id="267" r:id="rId12"/>
    <p:sldId id="266" r:id="rId13"/>
    <p:sldId id="268" r:id="rId14"/>
    <p:sldId id="269" r:id="rId15"/>
    <p:sldId id="271" r:id="rId16"/>
    <p:sldId id="272" r:id="rId17"/>
    <p:sldId id="270" r:id="rId18"/>
    <p:sldId id="273" r:id="rId19"/>
    <p:sldId id="275" r:id="rId20"/>
    <p:sldId id="274" r:id="rId21"/>
    <p:sldId id="276" r:id="rId22"/>
    <p:sldId id="277" r:id="rId23"/>
    <p:sldId id="278" r:id="rId24"/>
    <p:sldId id="280" r:id="rId25"/>
    <p:sldId id="281" r:id="rId26"/>
    <p:sldId id="279" r:id="rId27"/>
    <p:sldId id="282" r:id="rId28"/>
    <p:sldId id="283" r:id="rId29"/>
    <p:sldId id="284" r:id="rId30"/>
    <p:sldId id="285" r:id="rId31"/>
    <p:sldId id="286" r:id="rId32"/>
    <p:sldId id="292" r:id="rId33"/>
    <p:sldId id="288" r:id="rId34"/>
    <p:sldId id="289" r:id="rId35"/>
    <p:sldId id="290" r:id="rId36"/>
    <p:sldId id="291" r:id="rId37"/>
    <p:sldId id="293" r:id="rId38"/>
    <p:sldId id="294"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5" d="100"/>
          <a:sy n="65" d="100"/>
        </p:scale>
        <p:origin x="-104" y="-1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D63DDF-83B2-FC4E-95E2-93B0F5BD20D6}" type="datetimeFigureOut">
              <a:rPr lang="en-US" smtClean="0"/>
              <a:t>9/19/16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D30730-B6A1-D749-93D0-0352655F45E9}" type="slidenum">
              <a:rPr lang="en-US" smtClean="0"/>
              <a:t>‹#›</a:t>
            </a:fld>
            <a:endParaRPr lang="en-US"/>
          </a:p>
        </p:txBody>
      </p:sp>
    </p:spTree>
    <p:extLst>
      <p:ext uri="{BB962C8B-B14F-4D97-AF65-F5344CB8AC3E}">
        <p14:creationId xmlns:p14="http://schemas.microsoft.com/office/powerpoint/2010/main" val="18406020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researcher</a:t>
            </a:r>
            <a:r>
              <a:rPr lang="en-US" baseline="0" dirty="0" smtClean="0"/>
              <a:t> to familiarize with a topic, or when the subject of study is relatively new.</a:t>
            </a:r>
          </a:p>
          <a:p>
            <a:endParaRPr lang="en-US" baseline="0" dirty="0" smtClean="0"/>
          </a:p>
          <a:p>
            <a:r>
              <a:rPr lang="en-US" baseline="0" dirty="0" smtClean="0"/>
              <a:t>E.g. a taxpayers revolt sparks, people refusing to pay taxes, then you want to know more about the movement: how widespread? How organized? What kinds of people are active in it? Exploratory study will help you find out approximate answers.</a:t>
            </a:r>
          </a:p>
          <a:p>
            <a:endParaRPr lang="en-US" baseline="0" dirty="0" smtClean="0"/>
          </a:p>
          <a:p>
            <a:r>
              <a:rPr lang="en-US" baseline="0" dirty="0" smtClean="0"/>
              <a:t>Can use focus groups to find out trends, like market research. </a:t>
            </a:r>
          </a:p>
          <a:p>
            <a:endParaRPr lang="en-US" baseline="0" dirty="0" smtClean="0"/>
          </a:p>
          <a:p>
            <a:r>
              <a:rPr lang="en-US" baseline="0" dirty="0" smtClean="0"/>
              <a:t>They seldom provide satisfactory answers to questions, but can hint at directions	</a:t>
            </a:r>
            <a:endParaRPr lang="en-US" dirty="0" smtClean="0"/>
          </a:p>
          <a:p>
            <a:endParaRPr lang="en-US" dirty="0"/>
          </a:p>
        </p:txBody>
      </p:sp>
      <p:sp>
        <p:nvSpPr>
          <p:cNvPr id="4" name="Slide Number Placeholder 3"/>
          <p:cNvSpPr>
            <a:spLocks noGrp="1"/>
          </p:cNvSpPr>
          <p:nvPr>
            <p:ph type="sldNum" sz="quarter" idx="10"/>
          </p:nvPr>
        </p:nvSpPr>
        <p:spPr/>
        <p:txBody>
          <a:bodyPr/>
          <a:lstStyle/>
          <a:p>
            <a:fld id="{24D30730-B6A1-D749-93D0-0352655F45E9}" type="slidenum">
              <a:rPr lang="en-US" smtClean="0"/>
              <a:t>4</a:t>
            </a:fld>
            <a:endParaRPr lang="en-US"/>
          </a:p>
        </p:txBody>
      </p:sp>
    </p:spTree>
    <p:extLst>
      <p:ext uri="{BB962C8B-B14F-4D97-AF65-F5344CB8AC3E}">
        <p14:creationId xmlns:p14="http://schemas.microsoft.com/office/powerpoint/2010/main" val="1758723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Necessary</a:t>
            </a:r>
            <a:r>
              <a:rPr lang="en-US" baseline="0" dirty="0" smtClean="0"/>
              <a:t> = you must have this condition for the outcome to occur</a:t>
            </a:r>
          </a:p>
          <a:p>
            <a:r>
              <a:rPr lang="en-US" baseline="0" dirty="0" smtClean="0"/>
              <a:t>Sufficient means that it is one way to achieve the outcome, but it is only one way (it’s not the only way), and having this condition doesn’t guarantee that the outcome will occur.</a:t>
            </a:r>
            <a:endParaRPr lang="en-US" dirty="0" smtClean="0"/>
          </a:p>
          <a:p>
            <a:endParaRPr lang="en-US" dirty="0"/>
          </a:p>
        </p:txBody>
      </p:sp>
      <p:sp>
        <p:nvSpPr>
          <p:cNvPr id="4" name="Slide Number Placeholder 3"/>
          <p:cNvSpPr>
            <a:spLocks noGrp="1"/>
          </p:cNvSpPr>
          <p:nvPr>
            <p:ph type="sldNum" sz="quarter" idx="10"/>
          </p:nvPr>
        </p:nvSpPr>
        <p:spPr/>
        <p:txBody>
          <a:bodyPr/>
          <a:lstStyle/>
          <a:p>
            <a:fld id="{24D30730-B6A1-D749-93D0-0352655F45E9}" type="slidenum">
              <a:rPr lang="en-US" smtClean="0"/>
              <a:t>16</a:t>
            </a:fld>
            <a:endParaRPr lang="en-US"/>
          </a:p>
        </p:txBody>
      </p:sp>
    </p:spTree>
    <p:extLst>
      <p:ext uri="{BB962C8B-B14F-4D97-AF65-F5344CB8AC3E}">
        <p14:creationId xmlns:p14="http://schemas.microsoft.com/office/powerpoint/2010/main" val="2126980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our unit of analysis is the individual many times, we’re not interested</a:t>
            </a:r>
            <a:r>
              <a:rPr lang="en-US" baseline="0" dirty="0" smtClean="0"/>
              <a:t> in individuals, but aggregates (social groups/categories to which these individuals belong).</a:t>
            </a:r>
            <a:endParaRPr lang="en-US" dirty="0"/>
          </a:p>
        </p:txBody>
      </p:sp>
      <p:sp>
        <p:nvSpPr>
          <p:cNvPr id="4" name="Slide Number Placeholder 3"/>
          <p:cNvSpPr>
            <a:spLocks noGrp="1"/>
          </p:cNvSpPr>
          <p:nvPr>
            <p:ph type="sldNum" sz="quarter" idx="10"/>
          </p:nvPr>
        </p:nvSpPr>
        <p:spPr/>
        <p:txBody>
          <a:bodyPr/>
          <a:lstStyle/>
          <a:p>
            <a:fld id="{24D30730-B6A1-D749-93D0-0352655F45E9}" type="slidenum">
              <a:rPr lang="en-US" smtClean="0"/>
              <a:t>17</a:t>
            </a:fld>
            <a:endParaRPr lang="en-US"/>
          </a:p>
        </p:txBody>
      </p:sp>
    </p:spTree>
    <p:extLst>
      <p:ext uri="{BB962C8B-B14F-4D97-AF65-F5344CB8AC3E}">
        <p14:creationId xmlns:p14="http://schemas.microsoft.com/office/powerpoint/2010/main" val="2692336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D30730-B6A1-D749-93D0-0352655F45E9}" type="slidenum">
              <a:rPr lang="en-US" smtClean="0"/>
              <a:t>18</a:t>
            </a:fld>
            <a:endParaRPr lang="en-US"/>
          </a:p>
        </p:txBody>
      </p:sp>
    </p:spTree>
    <p:extLst>
      <p:ext uri="{BB962C8B-B14F-4D97-AF65-F5344CB8AC3E}">
        <p14:creationId xmlns:p14="http://schemas.microsoft.com/office/powerpoint/2010/main" val="1836305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Ecological fallacy</a:t>
            </a:r>
            <a:r>
              <a:rPr lang="en-US" baseline="0" dirty="0" smtClean="0"/>
              <a:t> – saying something that you find about blacks at the county level is true for all black individuals in that county. Ex: we find that younger precincts tended to show greater support for the female candidate. Saying that youth or young voters supported the candidate is wrong, since it could have been older voters in relatively young precincts holding the relationship.</a:t>
            </a:r>
          </a:p>
          <a:p>
            <a:endParaRPr lang="en-US" baseline="0" dirty="0" smtClean="0"/>
          </a:p>
          <a:p>
            <a:r>
              <a:rPr lang="en-US" baseline="0" dirty="0" smtClean="0"/>
              <a:t>Reductionism: predicting the teams that will win the NBA title by looking at the individual strengths of individual players (because you are leaving out critical group-level aspects, including ownership, coaching, loyalty, facility, funding, </a:t>
            </a:r>
            <a:r>
              <a:rPr lang="en-US" baseline="0" dirty="0" err="1" smtClean="0"/>
              <a:t>etc</a:t>
            </a:r>
            <a:r>
              <a:rPr lang="en-US" baseline="0" dirty="0" smtClean="0"/>
              <a:t>). </a:t>
            </a:r>
          </a:p>
          <a:p>
            <a:endParaRPr lang="en-US" baseline="0" dirty="0" smtClean="0"/>
          </a:p>
          <a:p>
            <a:r>
              <a:rPr lang="en-US" sz="1200" dirty="0" smtClean="0">
                <a:latin typeface="Arial" panose="020B0604020202020204" pitchFamily="34" charset="0"/>
                <a:cs typeface="Arial" panose="020B0604020202020204" pitchFamily="34" charset="0"/>
              </a:rPr>
              <a:t>Sociobiology – a paradigm based in the view that social behavior can be explained solely in terms of genetic characteristics and behavior</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4D30730-B6A1-D749-93D0-0352655F45E9}" type="slidenum">
              <a:rPr lang="en-US" smtClean="0"/>
              <a:t>20</a:t>
            </a:fld>
            <a:endParaRPr lang="en-US"/>
          </a:p>
        </p:txBody>
      </p:sp>
    </p:spTree>
    <p:extLst>
      <p:ext uri="{BB962C8B-B14F-4D97-AF65-F5344CB8AC3E}">
        <p14:creationId xmlns:p14="http://schemas.microsoft.com/office/powerpoint/2010/main" val="3711772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Taking a snapshot of the conditions/population</a:t>
            </a:r>
          </a:p>
          <a:p>
            <a:endParaRPr lang="en-US" dirty="0"/>
          </a:p>
        </p:txBody>
      </p:sp>
      <p:sp>
        <p:nvSpPr>
          <p:cNvPr id="4" name="Slide Number Placeholder 3"/>
          <p:cNvSpPr>
            <a:spLocks noGrp="1"/>
          </p:cNvSpPr>
          <p:nvPr>
            <p:ph type="sldNum" sz="quarter" idx="10"/>
          </p:nvPr>
        </p:nvSpPr>
        <p:spPr/>
        <p:txBody>
          <a:bodyPr/>
          <a:lstStyle/>
          <a:p>
            <a:fld id="{24D30730-B6A1-D749-93D0-0352655F45E9}" type="slidenum">
              <a:rPr lang="en-US" smtClean="0"/>
              <a:t>21</a:t>
            </a:fld>
            <a:endParaRPr lang="en-US"/>
          </a:p>
        </p:txBody>
      </p:sp>
    </p:spTree>
    <p:extLst>
      <p:ext uri="{BB962C8B-B14F-4D97-AF65-F5344CB8AC3E}">
        <p14:creationId xmlns:p14="http://schemas.microsoft.com/office/powerpoint/2010/main" val="1986246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Trend study: models changes in opinion/</a:t>
            </a:r>
            <a:r>
              <a:rPr lang="en-US" dirty="0" err="1" smtClean="0"/>
              <a:t>etc</a:t>
            </a:r>
            <a:r>
              <a:rPr lang="en-US" baseline="0" dirty="0" smtClean="0"/>
              <a:t> over time (using various people/samples of different sizes and makeups over time).</a:t>
            </a:r>
          </a:p>
          <a:p>
            <a:r>
              <a:rPr lang="en-US" baseline="0" dirty="0" smtClean="0"/>
              <a:t>Cohorts: examines a </a:t>
            </a:r>
            <a:r>
              <a:rPr lang="en-US" baseline="0" dirty="0" err="1" smtClean="0"/>
              <a:t>subpop</a:t>
            </a:r>
            <a:r>
              <a:rPr lang="en-US" baseline="0" dirty="0" smtClean="0"/>
              <a:t>, like an age group or time grouping, studied over time, with different people from the same </a:t>
            </a:r>
            <a:r>
              <a:rPr lang="en-US" baseline="0" dirty="0" err="1" smtClean="0"/>
              <a:t>subpop</a:t>
            </a:r>
            <a:endParaRPr lang="en-US" baseline="0" dirty="0" smtClean="0"/>
          </a:p>
          <a:p>
            <a:r>
              <a:rPr lang="en-US" baseline="0" dirty="0" smtClean="0"/>
              <a:t>Panel: studies the same people, over time (attrition is a problem)</a:t>
            </a:r>
            <a:endParaRPr lang="en-US" dirty="0" smtClean="0"/>
          </a:p>
          <a:p>
            <a:endParaRPr lang="en-US" dirty="0"/>
          </a:p>
        </p:txBody>
      </p:sp>
      <p:sp>
        <p:nvSpPr>
          <p:cNvPr id="4" name="Slide Number Placeholder 3"/>
          <p:cNvSpPr>
            <a:spLocks noGrp="1"/>
          </p:cNvSpPr>
          <p:nvPr>
            <p:ph type="sldNum" sz="quarter" idx="10"/>
          </p:nvPr>
        </p:nvSpPr>
        <p:spPr/>
        <p:txBody>
          <a:bodyPr/>
          <a:lstStyle/>
          <a:p>
            <a:fld id="{24D30730-B6A1-D749-93D0-0352655F45E9}" type="slidenum">
              <a:rPr lang="en-US" smtClean="0"/>
              <a:t>22</a:t>
            </a:fld>
            <a:endParaRPr lang="en-US"/>
          </a:p>
        </p:txBody>
      </p:sp>
    </p:spTree>
    <p:extLst>
      <p:ext uri="{BB962C8B-B14F-4D97-AF65-F5344CB8AC3E}">
        <p14:creationId xmlns:p14="http://schemas.microsoft.com/office/powerpoint/2010/main" val="286732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600" dirty="0" smtClean="0">
                <a:latin typeface="Arial" panose="020B0604020202020204" pitchFamily="34" charset="0"/>
                <a:cs typeface="Arial" panose="020B0604020202020204" pitchFamily="34" charset="0"/>
              </a:rPr>
              <a:t>Approximating Longitudinal Studies (through cross-sectional data)</a:t>
            </a:r>
          </a:p>
          <a:p>
            <a:pPr lvl="1"/>
            <a:r>
              <a:rPr lang="en-US" dirty="0" smtClean="0">
                <a:latin typeface="Arial" panose="020B0604020202020204" pitchFamily="34" charset="0"/>
                <a:cs typeface="Arial" panose="020B0604020202020204" pitchFamily="34" charset="0"/>
              </a:rPr>
              <a:t>Researchers can draw approximate conclusions about longitudinal processes even when cross-sectional data are available.</a:t>
            </a:r>
          </a:p>
          <a:p>
            <a:pPr marL="1050925" lvl="2" indent="-457200">
              <a:buFont typeface="Arial" pitchFamily="34" charset="0"/>
              <a:buAutoNum type="arabicPeriod"/>
            </a:pPr>
            <a:r>
              <a:rPr lang="en-US" sz="2600" dirty="0" smtClean="0">
                <a:latin typeface="Arial" panose="020B0604020202020204" pitchFamily="34" charset="0"/>
                <a:cs typeface="Arial" panose="020B0604020202020204" pitchFamily="34" charset="0"/>
              </a:rPr>
              <a:t>Imply processes over time</a:t>
            </a:r>
          </a:p>
          <a:p>
            <a:pPr marL="1050925" lvl="2" indent="-457200">
              <a:buFont typeface="Arial" pitchFamily="34" charset="0"/>
              <a:buAutoNum type="arabicPeriod"/>
            </a:pPr>
            <a:r>
              <a:rPr lang="en-US" sz="2600" dirty="0" smtClean="0">
                <a:latin typeface="Arial" panose="020B0604020202020204" pitchFamily="34" charset="0"/>
                <a:cs typeface="Arial" panose="020B0604020202020204" pitchFamily="34" charset="0"/>
              </a:rPr>
              <a:t>Make logical inferences</a:t>
            </a:r>
          </a:p>
          <a:p>
            <a:pPr marL="1050925" lvl="2" indent="-457200">
              <a:buFont typeface="Arial" pitchFamily="34" charset="0"/>
              <a:buAutoNum type="arabicPeriod"/>
            </a:pPr>
            <a:r>
              <a:rPr lang="en-US" sz="2600" dirty="0" smtClean="0">
                <a:latin typeface="Arial" panose="020B0604020202020204" pitchFamily="34" charset="0"/>
                <a:cs typeface="Arial" panose="020B0604020202020204" pitchFamily="34" charset="0"/>
              </a:rPr>
              <a:t>Ask individuals to recall past behavior</a:t>
            </a:r>
          </a:p>
          <a:p>
            <a:pPr marL="1050925" lvl="2" indent="-457200">
              <a:buFont typeface="Arial" pitchFamily="34" charset="0"/>
              <a:buAutoNum type="arabicPeriod"/>
            </a:pPr>
            <a:r>
              <a:rPr lang="en-US" sz="2600" dirty="0" smtClean="0">
                <a:latin typeface="Arial" panose="020B0604020202020204" pitchFamily="34" charset="0"/>
                <a:cs typeface="Arial" panose="020B0604020202020204" pitchFamily="34" charset="0"/>
              </a:rPr>
              <a:t>Cohort analysis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4D30730-B6A1-D749-93D0-0352655F45E9}" type="slidenum">
              <a:rPr lang="en-US" smtClean="0"/>
              <a:t>24</a:t>
            </a:fld>
            <a:endParaRPr lang="en-US"/>
          </a:p>
        </p:txBody>
      </p:sp>
    </p:spTree>
    <p:extLst>
      <p:ext uri="{BB962C8B-B14F-4D97-AF65-F5344CB8AC3E}">
        <p14:creationId xmlns:p14="http://schemas.microsoft.com/office/powerpoint/2010/main" val="345718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Interest and idea and theory pages are most important, that</a:t>
            </a:r>
            <a:r>
              <a:rPr lang="fr-FR" dirty="0" smtClean="0"/>
              <a:t>’</a:t>
            </a:r>
            <a:r>
              <a:rPr lang="en-US" dirty="0" smtClean="0"/>
              <a:t>s</a:t>
            </a:r>
            <a:r>
              <a:rPr lang="en-US" baseline="0" dirty="0" smtClean="0"/>
              <a:t> where the researcher comes up with an idea that they’re interested in, reads up about it to get general knowledge about theory.</a:t>
            </a:r>
            <a:endParaRPr lang="en-US" dirty="0" smtClean="0"/>
          </a:p>
          <a:p>
            <a:endParaRPr lang="en-US" dirty="0"/>
          </a:p>
        </p:txBody>
      </p:sp>
      <p:sp>
        <p:nvSpPr>
          <p:cNvPr id="4" name="Slide Number Placeholder 3"/>
          <p:cNvSpPr>
            <a:spLocks noGrp="1"/>
          </p:cNvSpPr>
          <p:nvPr>
            <p:ph type="sldNum" sz="quarter" idx="10"/>
          </p:nvPr>
        </p:nvSpPr>
        <p:spPr/>
        <p:txBody>
          <a:bodyPr/>
          <a:lstStyle/>
          <a:p>
            <a:fld id="{24D30730-B6A1-D749-93D0-0352655F45E9}" type="slidenum">
              <a:rPr lang="en-US" smtClean="0"/>
              <a:t>25</a:t>
            </a:fld>
            <a:endParaRPr lang="en-US"/>
          </a:p>
        </p:txBody>
      </p:sp>
    </p:spTree>
    <p:extLst>
      <p:ext uri="{BB962C8B-B14F-4D97-AF65-F5344CB8AC3E}">
        <p14:creationId xmlns:p14="http://schemas.microsoft.com/office/powerpoint/2010/main" val="3130458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mtClean="0"/>
              <a:t>Read up about the research proposal </a:t>
            </a:r>
          </a:p>
          <a:p>
            <a:endParaRPr lang="en-US"/>
          </a:p>
        </p:txBody>
      </p:sp>
      <p:sp>
        <p:nvSpPr>
          <p:cNvPr id="4" name="Slide Number Placeholder 3"/>
          <p:cNvSpPr>
            <a:spLocks noGrp="1"/>
          </p:cNvSpPr>
          <p:nvPr>
            <p:ph type="sldNum" sz="quarter" idx="10"/>
          </p:nvPr>
        </p:nvSpPr>
        <p:spPr/>
        <p:txBody>
          <a:bodyPr/>
          <a:lstStyle/>
          <a:p>
            <a:fld id="{24D30730-B6A1-D749-93D0-0352655F45E9}" type="slidenum">
              <a:rPr lang="en-US" smtClean="0"/>
              <a:t>27</a:t>
            </a:fld>
            <a:endParaRPr lang="en-US"/>
          </a:p>
        </p:txBody>
      </p:sp>
    </p:spTree>
    <p:extLst>
      <p:ext uri="{BB962C8B-B14F-4D97-AF65-F5344CB8AC3E}">
        <p14:creationId xmlns:p14="http://schemas.microsoft.com/office/powerpoint/2010/main" val="953563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designated by chapter 3 (about why it’s important).</a:t>
            </a:r>
          </a:p>
          <a:p>
            <a:endParaRPr lang="en-US" dirty="0"/>
          </a:p>
        </p:txBody>
      </p:sp>
      <p:sp>
        <p:nvSpPr>
          <p:cNvPr id="4" name="Slide Number Placeholder 3"/>
          <p:cNvSpPr>
            <a:spLocks noGrp="1"/>
          </p:cNvSpPr>
          <p:nvPr>
            <p:ph type="sldNum" sz="quarter" idx="10"/>
          </p:nvPr>
        </p:nvSpPr>
        <p:spPr/>
        <p:txBody>
          <a:bodyPr/>
          <a:lstStyle/>
          <a:p>
            <a:fld id="{24D30730-B6A1-D749-93D0-0352655F45E9}" type="slidenum">
              <a:rPr lang="en-US" smtClean="0"/>
              <a:t>29</a:t>
            </a:fld>
            <a:endParaRPr lang="en-US"/>
          </a:p>
        </p:txBody>
      </p:sp>
    </p:spTree>
    <p:extLst>
      <p:ext uri="{BB962C8B-B14F-4D97-AF65-F5344CB8AC3E}">
        <p14:creationId xmlns:p14="http://schemas.microsoft.com/office/powerpoint/2010/main" val="2376297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Researcher observes, and describes what</a:t>
            </a:r>
            <a:r>
              <a:rPr lang="en-US" baseline="0" dirty="0" smtClean="0"/>
              <a:t> they observe. </a:t>
            </a:r>
          </a:p>
          <a:p>
            <a:endParaRPr lang="en-US" baseline="0" dirty="0" smtClean="0"/>
          </a:p>
          <a:p>
            <a:r>
              <a:rPr lang="en-US" baseline="0" dirty="0" smtClean="0"/>
              <a:t>Example: US Census, counting or tallying, with no explanation of why. It just reports WHAT IS.</a:t>
            </a:r>
            <a:endParaRPr lang="en-US" dirty="0" smtClean="0"/>
          </a:p>
          <a:p>
            <a:endParaRPr lang="en-US" dirty="0"/>
          </a:p>
        </p:txBody>
      </p:sp>
      <p:sp>
        <p:nvSpPr>
          <p:cNvPr id="4" name="Slide Number Placeholder 3"/>
          <p:cNvSpPr>
            <a:spLocks noGrp="1"/>
          </p:cNvSpPr>
          <p:nvPr>
            <p:ph type="sldNum" sz="quarter" idx="10"/>
          </p:nvPr>
        </p:nvSpPr>
        <p:spPr/>
        <p:txBody>
          <a:bodyPr/>
          <a:lstStyle/>
          <a:p>
            <a:fld id="{24D30730-B6A1-D749-93D0-0352655F45E9}" type="slidenum">
              <a:rPr lang="en-US" smtClean="0"/>
              <a:t>5</a:t>
            </a:fld>
            <a:endParaRPr lang="en-US"/>
          </a:p>
        </p:txBody>
      </p:sp>
    </p:spTree>
    <p:extLst>
      <p:ext uri="{BB962C8B-B14F-4D97-AF65-F5344CB8AC3E}">
        <p14:creationId xmlns:p14="http://schemas.microsoft.com/office/powerpoint/2010/main" val="3859112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20040" indent="-320040" fontAlgn="auto">
              <a:spcAft>
                <a:spcPts val="0"/>
              </a:spcAft>
              <a:buFont typeface="Wingdings 3" pitchFamily="18" charset="2"/>
              <a:buNone/>
              <a:defRPr/>
            </a:pPr>
            <a:r>
              <a:rPr lang="en-US" sz="1200" b="1" dirty="0" smtClean="0">
                <a:latin typeface="Arial" panose="020B0604020202020204" pitchFamily="34" charset="0"/>
                <a:cs typeface="Arial" panose="020B0604020202020204" pitchFamily="34" charset="0"/>
              </a:rPr>
              <a:t>ANSWER: D.</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Social researchers tend to choose individuals as their units of analysis.</a:t>
            </a:r>
          </a:p>
          <a:p>
            <a:endParaRPr lang="en-US" dirty="0"/>
          </a:p>
        </p:txBody>
      </p:sp>
      <p:sp>
        <p:nvSpPr>
          <p:cNvPr id="4" name="Slide Number Placeholder 3"/>
          <p:cNvSpPr>
            <a:spLocks noGrp="1"/>
          </p:cNvSpPr>
          <p:nvPr>
            <p:ph type="sldNum" sz="quarter" idx="10"/>
          </p:nvPr>
        </p:nvSpPr>
        <p:spPr/>
        <p:txBody>
          <a:bodyPr/>
          <a:lstStyle/>
          <a:p>
            <a:fld id="{24D30730-B6A1-D749-93D0-0352655F45E9}" type="slidenum">
              <a:rPr lang="en-US" smtClean="0"/>
              <a:t>32</a:t>
            </a:fld>
            <a:endParaRPr lang="en-US"/>
          </a:p>
        </p:txBody>
      </p:sp>
    </p:spTree>
    <p:extLst>
      <p:ext uri="{BB962C8B-B14F-4D97-AF65-F5344CB8AC3E}">
        <p14:creationId xmlns:p14="http://schemas.microsoft.com/office/powerpoint/2010/main" val="2537025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20040" indent="-320040" fontAlgn="auto">
              <a:spcAft>
                <a:spcPts val="0"/>
              </a:spcAft>
              <a:buFont typeface="Wingdings 3" pitchFamily="18" charset="2"/>
              <a:buNone/>
              <a:defRPr/>
            </a:pPr>
            <a:r>
              <a:rPr lang="en-US" sz="1200" b="1" dirty="0" smtClean="0">
                <a:latin typeface="Arial" panose="020B0604020202020204" pitchFamily="34" charset="0"/>
                <a:cs typeface="Arial" panose="020B0604020202020204" pitchFamily="34" charset="0"/>
              </a:rPr>
              <a:t>ANSWER: C.</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Scientific inquiry comes down to making observation and interpreting what you have observed.</a:t>
            </a:r>
          </a:p>
          <a:p>
            <a:endParaRPr lang="en-US" dirty="0"/>
          </a:p>
        </p:txBody>
      </p:sp>
      <p:sp>
        <p:nvSpPr>
          <p:cNvPr id="4" name="Slide Number Placeholder 3"/>
          <p:cNvSpPr>
            <a:spLocks noGrp="1"/>
          </p:cNvSpPr>
          <p:nvPr>
            <p:ph type="sldNum" sz="quarter" idx="10"/>
          </p:nvPr>
        </p:nvSpPr>
        <p:spPr/>
        <p:txBody>
          <a:bodyPr/>
          <a:lstStyle/>
          <a:p>
            <a:fld id="{24D30730-B6A1-D749-93D0-0352655F45E9}" type="slidenum">
              <a:rPr lang="en-US" smtClean="0"/>
              <a:t>33</a:t>
            </a:fld>
            <a:endParaRPr lang="en-US"/>
          </a:p>
        </p:txBody>
      </p:sp>
    </p:spTree>
    <p:extLst>
      <p:ext uri="{BB962C8B-B14F-4D97-AF65-F5344CB8AC3E}">
        <p14:creationId xmlns:p14="http://schemas.microsoft.com/office/powerpoint/2010/main" val="35963269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20040" indent="-320040" fontAlgn="auto">
              <a:spcAft>
                <a:spcPts val="0"/>
              </a:spcAft>
              <a:buFont typeface="Wingdings 3" pitchFamily="18" charset="2"/>
              <a:buNone/>
              <a:defRPr/>
            </a:pPr>
            <a:r>
              <a:rPr lang="en-US" sz="1200" b="1" dirty="0" smtClean="0">
                <a:latin typeface="Arial" panose="020B0604020202020204" pitchFamily="34" charset="0"/>
                <a:cs typeface="Arial" panose="020B0604020202020204" pitchFamily="34" charset="0"/>
              </a:rPr>
              <a:t>ANSWER: C.</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A correlation is an empirical relationship between two variables such that changes in one are associated with changes in the other.</a:t>
            </a:r>
          </a:p>
          <a:p>
            <a:endParaRPr lang="en-US" dirty="0"/>
          </a:p>
        </p:txBody>
      </p:sp>
      <p:sp>
        <p:nvSpPr>
          <p:cNvPr id="4" name="Slide Number Placeholder 3"/>
          <p:cNvSpPr>
            <a:spLocks noGrp="1"/>
          </p:cNvSpPr>
          <p:nvPr>
            <p:ph type="sldNum" sz="quarter" idx="10"/>
          </p:nvPr>
        </p:nvSpPr>
        <p:spPr/>
        <p:txBody>
          <a:bodyPr/>
          <a:lstStyle/>
          <a:p>
            <a:fld id="{24D30730-B6A1-D749-93D0-0352655F45E9}" type="slidenum">
              <a:rPr lang="en-US" smtClean="0"/>
              <a:t>34</a:t>
            </a:fld>
            <a:endParaRPr lang="en-US"/>
          </a:p>
        </p:txBody>
      </p:sp>
    </p:spTree>
    <p:extLst>
      <p:ext uri="{BB962C8B-B14F-4D97-AF65-F5344CB8AC3E}">
        <p14:creationId xmlns:p14="http://schemas.microsoft.com/office/powerpoint/2010/main" val="3418634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3" pitchFamily="18" charset="2"/>
              <a:buNone/>
            </a:pPr>
            <a:r>
              <a:rPr lang="en-US" sz="1200" b="1" dirty="0" smtClean="0">
                <a:latin typeface="Arial" panose="020B0604020202020204" pitchFamily="34" charset="0"/>
                <a:cs typeface="Arial" panose="020B0604020202020204" pitchFamily="34" charset="0"/>
              </a:rPr>
              <a:t>ANSWER: D.</a:t>
            </a:r>
          </a:p>
          <a:p>
            <a:pPr>
              <a:spcBef>
                <a:spcPts val="0"/>
              </a:spcBef>
              <a:buFont typeface="Wingdings 3" pitchFamily="18" charset="2"/>
              <a:buNone/>
            </a:pPr>
            <a:r>
              <a:rPr lang="en-US" sz="1200" dirty="0" smtClean="0">
                <a:latin typeface="Arial" panose="020B0604020202020204" pitchFamily="34" charset="0"/>
                <a:cs typeface="Arial" panose="020B0604020202020204" pitchFamily="34" charset="0"/>
              </a:rPr>
              <a:t>Exploration, description, and explanation are all</a:t>
            </a:r>
          </a:p>
          <a:p>
            <a:pPr>
              <a:spcBef>
                <a:spcPts val="0"/>
              </a:spcBef>
              <a:buFont typeface="Wingdings 3" pitchFamily="18" charset="2"/>
              <a:buNone/>
            </a:pPr>
            <a:r>
              <a:rPr lang="en-US" sz="1200" smtClean="0">
                <a:latin typeface="Arial" panose="020B0604020202020204" pitchFamily="34" charset="0"/>
                <a:cs typeface="Arial" panose="020B0604020202020204" pitchFamily="34" charset="0"/>
              </a:rPr>
              <a:t>among the purposes of research.</a:t>
            </a:r>
          </a:p>
          <a:p>
            <a:endParaRPr lang="en-US"/>
          </a:p>
        </p:txBody>
      </p:sp>
      <p:sp>
        <p:nvSpPr>
          <p:cNvPr id="4" name="Slide Number Placeholder 3"/>
          <p:cNvSpPr>
            <a:spLocks noGrp="1"/>
          </p:cNvSpPr>
          <p:nvPr>
            <p:ph type="sldNum" sz="quarter" idx="10"/>
          </p:nvPr>
        </p:nvSpPr>
        <p:spPr/>
        <p:txBody>
          <a:bodyPr/>
          <a:lstStyle/>
          <a:p>
            <a:fld id="{24D30730-B6A1-D749-93D0-0352655F45E9}" type="slidenum">
              <a:rPr lang="en-US" smtClean="0"/>
              <a:t>35</a:t>
            </a:fld>
            <a:endParaRPr lang="en-US"/>
          </a:p>
        </p:txBody>
      </p:sp>
    </p:spTree>
    <p:extLst>
      <p:ext uri="{BB962C8B-B14F-4D97-AF65-F5344CB8AC3E}">
        <p14:creationId xmlns:p14="http://schemas.microsoft.com/office/powerpoint/2010/main" val="19333325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20040" indent="-320040" fontAlgn="auto">
              <a:spcAft>
                <a:spcPts val="0"/>
              </a:spcAft>
              <a:buFont typeface="Wingdings 3" pitchFamily="18" charset="2"/>
              <a:buNone/>
              <a:defRPr/>
            </a:pPr>
            <a:r>
              <a:rPr lang="en-US" sz="1200" b="1" dirty="0" smtClean="0">
                <a:latin typeface="Arial" panose="020B0604020202020204" pitchFamily="34" charset="0"/>
                <a:cs typeface="Arial" panose="020B0604020202020204" pitchFamily="34" charset="0"/>
              </a:rPr>
              <a:t>ANSWER: D.</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When social researchers say there is a casual relationship between education and racial tolerance they mean: there is a statistical correlation between the two variables, a person’s educational level occurred before their current level of tolerance, and there is no third variable that can explain away the observed correlation.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4D30730-B6A1-D749-93D0-0352655F45E9}" type="slidenum">
              <a:rPr lang="en-US" smtClean="0"/>
              <a:t>36</a:t>
            </a:fld>
            <a:endParaRPr lang="en-US"/>
          </a:p>
        </p:txBody>
      </p:sp>
    </p:spTree>
    <p:extLst>
      <p:ext uri="{BB962C8B-B14F-4D97-AF65-F5344CB8AC3E}">
        <p14:creationId xmlns:p14="http://schemas.microsoft.com/office/powerpoint/2010/main" val="4006105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20040" indent="-320040" fontAlgn="auto">
              <a:spcAft>
                <a:spcPts val="0"/>
              </a:spcAft>
              <a:buFont typeface="Wingdings 3" pitchFamily="18" charset="2"/>
              <a:buNone/>
              <a:defRPr/>
            </a:pPr>
            <a:r>
              <a:rPr lang="en-US" sz="1200" b="1" dirty="0" smtClean="0">
                <a:latin typeface="Arial" panose="020B0604020202020204" pitchFamily="34" charset="0"/>
                <a:cs typeface="Arial" panose="020B0604020202020204" pitchFamily="34" charset="0"/>
              </a:rPr>
              <a:t>ANSWER: A.</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A nomothetic explanation is probabilistic and usually incomplete.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4D30730-B6A1-D749-93D0-0352655F45E9}" type="slidenum">
              <a:rPr lang="en-US" smtClean="0"/>
              <a:t>37</a:t>
            </a:fld>
            <a:endParaRPr lang="en-US"/>
          </a:p>
        </p:txBody>
      </p:sp>
    </p:spTree>
    <p:extLst>
      <p:ext uri="{BB962C8B-B14F-4D97-AF65-F5344CB8AC3E}">
        <p14:creationId xmlns:p14="http://schemas.microsoft.com/office/powerpoint/2010/main" val="1550262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20040" indent="-320040" fontAlgn="auto">
              <a:spcAft>
                <a:spcPts val="0"/>
              </a:spcAft>
              <a:buFont typeface="Wingdings 3" pitchFamily="18" charset="2"/>
              <a:buNone/>
              <a:defRPr/>
            </a:pPr>
            <a:r>
              <a:rPr lang="en-US" sz="1200" b="1" dirty="0" smtClean="0">
                <a:latin typeface="Arial" panose="020B0604020202020204" pitchFamily="34" charset="0"/>
                <a:cs typeface="Arial" panose="020B0604020202020204" pitchFamily="34" charset="0"/>
              </a:rPr>
              <a:t>ANSWER: B.</a:t>
            </a:r>
          </a:p>
          <a:p>
            <a:pPr marL="0" indent="0" fontAlgn="auto">
              <a:spcAft>
                <a:spcPts val="0"/>
              </a:spcAft>
              <a:buFont typeface="Wingdings 3" pitchFamily="18" charset="2"/>
              <a:buNone/>
              <a:defRPr/>
            </a:pPr>
            <a:r>
              <a:rPr lang="en-US" sz="1200" smtClean="0">
                <a:latin typeface="Arial" panose="020B0604020202020204" pitchFamily="34" charset="0"/>
                <a:cs typeface="Arial" panose="020B0604020202020204" pitchFamily="34" charset="0"/>
              </a:rPr>
              <a:t>A sufficient cause represents a condition that, if present, guarantees the effect in question.</a:t>
            </a:r>
          </a:p>
          <a:p>
            <a:endParaRPr lang="en-US"/>
          </a:p>
        </p:txBody>
      </p:sp>
      <p:sp>
        <p:nvSpPr>
          <p:cNvPr id="4" name="Slide Number Placeholder 3"/>
          <p:cNvSpPr>
            <a:spLocks noGrp="1"/>
          </p:cNvSpPr>
          <p:nvPr>
            <p:ph type="sldNum" sz="quarter" idx="10"/>
          </p:nvPr>
        </p:nvSpPr>
        <p:spPr/>
        <p:txBody>
          <a:bodyPr/>
          <a:lstStyle/>
          <a:p>
            <a:fld id="{24D30730-B6A1-D749-93D0-0352655F45E9}" type="slidenum">
              <a:rPr lang="en-US" smtClean="0"/>
              <a:t>38</a:t>
            </a:fld>
            <a:endParaRPr lang="en-US"/>
          </a:p>
        </p:txBody>
      </p:sp>
    </p:spTree>
    <p:extLst>
      <p:ext uri="{BB962C8B-B14F-4D97-AF65-F5344CB8AC3E}">
        <p14:creationId xmlns:p14="http://schemas.microsoft.com/office/powerpoint/2010/main" val="3015515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Explains</a:t>
            </a:r>
            <a:r>
              <a:rPr lang="en-US" baseline="0" dirty="0" smtClean="0"/>
              <a:t> why trends or an event or data occur – why do people plan to vote for candidate A over candidate B.</a:t>
            </a:r>
          </a:p>
          <a:p>
            <a:endParaRPr lang="en-US" dirty="0"/>
          </a:p>
        </p:txBody>
      </p:sp>
      <p:sp>
        <p:nvSpPr>
          <p:cNvPr id="4" name="Slide Number Placeholder 3"/>
          <p:cNvSpPr>
            <a:spLocks noGrp="1"/>
          </p:cNvSpPr>
          <p:nvPr>
            <p:ph type="sldNum" sz="quarter" idx="10"/>
          </p:nvPr>
        </p:nvSpPr>
        <p:spPr/>
        <p:txBody>
          <a:bodyPr/>
          <a:lstStyle/>
          <a:p>
            <a:fld id="{24D30730-B6A1-D749-93D0-0352655F45E9}" type="slidenum">
              <a:rPr lang="en-US" smtClean="0"/>
              <a:t>6</a:t>
            </a:fld>
            <a:endParaRPr lang="en-US"/>
          </a:p>
        </p:txBody>
      </p:sp>
    </p:spTree>
    <p:extLst>
      <p:ext uri="{BB962C8B-B14F-4D97-AF65-F5344CB8AC3E}">
        <p14:creationId xmlns:p14="http://schemas.microsoft.com/office/powerpoint/2010/main" val="3283481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a class of phenomena:</a:t>
            </a:r>
          </a:p>
          <a:p>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Most explanatory work employs a nomothetic model.. That is, identifying a few variables that can explain a general class of events/outcomes (not just looking at all the factors that contribute to one case - idiographic).</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4D30730-B6A1-D749-93D0-0352655F45E9}" type="slidenum">
              <a:rPr lang="en-US" smtClean="0"/>
              <a:t>9</a:t>
            </a:fld>
            <a:endParaRPr lang="en-US"/>
          </a:p>
        </p:txBody>
      </p:sp>
    </p:spTree>
    <p:extLst>
      <p:ext uri="{BB962C8B-B14F-4D97-AF65-F5344CB8AC3E}">
        <p14:creationId xmlns:p14="http://schemas.microsoft.com/office/powerpoint/2010/main" val="3983716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lang="en-US" sz="2600" dirty="0" smtClean="0">
                <a:latin typeface="Arial" panose="020B0604020202020204" pitchFamily="34" charset="0"/>
                <a:cs typeface="Arial" panose="020B0604020202020204" pitchFamily="34" charset="0"/>
              </a:rPr>
              <a:t>Correlation – An empirical relationship between two variables such that changes in one are associated with changes in the other, or particular attributes in one are associated with particular attributes in the other.</a:t>
            </a:r>
          </a:p>
          <a:p>
            <a:pPr marL="0" marR="0" lvl="2" indent="0" algn="l" defTabSz="914400" rtl="0" eaLnBrk="1" fontAlgn="base" latinLnBrk="0" hangingPunct="1">
              <a:lnSpc>
                <a:spcPct val="100000"/>
              </a:lnSpc>
              <a:spcBef>
                <a:spcPct val="30000"/>
              </a:spcBef>
              <a:spcAft>
                <a:spcPct val="0"/>
              </a:spcAft>
              <a:buClrTx/>
              <a:buSzTx/>
              <a:buFontTx/>
              <a:buNone/>
              <a:tabLst/>
              <a:defRPr/>
            </a:pPr>
            <a:endParaRPr lang="en-US" sz="2600" dirty="0" smtClean="0">
              <a:latin typeface="Arial" panose="020B0604020202020204" pitchFamily="34" charset="0"/>
              <a:cs typeface="Arial" panose="020B0604020202020204" pitchFamily="34" charset="0"/>
            </a:endParaRPr>
          </a:p>
          <a:p>
            <a:pPr marL="0" marR="0" lvl="2" indent="0" algn="l" defTabSz="914400" rtl="0" eaLnBrk="1" fontAlgn="base" latinLnBrk="0" hangingPunct="1">
              <a:lnSpc>
                <a:spcPct val="100000"/>
              </a:lnSpc>
              <a:spcBef>
                <a:spcPct val="30000"/>
              </a:spcBef>
              <a:spcAft>
                <a:spcPct val="0"/>
              </a:spcAft>
              <a:buClrTx/>
              <a:buSzTx/>
              <a:buFontTx/>
              <a:buNone/>
              <a:tabLst/>
              <a:defRPr/>
            </a:pPr>
            <a:r>
              <a:rPr lang="en-US" sz="2600" dirty="0" smtClean="0">
                <a:latin typeface="Arial" panose="020B0604020202020204" pitchFamily="34" charset="0"/>
                <a:cs typeface="Arial" panose="020B0604020202020204" pitchFamily="34" charset="0"/>
              </a:rPr>
              <a:t>Cause/Effect –</a:t>
            </a:r>
            <a:r>
              <a:rPr lang="en-US" sz="2600" baseline="0" dirty="0" smtClean="0">
                <a:latin typeface="Arial" panose="020B0604020202020204" pitchFamily="34" charset="0"/>
                <a:cs typeface="Arial" panose="020B0604020202020204" pitchFamily="34" charset="0"/>
              </a:rPr>
              <a:t> Time ordering.</a:t>
            </a:r>
          </a:p>
          <a:p>
            <a:pPr marL="0" marR="0" lvl="2" indent="0" algn="l" defTabSz="914400" rtl="0" eaLnBrk="1" fontAlgn="base" latinLnBrk="0" hangingPunct="1">
              <a:lnSpc>
                <a:spcPct val="100000"/>
              </a:lnSpc>
              <a:spcBef>
                <a:spcPct val="30000"/>
              </a:spcBef>
              <a:spcAft>
                <a:spcPct val="0"/>
              </a:spcAft>
              <a:buClrTx/>
              <a:buSzTx/>
              <a:buFontTx/>
              <a:buNone/>
              <a:tabLst/>
              <a:defRPr/>
            </a:pPr>
            <a:endParaRPr lang="en-US" sz="2600" baseline="0" dirty="0" smtClean="0">
              <a:latin typeface="Arial" panose="020B0604020202020204" pitchFamily="34" charset="0"/>
              <a:cs typeface="Arial" panose="020B0604020202020204" pitchFamily="34" charset="0"/>
            </a:endParaRPr>
          </a:p>
          <a:p>
            <a:pPr marL="0" marR="0" lvl="2" indent="0" algn="l" defTabSz="914400" rtl="0" eaLnBrk="1" fontAlgn="base" latinLnBrk="0" hangingPunct="1">
              <a:lnSpc>
                <a:spcPct val="100000"/>
              </a:lnSpc>
              <a:spcBef>
                <a:spcPct val="30000"/>
              </a:spcBef>
              <a:spcAft>
                <a:spcPct val="0"/>
              </a:spcAft>
              <a:buClrTx/>
              <a:buSzTx/>
              <a:buFontTx/>
              <a:buNone/>
              <a:tabLst/>
              <a:defRPr/>
            </a:pPr>
            <a:r>
              <a:rPr lang="en-US" sz="2600" baseline="0" dirty="0" smtClean="0">
                <a:latin typeface="Arial" panose="020B0604020202020204" pitchFamily="34" charset="0"/>
                <a:cs typeface="Arial" panose="020B0604020202020204" pitchFamily="34" charset="0"/>
              </a:rPr>
              <a:t>Spuriousness – the relationship between two variables must be non-spurious, meaning that the relationship between the two cannot be explained by a third variable (e.g. the positive correlation between shoe size and math skill is actually explained by age or how as age increases, shoe size increases, and also how when age increases, math skill tends to increase).</a:t>
            </a:r>
            <a:endParaRPr lang="en-US" sz="2600" dirty="0" smtClean="0">
              <a:latin typeface="Arial" panose="020B0604020202020204" pitchFamily="34" charset="0"/>
              <a:cs typeface="Arial" panose="020B0604020202020204" pitchFamily="34"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4D30730-B6A1-D749-93D0-0352655F45E9}" type="slidenum">
              <a:rPr lang="en-US" smtClean="0"/>
              <a:t>10</a:t>
            </a:fld>
            <a:endParaRPr lang="en-US"/>
          </a:p>
        </p:txBody>
      </p:sp>
    </p:spTree>
    <p:extLst>
      <p:ext uri="{BB962C8B-B14F-4D97-AF65-F5344CB8AC3E}">
        <p14:creationId xmlns:p14="http://schemas.microsoft.com/office/powerpoint/2010/main" val="4226265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Hypothesizing</a:t>
            </a:r>
            <a:r>
              <a:rPr lang="en-US" baseline="0" dirty="0" smtClean="0"/>
              <a:t> that two variables are related to each other, you could specify the strength of the relationship. This is understood in terms of statistical significance… or the probability that the relationship is not caused by chance.</a:t>
            </a:r>
            <a:endParaRPr lang="en-US" dirty="0" smtClean="0"/>
          </a:p>
          <a:p>
            <a:endParaRPr lang="en-US" dirty="0"/>
          </a:p>
        </p:txBody>
      </p:sp>
      <p:sp>
        <p:nvSpPr>
          <p:cNvPr id="4" name="Slide Number Placeholder 3"/>
          <p:cNvSpPr>
            <a:spLocks noGrp="1"/>
          </p:cNvSpPr>
          <p:nvPr>
            <p:ph type="sldNum" sz="quarter" idx="10"/>
          </p:nvPr>
        </p:nvSpPr>
        <p:spPr/>
        <p:txBody>
          <a:bodyPr/>
          <a:lstStyle/>
          <a:p>
            <a:fld id="{24D30730-B6A1-D749-93D0-0352655F45E9}" type="slidenum">
              <a:rPr lang="en-US" smtClean="0"/>
              <a:t>12</a:t>
            </a:fld>
            <a:endParaRPr lang="en-US"/>
          </a:p>
        </p:txBody>
      </p:sp>
    </p:spTree>
    <p:extLst>
      <p:ext uri="{BB962C8B-B14F-4D97-AF65-F5344CB8AC3E}">
        <p14:creationId xmlns:p14="http://schemas.microsoft.com/office/powerpoint/2010/main" val="247267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popular understandings of nomothetic</a:t>
            </a:r>
            <a:r>
              <a:rPr lang="en-US" baseline="0" dirty="0" smtClean="0"/>
              <a:t> explanations/research causality, there are falsehoods that spread around. These are criteria that are spread around but not true</a:t>
            </a:r>
          </a:p>
          <a:p>
            <a:endParaRPr lang="en-US" baseline="0" dirty="0" smtClean="0"/>
          </a:p>
          <a:p>
            <a:r>
              <a:rPr lang="en-US" baseline="0" dirty="0" smtClean="0"/>
              <a:t>Complete causation: nomothetic explanations are probabilistic and usually incomplete… e.g. political orientation is ONE OF the causes of support for legalization, but not the only one.</a:t>
            </a:r>
          </a:p>
          <a:p>
            <a:r>
              <a:rPr lang="en-US" baseline="0" dirty="0" smtClean="0"/>
              <a:t>Exceptional cases: extreme cases don’t disprove findings/causal relationships. e.g. a nomothetic finding can be that women, on average, make less than men. This isn’t disproven because you know or find a few women that make more than men. </a:t>
            </a:r>
          </a:p>
          <a:p>
            <a:r>
              <a:rPr lang="en-US" baseline="0" dirty="0" smtClean="0"/>
              <a:t>Majority of Cases: nomothetic explanations can be true even if the relationship doesn’t occur in the majority of cases. E.g. lack of supervision can cause delinquency, even if the majority of unsupervised kids don</a:t>
            </a:r>
            <a:r>
              <a:rPr lang="uk-UA" baseline="0" dirty="0" smtClean="0"/>
              <a:t>’</a:t>
            </a:r>
            <a:r>
              <a:rPr lang="en-US" baseline="0" dirty="0" smtClean="0"/>
              <a:t>t become delinquent, the pattern suggests that those lacking supervision are simply MORE LIKELY TO BE delinquent. </a:t>
            </a:r>
          </a:p>
          <a:p>
            <a:endParaRPr lang="en-US" dirty="0"/>
          </a:p>
        </p:txBody>
      </p:sp>
      <p:sp>
        <p:nvSpPr>
          <p:cNvPr id="4" name="Slide Number Placeholder 3"/>
          <p:cNvSpPr>
            <a:spLocks noGrp="1"/>
          </p:cNvSpPr>
          <p:nvPr>
            <p:ph type="sldNum" sz="quarter" idx="10"/>
          </p:nvPr>
        </p:nvSpPr>
        <p:spPr/>
        <p:txBody>
          <a:bodyPr/>
          <a:lstStyle/>
          <a:p>
            <a:fld id="{24D30730-B6A1-D749-93D0-0352655F45E9}" type="slidenum">
              <a:rPr lang="en-US" smtClean="0"/>
              <a:t>13</a:t>
            </a:fld>
            <a:endParaRPr lang="en-US"/>
          </a:p>
        </p:txBody>
      </p:sp>
    </p:spTree>
    <p:extLst>
      <p:ext uri="{BB962C8B-B14F-4D97-AF65-F5344CB8AC3E}">
        <p14:creationId xmlns:p14="http://schemas.microsoft.com/office/powerpoint/2010/main" val="3956366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Necessary</a:t>
            </a:r>
            <a:r>
              <a:rPr lang="en-US" baseline="0" dirty="0" smtClean="0"/>
              <a:t> = you must have this condition for the outcome to occur</a:t>
            </a:r>
          </a:p>
          <a:p>
            <a:r>
              <a:rPr lang="en-US" baseline="0" dirty="0" smtClean="0"/>
              <a:t>Sufficient means that it is one way to achieve the outcome, but it is only one way (it’s not the only way), and having this condition doesn’t guarantee that the outcome will occur.</a:t>
            </a:r>
            <a:endParaRPr lang="en-US" dirty="0" smtClean="0"/>
          </a:p>
          <a:p>
            <a:endParaRPr lang="en-US" dirty="0"/>
          </a:p>
        </p:txBody>
      </p:sp>
      <p:sp>
        <p:nvSpPr>
          <p:cNvPr id="4" name="Slide Number Placeholder 3"/>
          <p:cNvSpPr>
            <a:spLocks noGrp="1"/>
          </p:cNvSpPr>
          <p:nvPr>
            <p:ph type="sldNum" sz="quarter" idx="10"/>
          </p:nvPr>
        </p:nvSpPr>
        <p:spPr/>
        <p:txBody>
          <a:bodyPr/>
          <a:lstStyle/>
          <a:p>
            <a:fld id="{24D30730-B6A1-D749-93D0-0352655F45E9}" type="slidenum">
              <a:rPr lang="en-US" smtClean="0"/>
              <a:t>14</a:t>
            </a:fld>
            <a:endParaRPr lang="en-US"/>
          </a:p>
        </p:txBody>
      </p:sp>
    </p:spTree>
    <p:extLst>
      <p:ext uri="{BB962C8B-B14F-4D97-AF65-F5344CB8AC3E}">
        <p14:creationId xmlns:p14="http://schemas.microsoft.com/office/powerpoint/2010/main" val="3242840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Necessary = you must have this condition for the outcome to occur</a:t>
            </a:r>
          </a:p>
          <a:p>
            <a:r>
              <a:rPr lang="en-US" dirty="0" smtClean="0"/>
              <a:t>Sufficient means that it is one way to achieve the outcome, but it is only one way (it’s not the only way), and having this condition doesn’t guarantee that the outcome will occur.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4D30730-B6A1-D749-93D0-0352655F45E9}" type="slidenum">
              <a:rPr lang="en-US" smtClean="0"/>
              <a:t>15</a:t>
            </a:fld>
            <a:endParaRPr lang="en-US"/>
          </a:p>
        </p:txBody>
      </p:sp>
    </p:spTree>
    <p:extLst>
      <p:ext uri="{BB962C8B-B14F-4D97-AF65-F5344CB8AC3E}">
        <p14:creationId xmlns:p14="http://schemas.microsoft.com/office/powerpoint/2010/main" val="1908767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latin typeface="Myriad Pro"/>
              <a:cs typeface="Myriad Pro"/>
            </a:endParaRPr>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fld id="{79300056-CCB2-4949-B2EB-11D068F901B5}" type="datetimeFigureOut">
              <a:rPr lang="en-US" smtClean="0"/>
              <a:t>9/19/16</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fld id="{13E49934-F28E-C64E-90D1-40F6FDBA033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79300056-CCB2-4949-B2EB-11D068F901B5}" type="datetimeFigureOut">
              <a:rPr lang="en-US" smtClean="0"/>
              <a:t>9/19/16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13E49934-F28E-C64E-90D1-40F6FDBA033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79300056-CCB2-4949-B2EB-11D068F901B5}" type="datetimeFigureOut">
              <a:rPr lang="en-US" smtClean="0"/>
              <a:t>9/19/16</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13E49934-F28E-C64E-90D1-40F6FDBA033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Myriad Pro"/>
                <a:cs typeface="Myriad Pro"/>
              </a:defRPr>
            </a:lvl1pPr>
          </a:lstStyle>
          <a:p>
            <a:r>
              <a:rPr lang="en-US"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13"/>
          <p:cNvSpPr>
            <a:spLocks noGrp="1"/>
          </p:cNvSpPr>
          <p:nvPr>
            <p:ph type="dt" sz="half" idx="10"/>
          </p:nvPr>
        </p:nvSpPr>
        <p:spPr/>
        <p:txBody>
          <a:bodyPr/>
          <a:lstStyle>
            <a:lvl1pPr>
              <a:defRPr/>
            </a:lvl1pPr>
          </a:lstStyle>
          <a:p>
            <a:fld id="{79300056-CCB2-4949-B2EB-11D068F901B5}" type="datetimeFigureOut">
              <a:rPr lang="en-US" smtClean="0"/>
              <a:t>9/19/16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13E49934-F28E-C64E-90D1-40F6FDBA033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lstStyle>
          <a:p>
            <a:fld id="{79300056-CCB2-4949-B2EB-11D068F901B5}" type="datetimeFigureOut">
              <a:rPr lang="en-US" smtClean="0"/>
              <a:t>9/19/16</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fld id="{13E49934-F28E-C64E-90D1-40F6FDBA0335}" type="slidenum">
              <a:rPr lang="en-US" smtClean="0"/>
              <a:t>‹#›</a:t>
            </a:fld>
            <a:endParaRPr lang="en-US"/>
          </a:p>
        </p:txBody>
      </p:sp>
      <p:sp>
        <p:nvSpPr>
          <p:cNvPr id="9" name="Footer Placeholder 13"/>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yriad Pro"/>
                <a:cs typeface="Myriad Pro"/>
              </a:defRPr>
            </a:lvl1pPr>
          </a:lstStyle>
          <a:p>
            <a:r>
              <a:rPr lang="en-US" smtClean="0"/>
              <a:t>Click to edit Master title style</a:t>
            </a:r>
            <a:endParaRPr lang="en-US" dirty="0"/>
          </a:p>
        </p:txBody>
      </p:sp>
      <p:sp>
        <p:nvSpPr>
          <p:cNvPr id="9" name="Content Placeholder 8"/>
          <p:cNvSpPr>
            <a:spLocks noGrp="1"/>
          </p:cNvSpPr>
          <p:nvPr>
            <p:ph sz="quarter" idx="1"/>
          </p:nvPr>
        </p:nvSpPr>
        <p:spPr>
          <a:xfrm>
            <a:off x="609600" y="1589567"/>
            <a:ext cx="3886200" cy="45720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0"/>
          </p:nvPr>
        </p:nvSpPr>
        <p:spPr/>
        <p:txBody>
          <a:bodyPr rtlCol="0"/>
          <a:lstStyle>
            <a:lvl1pPr>
              <a:defRPr/>
            </a:lvl1pPr>
          </a:lstStyle>
          <a:p>
            <a:fld id="{79300056-CCB2-4949-B2EB-11D068F901B5}" type="datetimeFigureOut">
              <a:rPr lang="en-US" smtClean="0"/>
              <a:t>9/19/16</a:t>
            </a:fld>
            <a:endParaRPr lang="en-US"/>
          </a:p>
        </p:txBody>
      </p:sp>
      <p:sp>
        <p:nvSpPr>
          <p:cNvPr id="6" name="Slide Number Placeholder 9"/>
          <p:cNvSpPr>
            <a:spLocks noGrp="1"/>
          </p:cNvSpPr>
          <p:nvPr>
            <p:ph type="sldNum" sz="quarter" idx="11"/>
          </p:nvPr>
        </p:nvSpPr>
        <p:spPr/>
        <p:txBody>
          <a:bodyPr rtlCol="0"/>
          <a:lstStyle>
            <a:lvl1pPr>
              <a:defRPr/>
            </a:lvl1pPr>
          </a:lstStyle>
          <a:p>
            <a:fld id="{13E49934-F28E-C64E-90D1-40F6FDBA0335}" type="slidenum">
              <a:rPr lang="en-US" smtClean="0"/>
              <a:t>‹#›</a:t>
            </a:fld>
            <a:endParaRPr lang="en-US"/>
          </a:p>
        </p:txBody>
      </p:sp>
      <p:sp>
        <p:nvSpPr>
          <p:cNvPr id="7" name="Footer Placeholder 11"/>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fld id="{79300056-CCB2-4949-B2EB-11D068F901B5}" type="datetimeFigureOut">
              <a:rPr lang="en-US" smtClean="0"/>
              <a:t>9/19/16</a:t>
            </a:fld>
            <a:endParaRPr lang="en-US"/>
          </a:p>
        </p:txBody>
      </p:sp>
      <p:sp>
        <p:nvSpPr>
          <p:cNvPr id="8" name="Slide Number Placeholder 11"/>
          <p:cNvSpPr>
            <a:spLocks noGrp="1"/>
          </p:cNvSpPr>
          <p:nvPr>
            <p:ph type="sldNum" sz="quarter" idx="11"/>
          </p:nvPr>
        </p:nvSpPr>
        <p:spPr/>
        <p:txBody>
          <a:bodyPr rtlCol="0"/>
          <a:lstStyle>
            <a:lvl1pPr>
              <a:defRPr/>
            </a:lvl1pPr>
          </a:lstStyle>
          <a:p>
            <a:fld id="{13E49934-F28E-C64E-90D1-40F6FDBA0335}" type="slidenum">
              <a:rPr lang="en-US" smtClean="0"/>
              <a:t>‹#›</a:t>
            </a:fld>
            <a:endParaRPr lang="en-US"/>
          </a:p>
        </p:txBody>
      </p:sp>
      <p:sp>
        <p:nvSpPr>
          <p:cNvPr id="9" name="Footer Placeholder 13"/>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fld id="{79300056-CCB2-4949-B2EB-11D068F901B5}" type="datetimeFigureOut">
              <a:rPr lang="en-US" smtClean="0"/>
              <a:t>9/19/16</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
        <p:nvSpPr>
          <p:cNvPr id="5" name="Slide Number Placeholder 22"/>
          <p:cNvSpPr>
            <a:spLocks noGrp="1"/>
          </p:cNvSpPr>
          <p:nvPr>
            <p:ph type="sldNum" sz="quarter" idx="12"/>
          </p:nvPr>
        </p:nvSpPr>
        <p:spPr/>
        <p:txBody>
          <a:bodyPr/>
          <a:lstStyle>
            <a:lvl1pPr>
              <a:defRPr/>
            </a:lvl1pPr>
          </a:lstStyle>
          <a:p>
            <a:fld id="{13E49934-F28E-C64E-90D1-40F6FDBA033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9300056-CCB2-4949-B2EB-11D068F901B5}" type="datetimeFigureOut">
              <a:rPr lang="en-US" smtClean="0"/>
              <a:t>9/19/16</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fld id="{13E49934-F28E-C64E-90D1-40F6FDBA033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79300056-CCB2-4949-B2EB-11D068F901B5}" type="datetimeFigureOut">
              <a:rPr lang="en-US" smtClean="0"/>
              <a:t>9/19/16</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13E49934-F28E-C64E-90D1-40F6FDBA033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Drag picture to placeholder or click icon to add</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fld id="{79300056-CCB2-4949-B2EB-11D068F901B5}" type="datetimeFigureOut">
              <a:rPr lang="en-US" smtClean="0"/>
              <a:t>9/19/16</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fld id="{13E49934-F28E-C64E-90D1-40F6FDBA0335}" type="slidenum">
              <a:rPr lang="en-US" smtClean="0"/>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fld id="{79300056-CCB2-4949-B2EB-11D068F901B5}" type="datetimeFigureOut">
              <a:rPr lang="en-US" smtClean="0"/>
              <a:t>9/19/16</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fld id="{13E49934-F28E-C64E-90D1-40F6FDBA033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400" kern="1200">
          <a:solidFill>
            <a:schemeClr val="tx2"/>
          </a:solidFill>
          <a:latin typeface="Myriad Pro"/>
          <a:ea typeface="+mj-ea"/>
          <a:cs typeface="Myriad Pro"/>
        </a:defRPr>
      </a:lvl1pPr>
      <a:lvl2pPr algn="l" rtl="0" eaLnBrk="1" fontAlgn="base" hangingPunct="1">
        <a:spcBef>
          <a:spcPct val="0"/>
        </a:spcBef>
        <a:spcAft>
          <a:spcPct val="0"/>
        </a:spcAft>
        <a:defRPr sz="4400">
          <a:solidFill>
            <a:schemeClr val="tx2"/>
          </a:solidFill>
          <a:latin typeface="Verdana" pitchFamily="34" charset="0"/>
        </a:defRPr>
      </a:lvl2pPr>
      <a:lvl3pPr algn="l" rtl="0" eaLnBrk="1" fontAlgn="base" hangingPunct="1">
        <a:spcBef>
          <a:spcPct val="0"/>
        </a:spcBef>
        <a:spcAft>
          <a:spcPct val="0"/>
        </a:spcAft>
        <a:defRPr sz="4400">
          <a:solidFill>
            <a:schemeClr val="tx2"/>
          </a:solidFill>
          <a:latin typeface="Verdana" pitchFamily="34" charset="0"/>
        </a:defRPr>
      </a:lvl3pPr>
      <a:lvl4pPr algn="l" rtl="0" eaLnBrk="1" fontAlgn="base" hangingPunct="1">
        <a:spcBef>
          <a:spcPct val="0"/>
        </a:spcBef>
        <a:spcAft>
          <a:spcPct val="0"/>
        </a:spcAft>
        <a:defRPr sz="4400">
          <a:solidFill>
            <a:schemeClr val="tx2"/>
          </a:solidFill>
          <a:latin typeface="Verdana" pitchFamily="34" charset="0"/>
        </a:defRPr>
      </a:lvl4pPr>
      <a:lvl5pPr algn="l" rtl="0" eaLnBrk="1" fontAlgn="base" hangingPunct="1">
        <a:spcBef>
          <a:spcPct val="0"/>
        </a:spcBef>
        <a:spcAft>
          <a:spcPct val="0"/>
        </a:spcAft>
        <a:defRPr sz="4400">
          <a:solidFill>
            <a:schemeClr val="tx2"/>
          </a:solidFill>
          <a:latin typeface="Verdana" pitchFamily="34" charset="0"/>
        </a:defRPr>
      </a:lvl5pPr>
      <a:lvl6pPr marL="457200" algn="l" rtl="0" eaLnBrk="1" fontAlgn="base" hangingPunct="1">
        <a:spcBef>
          <a:spcPct val="0"/>
        </a:spcBef>
        <a:spcAft>
          <a:spcPct val="0"/>
        </a:spcAft>
        <a:defRPr sz="4400">
          <a:solidFill>
            <a:schemeClr val="tx2"/>
          </a:solidFill>
          <a:latin typeface="Verdana" pitchFamily="34" charset="0"/>
        </a:defRPr>
      </a:lvl6pPr>
      <a:lvl7pPr marL="914400" algn="l" rtl="0" eaLnBrk="1" fontAlgn="base" hangingPunct="1">
        <a:spcBef>
          <a:spcPct val="0"/>
        </a:spcBef>
        <a:spcAft>
          <a:spcPct val="0"/>
        </a:spcAft>
        <a:defRPr sz="4400">
          <a:solidFill>
            <a:schemeClr val="tx2"/>
          </a:solidFill>
          <a:latin typeface="Verdana" pitchFamily="34" charset="0"/>
        </a:defRPr>
      </a:lvl7pPr>
      <a:lvl8pPr marL="1371600" algn="l" rtl="0" eaLnBrk="1" fontAlgn="base" hangingPunct="1">
        <a:spcBef>
          <a:spcPct val="0"/>
        </a:spcBef>
        <a:spcAft>
          <a:spcPct val="0"/>
        </a:spcAft>
        <a:defRPr sz="4400">
          <a:solidFill>
            <a:schemeClr val="tx2"/>
          </a:solidFill>
          <a:latin typeface="Verdana" pitchFamily="34" charset="0"/>
        </a:defRPr>
      </a:lvl8pPr>
      <a:lvl9pPr marL="1828800" algn="l" rtl="0" eaLnBrk="1" fontAlgn="base" hangingPunct="1">
        <a:spcBef>
          <a:spcPct val="0"/>
        </a:spcBef>
        <a:spcAft>
          <a:spcPct val="0"/>
        </a:spcAft>
        <a:defRPr sz="4400">
          <a:solidFill>
            <a:schemeClr val="tx2"/>
          </a:solidFill>
          <a:latin typeface="Verdana"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yriad Pro"/>
          <a:ea typeface="+mn-ea"/>
          <a:cs typeface="Myriad Pro"/>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yriad Pro"/>
          <a:ea typeface="+mn-ea"/>
          <a:cs typeface="Myriad Pro"/>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yriad Pro"/>
          <a:ea typeface="+mn-ea"/>
          <a:cs typeface="Myriad Pro"/>
        </a:defRPr>
      </a:lvl3pPr>
      <a:lvl4pPr marL="1371600" indent="-228600" algn="l" rtl="0" eaLnBrk="1" fontAlgn="base" hangingPunct="1">
        <a:spcBef>
          <a:spcPts val="400"/>
        </a:spcBef>
        <a:spcAft>
          <a:spcPct val="0"/>
        </a:spcAft>
        <a:buClr>
          <a:srgbClr val="E66C7D"/>
        </a:buClr>
        <a:buSzPct val="75000"/>
        <a:buFont typeface="Wingdings" pitchFamily="2" charset="2"/>
        <a:buChar char=""/>
        <a:defRPr sz="2000" kern="1200">
          <a:solidFill>
            <a:schemeClr val="tx1"/>
          </a:solidFill>
          <a:latin typeface="Myriad Pro"/>
          <a:ea typeface="+mn-ea"/>
          <a:cs typeface="Myriad Pro"/>
        </a:defRPr>
      </a:lvl4pPr>
      <a:lvl5pPr marL="1828800" indent="-228600" algn="l" rtl="0" eaLnBrk="1" fontAlgn="base" hangingPunct="1">
        <a:spcBef>
          <a:spcPts val="400"/>
        </a:spcBef>
        <a:spcAft>
          <a:spcPct val="0"/>
        </a:spcAft>
        <a:buClr>
          <a:srgbClr val="6BB76D"/>
        </a:buClr>
        <a:buSzPct val="65000"/>
        <a:buFont typeface="Wingdings" pitchFamily="2" charset="2"/>
        <a:buChar char=""/>
        <a:defRPr sz="2000" kern="1200">
          <a:solidFill>
            <a:schemeClr val="tx1"/>
          </a:solidFill>
          <a:latin typeface="Myriad Pro"/>
          <a:ea typeface="+mn-ea"/>
          <a:cs typeface="Myriad Pro"/>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4 </a:t>
            </a:r>
            <a:br>
              <a:rPr lang="en-US" dirty="0" smtClean="0"/>
            </a:br>
            <a:r>
              <a:rPr lang="en-US" dirty="0" smtClean="0"/>
              <a:t>research design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6778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Nomothetic Explanations in Explanatory Research</a:t>
            </a:r>
            <a:endParaRPr lang="en-US" dirty="0"/>
          </a:p>
        </p:txBody>
      </p:sp>
      <p:sp>
        <p:nvSpPr>
          <p:cNvPr id="3" name="Content Placeholder 2"/>
          <p:cNvSpPr>
            <a:spLocks noGrp="1"/>
          </p:cNvSpPr>
          <p:nvPr>
            <p:ph sz="quarter" idx="1"/>
          </p:nvPr>
        </p:nvSpPr>
        <p:spPr/>
        <p:txBody>
          <a:bodyPr/>
          <a:lstStyle/>
          <a:p>
            <a:r>
              <a:rPr lang="en-US" dirty="0" smtClean="0"/>
              <a:t>Criteria for Nomothetic Causality</a:t>
            </a:r>
          </a:p>
          <a:p>
            <a:pPr marL="971550" lvl="1" indent="-514350">
              <a:buFont typeface="+mj-lt"/>
              <a:buAutoNum type="arabicPeriod"/>
            </a:pPr>
            <a:r>
              <a:rPr lang="en-US" dirty="0" smtClean="0"/>
              <a:t>The variables must be correlated</a:t>
            </a:r>
          </a:p>
          <a:p>
            <a:pPr marL="971550" lvl="1" indent="-514350">
              <a:buFont typeface="+mj-lt"/>
              <a:buAutoNum type="arabicPeriod"/>
            </a:pPr>
            <a:r>
              <a:rPr lang="en-US" dirty="0" smtClean="0"/>
              <a:t>The cause takes place before the effect</a:t>
            </a:r>
          </a:p>
          <a:p>
            <a:pPr marL="971550" lvl="1" indent="-514350">
              <a:buFont typeface="+mj-lt"/>
              <a:buAutoNum type="arabicPeriod"/>
            </a:pPr>
            <a:r>
              <a:rPr lang="en-US" dirty="0" smtClean="0"/>
              <a:t>The variables are </a:t>
            </a:r>
            <a:r>
              <a:rPr lang="en-US" dirty="0" err="1" smtClean="0"/>
              <a:t>nonspurious</a:t>
            </a:r>
            <a:endParaRPr lang="en-US" dirty="0" smtClean="0"/>
          </a:p>
          <a:p>
            <a:pPr lvl="2"/>
            <a:r>
              <a:rPr lang="en-US" dirty="0" smtClean="0"/>
              <a:t>Spurious Relationship</a:t>
            </a:r>
          </a:p>
          <a:p>
            <a:pPr lvl="3"/>
            <a:r>
              <a:rPr lang="en-US" dirty="0" smtClean="0"/>
              <a:t>A coincidental statistical correlation between two variables shown to be caused by some third variable</a:t>
            </a:r>
          </a:p>
          <a:p>
            <a:endParaRPr lang="en-US" dirty="0"/>
          </a:p>
        </p:txBody>
      </p:sp>
    </p:spTree>
    <p:extLst>
      <p:ext uri="{BB962C8B-B14F-4D97-AF65-F5344CB8AC3E}">
        <p14:creationId xmlns:p14="http://schemas.microsoft.com/office/powerpoint/2010/main" val="46114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62500" lnSpcReduction="20000"/>
          </a:bodyPr>
          <a:lstStyle/>
          <a:p>
            <a:r>
              <a:rPr lang="en-US" dirty="0" smtClean="0"/>
              <a:t>An Example of a Spurious Causal Relationship </a:t>
            </a:r>
          </a:p>
          <a:p>
            <a:r>
              <a:rPr lang="en-US" dirty="0" smtClean="0"/>
              <a:t>Finding an empirical correlation between two variables does not necessarily establish a causal relationship. Sometimes the observed correlation is the incidental result of other causal relationships, involving other variables.</a:t>
            </a:r>
          </a:p>
          <a:p>
            <a:endParaRPr lang="en-US" dirty="0"/>
          </a:p>
        </p:txBody>
      </p:sp>
      <p:sp>
        <p:nvSpPr>
          <p:cNvPr id="2" name="Title 1"/>
          <p:cNvSpPr>
            <a:spLocks noGrp="1"/>
          </p:cNvSpPr>
          <p:nvPr>
            <p:ph type="title"/>
          </p:nvPr>
        </p:nvSpPr>
        <p:spPr/>
        <p:txBody>
          <a:bodyPr/>
          <a:lstStyle/>
          <a:p>
            <a:r>
              <a:rPr lang="en-US" dirty="0" smtClean="0"/>
              <a:t>Figure 4-1</a:t>
            </a:r>
            <a:endParaRPr lang="en-US" dirty="0"/>
          </a:p>
        </p:txBody>
      </p:sp>
      <p:pic>
        <p:nvPicPr>
          <p:cNvPr id="5"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4860" b="-4860"/>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1740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Nomothetic Explanations in Explanatory Research</a:t>
            </a:r>
            <a:endParaRPr lang="en-US" dirty="0"/>
          </a:p>
        </p:txBody>
      </p:sp>
      <p:sp>
        <p:nvSpPr>
          <p:cNvPr id="3" name="Content Placeholder 2"/>
          <p:cNvSpPr>
            <a:spLocks noGrp="1"/>
          </p:cNvSpPr>
          <p:nvPr>
            <p:ph sz="quarter" idx="1"/>
          </p:nvPr>
        </p:nvSpPr>
        <p:spPr/>
        <p:txBody>
          <a:bodyPr/>
          <a:lstStyle/>
          <a:p>
            <a:r>
              <a:rPr lang="en-US" dirty="0" smtClean="0"/>
              <a:t>Hypothesis Testing in Nomothetic Causal Analysis</a:t>
            </a:r>
          </a:p>
          <a:p>
            <a:pPr lvl="1"/>
            <a:r>
              <a:rPr lang="en-US" dirty="0" smtClean="0"/>
              <a:t>To test a hypothesis:</a:t>
            </a:r>
          </a:p>
          <a:p>
            <a:pPr lvl="2"/>
            <a:r>
              <a:rPr lang="en-US" dirty="0" smtClean="0"/>
              <a:t>Specify variables you think are related</a:t>
            </a:r>
          </a:p>
          <a:p>
            <a:pPr lvl="2"/>
            <a:r>
              <a:rPr lang="en-US" dirty="0" smtClean="0"/>
              <a:t>Specify measurement of variables</a:t>
            </a:r>
          </a:p>
          <a:p>
            <a:pPr lvl="2"/>
            <a:r>
              <a:rPr lang="en-US" dirty="0" smtClean="0"/>
              <a:t>Hypothesize correlation, strength of relationship, statistical significance</a:t>
            </a:r>
          </a:p>
          <a:p>
            <a:pPr lvl="2"/>
            <a:r>
              <a:rPr lang="en-US" dirty="0" smtClean="0"/>
              <a:t>Specify tests for spuriousness</a:t>
            </a:r>
          </a:p>
          <a:p>
            <a:endParaRPr lang="en-US" dirty="0"/>
          </a:p>
        </p:txBody>
      </p:sp>
    </p:spTree>
    <p:extLst>
      <p:ext uri="{BB962C8B-B14F-4D97-AF65-F5344CB8AC3E}">
        <p14:creationId xmlns:p14="http://schemas.microsoft.com/office/powerpoint/2010/main" val="3873478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Nomothetic Explanations in Explanatory Research</a:t>
            </a:r>
            <a:endParaRPr lang="en-US" dirty="0"/>
          </a:p>
        </p:txBody>
      </p:sp>
      <p:sp>
        <p:nvSpPr>
          <p:cNvPr id="3" name="Content Placeholder 2"/>
          <p:cNvSpPr>
            <a:spLocks noGrp="1"/>
          </p:cNvSpPr>
          <p:nvPr>
            <p:ph sz="quarter" idx="1"/>
          </p:nvPr>
        </p:nvSpPr>
        <p:spPr/>
        <p:txBody>
          <a:bodyPr/>
          <a:lstStyle/>
          <a:p>
            <a:r>
              <a:rPr lang="en-US" dirty="0" smtClean="0"/>
              <a:t>False Criteria for Nomothetic Causality</a:t>
            </a:r>
          </a:p>
          <a:p>
            <a:pPr lvl="1"/>
            <a:r>
              <a:rPr lang="en-US" dirty="0" smtClean="0"/>
              <a:t>Complete Causation</a:t>
            </a:r>
          </a:p>
          <a:p>
            <a:pPr lvl="1"/>
            <a:r>
              <a:rPr lang="en-US" dirty="0" smtClean="0"/>
              <a:t>Exceptional Cases</a:t>
            </a:r>
          </a:p>
          <a:p>
            <a:pPr lvl="1"/>
            <a:r>
              <a:rPr lang="en-US" dirty="0" smtClean="0"/>
              <a:t>Majority of Cases</a:t>
            </a:r>
          </a:p>
          <a:p>
            <a:endParaRPr lang="en-US" dirty="0"/>
          </a:p>
        </p:txBody>
      </p:sp>
    </p:spTree>
    <p:extLst>
      <p:ext uri="{BB962C8B-B14F-4D97-AF65-F5344CB8AC3E}">
        <p14:creationId xmlns:p14="http://schemas.microsoft.com/office/powerpoint/2010/main" val="26205973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Nomothetic Explanations in Explanatory Research</a:t>
            </a:r>
            <a:endParaRPr lang="en-US" dirty="0"/>
          </a:p>
        </p:txBody>
      </p:sp>
      <p:sp>
        <p:nvSpPr>
          <p:cNvPr id="3" name="Content Placeholder 2"/>
          <p:cNvSpPr>
            <a:spLocks noGrp="1"/>
          </p:cNvSpPr>
          <p:nvPr>
            <p:ph sz="quarter" idx="1"/>
          </p:nvPr>
        </p:nvSpPr>
        <p:spPr/>
        <p:txBody>
          <a:bodyPr/>
          <a:lstStyle/>
          <a:p>
            <a:r>
              <a:rPr lang="en-US" dirty="0" smtClean="0"/>
              <a:t>Necessary and Sufficient Causes</a:t>
            </a:r>
          </a:p>
          <a:p>
            <a:pPr lvl="1"/>
            <a:r>
              <a:rPr lang="en-US" dirty="0" smtClean="0"/>
              <a:t>A </a:t>
            </a:r>
            <a:r>
              <a:rPr lang="en-US" i="1" dirty="0" smtClean="0"/>
              <a:t>necessary cause </a:t>
            </a:r>
            <a:r>
              <a:rPr lang="en-US" dirty="0" smtClean="0"/>
              <a:t>represents a condition that must be present for the effect to follow.</a:t>
            </a:r>
          </a:p>
          <a:p>
            <a:pPr lvl="1"/>
            <a:r>
              <a:rPr lang="en-US" dirty="0" smtClean="0"/>
              <a:t>A </a:t>
            </a:r>
            <a:r>
              <a:rPr lang="en-US" i="1" dirty="0" smtClean="0"/>
              <a:t>sufficient cause </a:t>
            </a:r>
            <a:r>
              <a:rPr lang="en-US" dirty="0" smtClean="0"/>
              <a:t>represents a condition that, if present, guarantees the effect in question.</a:t>
            </a:r>
          </a:p>
          <a:p>
            <a:pPr lvl="1"/>
            <a:r>
              <a:rPr lang="en-US" dirty="0" smtClean="0"/>
              <a:t>Most satisfying outcomes in research include both necessary and sufficient causes.</a:t>
            </a:r>
          </a:p>
          <a:p>
            <a:pPr lvl="1"/>
            <a:endParaRPr lang="en-US" dirty="0"/>
          </a:p>
        </p:txBody>
      </p:sp>
    </p:spTree>
    <p:extLst>
      <p:ext uri="{BB962C8B-B14F-4D97-AF65-F5344CB8AC3E}">
        <p14:creationId xmlns:p14="http://schemas.microsoft.com/office/powerpoint/2010/main" val="18094355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smtClean="0"/>
              <a:t>Necessary Cause</a:t>
            </a:r>
          </a:p>
          <a:p>
            <a:r>
              <a:rPr lang="en-US" dirty="0" smtClean="0"/>
              <a:t>Being female is a necessary cause of pregnancy, that is, you can’t get pregnant unless you’re female.</a:t>
            </a:r>
          </a:p>
          <a:p>
            <a:endParaRPr lang="en-US" dirty="0"/>
          </a:p>
        </p:txBody>
      </p:sp>
      <p:sp>
        <p:nvSpPr>
          <p:cNvPr id="2" name="Title 1"/>
          <p:cNvSpPr>
            <a:spLocks noGrp="1"/>
          </p:cNvSpPr>
          <p:nvPr>
            <p:ph type="title"/>
          </p:nvPr>
        </p:nvSpPr>
        <p:spPr/>
        <p:txBody>
          <a:bodyPr/>
          <a:lstStyle/>
          <a:p>
            <a:r>
              <a:rPr lang="en-US" dirty="0" smtClean="0"/>
              <a:t>Figure 4-2</a:t>
            </a:r>
            <a:endParaRPr lang="en-US" dirty="0"/>
          </a:p>
        </p:txBody>
      </p:sp>
      <p:pic>
        <p:nvPicPr>
          <p:cNvPr id="5"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7632" b="-17632"/>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6913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smtClean="0"/>
              <a:t>Sufficient Cause</a:t>
            </a:r>
          </a:p>
          <a:p>
            <a:r>
              <a:rPr lang="en-US" dirty="0" smtClean="0"/>
              <a:t>Not taking the exam is a sufficient cause of failing it, even though there are other ways of failing (such as answering randomly).</a:t>
            </a:r>
          </a:p>
          <a:p>
            <a:endParaRPr lang="en-US" dirty="0"/>
          </a:p>
        </p:txBody>
      </p:sp>
      <p:sp>
        <p:nvSpPr>
          <p:cNvPr id="2" name="Title 1"/>
          <p:cNvSpPr>
            <a:spLocks noGrp="1"/>
          </p:cNvSpPr>
          <p:nvPr>
            <p:ph type="title"/>
          </p:nvPr>
        </p:nvSpPr>
        <p:spPr/>
        <p:txBody>
          <a:bodyPr/>
          <a:lstStyle/>
          <a:p>
            <a:r>
              <a:rPr lang="en-US" dirty="0" smtClean="0"/>
              <a:t>Figure 4-3</a:t>
            </a:r>
            <a:endParaRPr lang="en-US" dirty="0"/>
          </a:p>
        </p:txBody>
      </p:sp>
      <p:pic>
        <p:nvPicPr>
          <p:cNvPr id="5"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17573" r="-17573"/>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71648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Units of Analysis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Individuals</a:t>
            </a:r>
          </a:p>
          <a:p>
            <a:pPr lvl="1"/>
            <a:r>
              <a:rPr lang="en-US" dirty="0" smtClean="0"/>
              <a:t>Most common unit of analysis for social research</a:t>
            </a:r>
          </a:p>
          <a:p>
            <a:endParaRPr lang="en-US" dirty="0" smtClean="0"/>
          </a:p>
          <a:p>
            <a:r>
              <a:rPr lang="en-US" dirty="0" smtClean="0"/>
              <a:t>Groups</a:t>
            </a:r>
          </a:p>
          <a:p>
            <a:endParaRPr lang="en-US" dirty="0" smtClean="0"/>
          </a:p>
          <a:p>
            <a:r>
              <a:rPr lang="en-US" dirty="0" smtClean="0"/>
              <a:t>Organizations</a:t>
            </a:r>
          </a:p>
          <a:p>
            <a:endParaRPr lang="en-US" dirty="0" smtClean="0"/>
          </a:p>
          <a:p>
            <a:r>
              <a:rPr lang="en-US" dirty="0" smtClean="0"/>
              <a:t>Social Interactions</a:t>
            </a:r>
          </a:p>
          <a:p>
            <a:endParaRPr lang="en-US" dirty="0"/>
          </a:p>
          <a:p>
            <a:r>
              <a:rPr lang="en-US" dirty="0" smtClean="0"/>
              <a:t>Social Artifacts</a:t>
            </a:r>
          </a:p>
          <a:p>
            <a:endParaRPr lang="en-US" dirty="0"/>
          </a:p>
        </p:txBody>
      </p:sp>
    </p:spTree>
    <p:extLst>
      <p:ext uri="{BB962C8B-B14F-4D97-AF65-F5344CB8AC3E}">
        <p14:creationId xmlns:p14="http://schemas.microsoft.com/office/powerpoint/2010/main" val="81644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Units of Analysis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Individuals</a:t>
            </a:r>
          </a:p>
          <a:p>
            <a:pPr lvl="1"/>
            <a:r>
              <a:rPr lang="en-US" dirty="0" smtClean="0"/>
              <a:t>Students, voters, parents, </a:t>
            </a:r>
            <a:r>
              <a:rPr lang="en-US" dirty="0" smtClean="0"/>
              <a:t>children</a:t>
            </a:r>
            <a:endParaRPr lang="en-US" dirty="0" smtClean="0"/>
          </a:p>
          <a:p>
            <a:r>
              <a:rPr lang="en-US" dirty="0" smtClean="0"/>
              <a:t>Groups</a:t>
            </a:r>
          </a:p>
          <a:p>
            <a:pPr lvl="1"/>
            <a:r>
              <a:rPr lang="en-US" dirty="0" smtClean="0"/>
              <a:t>Gang members, families, married couples, friendship groups</a:t>
            </a:r>
          </a:p>
          <a:p>
            <a:r>
              <a:rPr lang="en-US" dirty="0" smtClean="0"/>
              <a:t>Organizations</a:t>
            </a:r>
          </a:p>
          <a:p>
            <a:pPr lvl="1"/>
            <a:r>
              <a:rPr lang="en-US" dirty="0" smtClean="0"/>
              <a:t>Corporations, social organizations, colleges</a:t>
            </a:r>
          </a:p>
          <a:p>
            <a:r>
              <a:rPr lang="en-US" dirty="0" smtClean="0"/>
              <a:t>Social Interactions</a:t>
            </a:r>
          </a:p>
          <a:p>
            <a:pPr lvl="1"/>
            <a:r>
              <a:rPr lang="en-US" dirty="0" smtClean="0"/>
              <a:t>Telephone calls, dances, online chat rooms, fights</a:t>
            </a:r>
          </a:p>
          <a:p>
            <a:r>
              <a:rPr lang="en-US" dirty="0" smtClean="0"/>
              <a:t>Social Artifacts</a:t>
            </a:r>
          </a:p>
          <a:p>
            <a:pPr lvl="1"/>
            <a:r>
              <a:rPr lang="en-US" dirty="0" smtClean="0"/>
              <a:t>Social Artifact – any product of social beings or their behavior.</a:t>
            </a:r>
          </a:p>
          <a:p>
            <a:endParaRPr lang="en-US" dirty="0"/>
          </a:p>
        </p:txBody>
      </p:sp>
    </p:spTree>
    <p:extLst>
      <p:ext uri="{BB962C8B-B14F-4D97-AF65-F5344CB8AC3E}">
        <p14:creationId xmlns:p14="http://schemas.microsoft.com/office/powerpoint/2010/main" val="2533982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smtClean="0"/>
              <a:t>Illustration of Units of Analysis</a:t>
            </a:r>
          </a:p>
          <a:p>
            <a:r>
              <a:rPr lang="en-US" dirty="0" smtClean="0"/>
              <a:t>Units of analysis in social research can be individuals, groups, or even nonhuman entities.</a:t>
            </a:r>
            <a:endParaRPr lang="en-US" dirty="0"/>
          </a:p>
        </p:txBody>
      </p:sp>
      <p:sp>
        <p:nvSpPr>
          <p:cNvPr id="2" name="Title 1"/>
          <p:cNvSpPr>
            <a:spLocks noGrp="1"/>
          </p:cNvSpPr>
          <p:nvPr>
            <p:ph type="title"/>
          </p:nvPr>
        </p:nvSpPr>
        <p:spPr/>
        <p:txBody>
          <a:bodyPr/>
          <a:lstStyle/>
          <a:p>
            <a:r>
              <a:rPr lang="en-US" dirty="0" smtClean="0"/>
              <a:t>Figure 4-4</a:t>
            </a:r>
            <a:endParaRPr lang="en-US" dirty="0"/>
          </a:p>
        </p:txBody>
      </p:sp>
      <p:pic>
        <p:nvPicPr>
          <p:cNvPr id="5"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56824" r="-56824"/>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775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Outline</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Introduction</a:t>
            </a:r>
          </a:p>
          <a:p>
            <a:r>
              <a:rPr lang="en-US" dirty="0" smtClean="0"/>
              <a:t>Three Purposes of Research</a:t>
            </a:r>
          </a:p>
          <a:p>
            <a:r>
              <a:rPr lang="en-US" dirty="0" smtClean="0"/>
              <a:t>The Logic of Nomothetic Explanation</a:t>
            </a:r>
          </a:p>
          <a:p>
            <a:r>
              <a:rPr lang="en-US" dirty="0" smtClean="0"/>
              <a:t>Necessary and Sufficient Causes</a:t>
            </a:r>
          </a:p>
          <a:p>
            <a:r>
              <a:rPr lang="en-US" dirty="0" smtClean="0"/>
              <a:t>Units of Analysis</a:t>
            </a:r>
          </a:p>
          <a:p>
            <a:r>
              <a:rPr lang="en-US" dirty="0" smtClean="0"/>
              <a:t>The Time Dimension</a:t>
            </a:r>
          </a:p>
          <a:p>
            <a:r>
              <a:rPr lang="en-US" dirty="0" smtClean="0"/>
              <a:t>How to Design a Research Project</a:t>
            </a:r>
          </a:p>
          <a:p>
            <a:r>
              <a:rPr lang="en-US" dirty="0" smtClean="0"/>
              <a:t>The Research Proposal</a:t>
            </a:r>
          </a:p>
          <a:p>
            <a:r>
              <a:rPr lang="en-US" dirty="0" smtClean="0"/>
              <a:t>The Ethics of Research Design</a:t>
            </a:r>
          </a:p>
          <a:p>
            <a:r>
              <a:rPr lang="en-US" dirty="0" smtClean="0"/>
              <a:t>Chapter Summary</a:t>
            </a:r>
          </a:p>
          <a:p>
            <a:r>
              <a:rPr lang="en-US" dirty="0" smtClean="0"/>
              <a:t>Questions</a:t>
            </a:r>
          </a:p>
          <a:p>
            <a:endParaRPr lang="en-US" dirty="0"/>
          </a:p>
        </p:txBody>
      </p:sp>
    </p:spTree>
    <p:extLst>
      <p:ext uri="{BB962C8B-B14F-4D97-AF65-F5344CB8AC3E}">
        <p14:creationId xmlns:p14="http://schemas.microsoft.com/office/powerpoint/2010/main" val="23029565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Faulty Reasoning about Units of Analysis</a:t>
            </a:r>
            <a:endParaRPr lang="en-US" dirty="0"/>
          </a:p>
        </p:txBody>
      </p:sp>
      <p:sp>
        <p:nvSpPr>
          <p:cNvPr id="3" name="Content Placeholder 2"/>
          <p:cNvSpPr>
            <a:spLocks noGrp="1"/>
          </p:cNvSpPr>
          <p:nvPr>
            <p:ph sz="quarter" idx="1"/>
          </p:nvPr>
        </p:nvSpPr>
        <p:spPr/>
        <p:txBody>
          <a:bodyPr>
            <a:normAutofit/>
          </a:bodyPr>
          <a:lstStyle/>
          <a:p>
            <a:r>
              <a:rPr lang="en-US" dirty="0" smtClean="0"/>
              <a:t>The Ecological Fallacy</a:t>
            </a:r>
          </a:p>
          <a:p>
            <a:pPr lvl="1"/>
            <a:r>
              <a:rPr lang="en-US" dirty="0" smtClean="0"/>
              <a:t>erroneously drawing conclusions about individuals solely from the observations of larger units of analysis.</a:t>
            </a:r>
          </a:p>
          <a:p>
            <a:endParaRPr lang="en-US" dirty="0" smtClean="0"/>
          </a:p>
          <a:p>
            <a:r>
              <a:rPr lang="en-US" dirty="0" smtClean="0"/>
              <a:t>Reductionism </a:t>
            </a:r>
          </a:p>
          <a:p>
            <a:pPr lvl="1"/>
            <a:r>
              <a:rPr lang="en-US" dirty="0" smtClean="0"/>
              <a:t>erroneously drawing conclusions about a phenomenon by looking at aspects of lower level concepts.</a:t>
            </a:r>
          </a:p>
          <a:p>
            <a:endParaRPr lang="en-US" dirty="0"/>
          </a:p>
        </p:txBody>
      </p:sp>
    </p:spTree>
    <p:extLst>
      <p:ext uri="{BB962C8B-B14F-4D97-AF65-F5344CB8AC3E}">
        <p14:creationId xmlns:p14="http://schemas.microsoft.com/office/powerpoint/2010/main" val="390563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Time Dimension of Explanatory Research</a:t>
            </a:r>
            <a:endParaRPr lang="en-US" dirty="0"/>
          </a:p>
        </p:txBody>
      </p:sp>
      <p:sp>
        <p:nvSpPr>
          <p:cNvPr id="3" name="Content Placeholder 2"/>
          <p:cNvSpPr>
            <a:spLocks noGrp="1"/>
          </p:cNvSpPr>
          <p:nvPr>
            <p:ph sz="quarter" idx="1"/>
          </p:nvPr>
        </p:nvSpPr>
        <p:spPr/>
        <p:txBody>
          <a:bodyPr>
            <a:normAutofit/>
          </a:bodyPr>
          <a:lstStyle/>
          <a:p>
            <a:r>
              <a:rPr lang="en-US" dirty="0" smtClean="0"/>
              <a:t>Cross-Sectional Study</a:t>
            </a:r>
          </a:p>
          <a:p>
            <a:pPr lvl="1"/>
            <a:r>
              <a:rPr lang="en-US" dirty="0" smtClean="0"/>
              <a:t>A study based on observations representing a single point in time, a cross section of a population.</a:t>
            </a:r>
          </a:p>
          <a:p>
            <a:endParaRPr lang="en-US" dirty="0" smtClean="0"/>
          </a:p>
          <a:p>
            <a:r>
              <a:rPr lang="en-US" dirty="0" smtClean="0"/>
              <a:t>Longitudinal Study</a:t>
            </a:r>
          </a:p>
          <a:p>
            <a:pPr lvl="1"/>
            <a:r>
              <a:rPr lang="en-US" dirty="0" smtClean="0"/>
              <a:t>A study design involving the collection of data at different points in time.</a:t>
            </a:r>
          </a:p>
        </p:txBody>
      </p:sp>
    </p:spTree>
    <p:extLst>
      <p:ext uri="{BB962C8B-B14F-4D97-AF65-F5344CB8AC3E}">
        <p14:creationId xmlns:p14="http://schemas.microsoft.com/office/powerpoint/2010/main" val="3818289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Time Dimension of Explanatory Research</a:t>
            </a:r>
            <a:endParaRPr lang="en-US" dirty="0"/>
          </a:p>
        </p:txBody>
      </p:sp>
      <p:sp>
        <p:nvSpPr>
          <p:cNvPr id="3" name="Content Placeholder 2"/>
          <p:cNvSpPr>
            <a:spLocks noGrp="1"/>
          </p:cNvSpPr>
          <p:nvPr>
            <p:ph sz="quarter" idx="1"/>
          </p:nvPr>
        </p:nvSpPr>
        <p:spPr/>
        <p:txBody>
          <a:bodyPr>
            <a:normAutofit/>
          </a:bodyPr>
          <a:lstStyle/>
          <a:p>
            <a:r>
              <a:rPr lang="en-US" dirty="0" smtClean="0"/>
              <a:t>Three Types of Longitudinal Designs</a:t>
            </a:r>
          </a:p>
          <a:p>
            <a:pPr marL="971550" lvl="1" indent="-514350">
              <a:buFont typeface="+mj-lt"/>
              <a:buAutoNum type="arabicPeriod"/>
            </a:pPr>
            <a:r>
              <a:rPr lang="en-US" dirty="0" smtClean="0"/>
              <a:t>Trend Study</a:t>
            </a:r>
          </a:p>
          <a:p>
            <a:pPr lvl="2"/>
            <a:r>
              <a:rPr lang="en-US" dirty="0" smtClean="0"/>
              <a:t>A study in which a given characteristic of some population is monitored over time.</a:t>
            </a:r>
          </a:p>
          <a:p>
            <a:pPr marL="971550" lvl="1" indent="-514350">
              <a:buFont typeface="+mj-lt"/>
              <a:buAutoNum type="arabicPeriod"/>
            </a:pPr>
            <a:r>
              <a:rPr lang="en-US" dirty="0" smtClean="0"/>
              <a:t>Cohort Study</a:t>
            </a:r>
          </a:p>
          <a:p>
            <a:pPr lvl="2"/>
            <a:r>
              <a:rPr lang="en-US" dirty="0" smtClean="0"/>
              <a:t>A study in which some specific subpopulation, or cohort, is studied over time.</a:t>
            </a:r>
          </a:p>
          <a:p>
            <a:pPr marL="971550" lvl="1" indent="-514350">
              <a:buFont typeface="+mj-lt"/>
              <a:buAutoNum type="arabicPeriod"/>
            </a:pPr>
            <a:r>
              <a:rPr lang="en-US" dirty="0" smtClean="0"/>
              <a:t>Panel Study</a:t>
            </a:r>
          </a:p>
          <a:p>
            <a:pPr lvl="2"/>
            <a:r>
              <a:rPr lang="en-US" dirty="0" smtClean="0"/>
              <a:t>A study in which data are collected from the same set of people at several points in time</a:t>
            </a:r>
          </a:p>
          <a:p>
            <a:endParaRPr lang="en-US" dirty="0" smtClean="0"/>
          </a:p>
        </p:txBody>
      </p:sp>
    </p:spTree>
    <p:extLst>
      <p:ext uri="{BB962C8B-B14F-4D97-AF65-F5344CB8AC3E}">
        <p14:creationId xmlns:p14="http://schemas.microsoft.com/office/powerpoint/2010/main" val="86404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Religious Affiliation: Three Types of Longitudinal Designs</a:t>
            </a:r>
            <a:endParaRPr lang="en-US" dirty="0"/>
          </a:p>
        </p:txBody>
      </p:sp>
      <p:sp>
        <p:nvSpPr>
          <p:cNvPr id="3" name="Content Placeholder 2"/>
          <p:cNvSpPr>
            <a:spLocks noGrp="1"/>
          </p:cNvSpPr>
          <p:nvPr>
            <p:ph sz="quarter" idx="1"/>
          </p:nvPr>
        </p:nvSpPr>
        <p:spPr/>
        <p:txBody>
          <a:bodyPr>
            <a:normAutofit/>
          </a:bodyPr>
          <a:lstStyle/>
          <a:p>
            <a:r>
              <a:rPr lang="en-US" dirty="0" smtClean="0"/>
              <a:t>Trend Study</a:t>
            </a:r>
          </a:p>
          <a:p>
            <a:pPr lvl="1"/>
            <a:r>
              <a:rPr lang="en-US" dirty="0" smtClean="0"/>
              <a:t>looks at general shifts in religious affiliation over time.</a:t>
            </a:r>
          </a:p>
          <a:p>
            <a:r>
              <a:rPr lang="en-US" dirty="0" smtClean="0"/>
              <a:t>Cohort Study</a:t>
            </a:r>
          </a:p>
          <a:p>
            <a:pPr lvl="1"/>
            <a:r>
              <a:rPr lang="en-US" dirty="0" smtClean="0"/>
              <a:t>follows shifts in religious affiliation among those born during the Depression.</a:t>
            </a:r>
          </a:p>
          <a:p>
            <a:r>
              <a:rPr lang="en-US" dirty="0" smtClean="0"/>
              <a:t>Panel Study</a:t>
            </a:r>
          </a:p>
          <a:p>
            <a:pPr lvl="1"/>
            <a:r>
              <a:rPr lang="en-US" dirty="0" smtClean="0"/>
              <a:t>follows the shifts in religious affiliation among a specific group of people over time.</a:t>
            </a:r>
          </a:p>
          <a:p>
            <a:endParaRPr lang="en-US" dirty="0"/>
          </a:p>
        </p:txBody>
      </p:sp>
    </p:spTree>
    <p:extLst>
      <p:ext uri="{BB962C8B-B14F-4D97-AF65-F5344CB8AC3E}">
        <p14:creationId xmlns:p14="http://schemas.microsoft.com/office/powerpoint/2010/main" val="104859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smtClean="0"/>
              <a:t>Comparing Types of Study Design</a:t>
            </a:r>
          </a:p>
          <a:p>
            <a:endParaRPr lang="en-US" dirty="0"/>
          </a:p>
        </p:txBody>
      </p:sp>
      <p:sp>
        <p:nvSpPr>
          <p:cNvPr id="2" name="Title 1"/>
          <p:cNvSpPr>
            <a:spLocks noGrp="1"/>
          </p:cNvSpPr>
          <p:nvPr>
            <p:ph type="title"/>
          </p:nvPr>
        </p:nvSpPr>
        <p:spPr/>
        <p:txBody>
          <a:bodyPr/>
          <a:lstStyle/>
          <a:p>
            <a:r>
              <a:rPr lang="en-US" dirty="0" smtClean="0"/>
              <a:t>Figure 4-6</a:t>
            </a:r>
            <a:endParaRPr lang="en-US" dirty="0"/>
          </a:p>
        </p:txBody>
      </p:sp>
      <p:pic>
        <p:nvPicPr>
          <p:cNvPr id="5"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3968" b="-13968"/>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796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smtClean="0"/>
              <a:t>The Research Process</a:t>
            </a:r>
          </a:p>
          <a:p>
            <a:r>
              <a:rPr lang="en-US" dirty="0" smtClean="0"/>
              <a:t>Here are some of the key elements that we’ll be examining throughout this book: the pieces that make up the whole of social research.</a:t>
            </a:r>
          </a:p>
          <a:p>
            <a:endParaRPr lang="en-US" dirty="0"/>
          </a:p>
        </p:txBody>
      </p:sp>
      <p:sp>
        <p:nvSpPr>
          <p:cNvPr id="2" name="Title 1"/>
          <p:cNvSpPr>
            <a:spLocks noGrp="1"/>
          </p:cNvSpPr>
          <p:nvPr>
            <p:ph type="title"/>
          </p:nvPr>
        </p:nvSpPr>
        <p:spPr/>
        <p:txBody>
          <a:bodyPr/>
          <a:lstStyle/>
          <a:p>
            <a:r>
              <a:rPr lang="en-US" dirty="0" smtClean="0"/>
              <a:t>Figure 4-7</a:t>
            </a:r>
            <a:endParaRPr lang="en-US" dirty="0"/>
          </a:p>
        </p:txBody>
      </p:sp>
      <p:pic>
        <p:nvPicPr>
          <p:cNvPr id="5"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1856" r="-41856"/>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8524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Design a Research Project</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Define the purpose of your project – exploratory, descriptive, or explanatory?</a:t>
            </a:r>
          </a:p>
          <a:p>
            <a:r>
              <a:rPr lang="en-US" dirty="0" smtClean="0"/>
              <a:t>Determine whom or what to study</a:t>
            </a:r>
          </a:p>
          <a:p>
            <a:r>
              <a:rPr lang="en-US" dirty="0" smtClean="0"/>
              <a:t>Specify the meanings of each concept you want to study</a:t>
            </a:r>
          </a:p>
          <a:p>
            <a:r>
              <a:rPr lang="en-US" dirty="0" smtClean="0"/>
              <a:t>Select a research method</a:t>
            </a:r>
          </a:p>
          <a:p>
            <a:r>
              <a:rPr lang="en-US" dirty="0" smtClean="0"/>
              <a:t>Determine how you will measure the results</a:t>
            </a:r>
          </a:p>
          <a:p>
            <a:r>
              <a:rPr lang="en-US" dirty="0" smtClean="0"/>
              <a:t>Collect empirical data</a:t>
            </a:r>
          </a:p>
          <a:p>
            <a:r>
              <a:rPr lang="en-US" dirty="0" smtClean="0"/>
              <a:t>Clean the data</a:t>
            </a:r>
          </a:p>
          <a:p>
            <a:r>
              <a:rPr lang="en-US" dirty="0" smtClean="0"/>
              <a:t>Analyze the data</a:t>
            </a:r>
          </a:p>
          <a:p>
            <a:r>
              <a:rPr lang="en-US" dirty="0" smtClean="0"/>
              <a:t>Report your findings/write-up results</a:t>
            </a:r>
          </a:p>
          <a:p>
            <a:endParaRPr lang="en-US" dirty="0"/>
          </a:p>
        </p:txBody>
      </p:sp>
    </p:spTree>
    <p:extLst>
      <p:ext uri="{BB962C8B-B14F-4D97-AF65-F5344CB8AC3E}">
        <p14:creationId xmlns:p14="http://schemas.microsoft.com/office/powerpoint/2010/main" val="117405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General Research Proposal Outline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Elements of a Research Proposal</a:t>
            </a:r>
          </a:p>
          <a:p>
            <a:pPr lvl="1"/>
            <a:r>
              <a:rPr lang="en-US" dirty="0" smtClean="0"/>
              <a:t>Problem or Objective</a:t>
            </a:r>
          </a:p>
          <a:p>
            <a:pPr lvl="1"/>
            <a:r>
              <a:rPr lang="en-US" dirty="0" smtClean="0"/>
              <a:t>Literature Review</a:t>
            </a:r>
          </a:p>
          <a:p>
            <a:pPr lvl="1"/>
            <a:r>
              <a:rPr lang="en-US" dirty="0" smtClean="0"/>
              <a:t>Data and Methods</a:t>
            </a:r>
          </a:p>
          <a:p>
            <a:pPr lvl="2"/>
            <a:r>
              <a:rPr lang="en-US" dirty="0" smtClean="0"/>
              <a:t>Units of analysis</a:t>
            </a:r>
          </a:p>
          <a:p>
            <a:pPr lvl="2"/>
            <a:r>
              <a:rPr lang="en-US" dirty="0" smtClean="0"/>
              <a:t>How the data will be collected</a:t>
            </a:r>
          </a:p>
          <a:p>
            <a:pPr lvl="2"/>
            <a:r>
              <a:rPr lang="en-US" dirty="0" smtClean="0"/>
              <a:t>Measurement, conceptualization, operationalization</a:t>
            </a:r>
          </a:p>
          <a:p>
            <a:pPr lvl="2"/>
            <a:r>
              <a:rPr lang="en-US" dirty="0" smtClean="0"/>
              <a:t>Data analysis</a:t>
            </a:r>
          </a:p>
          <a:p>
            <a:pPr lvl="1"/>
            <a:r>
              <a:rPr lang="en-US" dirty="0" smtClean="0"/>
              <a:t>Schedule/Timeline to completion of research</a:t>
            </a:r>
          </a:p>
          <a:p>
            <a:pPr lvl="1"/>
            <a:r>
              <a:rPr lang="en-US" dirty="0" smtClean="0"/>
              <a:t>Budget (if necessary)</a:t>
            </a:r>
          </a:p>
        </p:txBody>
      </p:sp>
    </p:spTree>
    <p:extLst>
      <p:ext uri="{BB962C8B-B14F-4D97-AF65-F5344CB8AC3E}">
        <p14:creationId xmlns:p14="http://schemas.microsoft.com/office/powerpoint/2010/main" val="3086456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After Completing the Research Proposal</a:t>
            </a:r>
            <a:endParaRPr lang="en-US" dirty="0"/>
          </a:p>
        </p:txBody>
      </p:sp>
      <p:sp>
        <p:nvSpPr>
          <p:cNvPr id="3" name="Content Placeholder 2"/>
          <p:cNvSpPr>
            <a:spLocks noGrp="1"/>
          </p:cNvSpPr>
          <p:nvPr>
            <p:ph sz="quarter" idx="1"/>
          </p:nvPr>
        </p:nvSpPr>
        <p:spPr/>
        <p:txBody>
          <a:bodyPr/>
          <a:lstStyle/>
          <a:p>
            <a:r>
              <a:rPr lang="en-US" dirty="0"/>
              <a:t>Institutional Review Board</a:t>
            </a:r>
          </a:p>
          <a:p>
            <a:pPr lvl="1"/>
            <a:r>
              <a:rPr lang="en-US" dirty="0"/>
              <a:t>Fill out IRB application and submit proposal to IRB</a:t>
            </a:r>
          </a:p>
          <a:p>
            <a:endParaRPr lang="en-US" dirty="0"/>
          </a:p>
        </p:txBody>
      </p:sp>
    </p:spTree>
    <p:extLst>
      <p:ext uri="{BB962C8B-B14F-4D97-AF65-F5344CB8AC3E}">
        <p14:creationId xmlns:p14="http://schemas.microsoft.com/office/powerpoint/2010/main" val="1170340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Ethics of Research Design</a:t>
            </a:r>
          </a:p>
        </p:txBody>
      </p:sp>
      <p:sp>
        <p:nvSpPr>
          <p:cNvPr id="3" name="Content Placeholder 2"/>
          <p:cNvSpPr>
            <a:spLocks noGrp="1"/>
          </p:cNvSpPr>
          <p:nvPr>
            <p:ph sz="quarter" idx="1"/>
          </p:nvPr>
        </p:nvSpPr>
        <p:spPr/>
        <p:txBody>
          <a:bodyPr/>
          <a:lstStyle/>
          <a:p>
            <a:r>
              <a:rPr lang="en-US" dirty="0"/>
              <a:t>Research design should indicate how your study will abide by the ethical strictures of social research</a:t>
            </a:r>
          </a:p>
          <a:p>
            <a:r>
              <a:rPr lang="en-US" dirty="0"/>
              <a:t>May be appropriate for an institutional review board to review your research proposal</a:t>
            </a:r>
          </a:p>
          <a:p>
            <a:endParaRPr lang="en-US" dirty="0"/>
          </a:p>
        </p:txBody>
      </p:sp>
    </p:spTree>
    <p:extLst>
      <p:ext uri="{BB962C8B-B14F-4D97-AF65-F5344CB8AC3E}">
        <p14:creationId xmlns:p14="http://schemas.microsoft.com/office/powerpoint/2010/main" val="11173043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Chapters 1-3</a:t>
            </a:r>
            <a:endParaRPr lang="en-US" dirty="0"/>
          </a:p>
        </p:txBody>
      </p:sp>
      <p:sp>
        <p:nvSpPr>
          <p:cNvPr id="3" name="Content Placeholder 2"/>
          <p:cNvSpPr>
            <a:spLocks noGrp="1"/>
          </p:cNvSpPr>
          <p:nvPr>
            <p:ph sz="quarter" idx="1"/>
          </p:nvPr>
        </p:nvSpPr>
        <p:spPr/>
        <p:txBody>
          <a:bodyPr/>
          <a:lstStyle/>
          <a:p>
            <a:r>
              <a:rPr lang="en-US" dirty="0" smtClean="0"/>
              <a:t>3 purposes or types of research?</a:t>
            </a:r>
          </a:p>
          <a:p>
            <a:r>
              <a:rPr lang="en-US" dirty="0" smtClean="0"/>
              <a:t>2 Types of explanations in research?</a:t>
            </a:r>
          </a:p>
          <a:p>
            <a:r>
              <a:rPr lang="en-US" dirty="0" smtClean="0"/>
              <a:t>Inductive versus deductive approaches?</a:t>
            </a:r>
          </a:p>
          <a:p>
            <a:r>
              <a:rPr lang="en-US" dirty="0" smtClean="0"/>
              <a:t>Why is theory important?</a:t>
            </a:r>
          </a:p>
          <a:p>
            <a:r>
              <a:rPr lang="en-US" dirty="0" smtClean="0"/>
              <a:t>Why do we have ethical guidelines?</a:t>
            </a:r>
          </a:p>
          <a:p>
            <a:endParaRPr lang="en-US" dirty="0"/>
          </a:p>
        </p:txBody>
      </p:sp>
    </p:spTree>
    <p:extLst>
      <p:ext uri="{BB962C8B-B14F-4D97-AF65-F5344CB8AC3E}">
        <p14:creationId xmlns:p14="http://schemas.microsoft.com/office/powerpoint/2010/main" val="848039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a:t>Discuss the role of exploration, description, and explanation in social research.</a:t>
            </a:r>
          </a:p>
          <a:p>
            <a:r>
              <a:rPr lang="en-US" dirty="0"/>
              <a:t>Discuss the logic and procedures of idiographic explanation.</a:t>
            </a:r>
          </a:p>
          <a:p>
            <a:r>
              <a:rPr lang="en-US" dirty="0"/>
              <a:t>Name and discuss the legitimate and false criteria for nomothetic explanation.</a:t>
            </a:r>
          </a:p>
          <a:p>
            <a:r>
              <a:rPr lang="en-US" dirty="0"/>
              <a:t>Distinguish between necessary and sufficient causes, giving examples. </a:t>
            </a:r>
          </a:p>
          <a:p>
            <a:r>
              <a:rPr lang="en-US" dirty="0"/>
              <a:t>Identify some of the common units of analysis in social research and explain why that concept is important</a:t>
            </a:r>
            <a:r>
              <a:rPr lang="en-US" dirty="0" smtClean="0"/>
              <a:t>.</a:t>
            </a:r>
          </a:p>
          <a:p>
            <a:r>
              <a:rPr lang="en-US" dirty="0" smtClean="0"/>
              <a:t>Identify </a:t>
            </a:r>
            <a:r>
              <a:rPr lang="en-US" dirty="0"/>
              <a:t>and describe some common study designs based on the time dimension.</a:t>
            </a:r>
          </a:p>
          <a:p>
            <a:r>
              <a:rPr lang="en-US" dirty="0"/>
              <a:t>Explain and illustrate some advantages of mixed-mode designs.</a:t>
            </a:r>
          </a:p>
          <a:p>
            <a:r>
              <a:rPr lang="en-US" dirty="0"/>
              <a:t>Identify and discuss the key elements in the design of a research project.</a:t>
            </a:r>
          </a:p>
          <a:p>
            <a:r>
              <a:rPr lang="en-US" dirty="0"/>
              <a:t>Describe the elements and structure of a research proposal.</a:t>
            </a:r>
          </a:p>
          <a:p>
            <a:r>
              <a:rPr lang="en-US" dirty="0"/>
              <a:t>Give examples of how research design can have ethical implications</a:t>
            </a:r>
            <a:r>
              <a:rPr lang="en-US" dirty="0" smtClean="0"/>
              <a:t>.</a:t>
            </a:r>
            <a:endParaRPr lang="en-US" dirty="0"/>
          </a:p>
        </p:txBody>
      </p:sp>
    </p:spTree>
    <p:extLst>
      <p:ext uri="{BB962C8B-B14F-4D97-AF65-F5344CB8AC3E}">
        <p14:creationId xmlns:p14="http://schemas.microsoft.com/office/powerpoint/2010/main" val="15301443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a:p>
        </p:txBody>
      </p:sp>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20570224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sz="quarter" idx="1"/>
          </p:nvPr>
        </p:nvSpPr>
        <p:spPr/>
        <p:txBody>
          <a:bodyPr/>
          <a:lstStyle/>
          <a:p>
            <a:pPr marL="0" indent="0">
              <a:buNone/>
            </a:pPr>
            <a:r>
              <a:rPr lang="en-US" dirty="0"/>
              <a:t>Social researchers tend to choose _____ as their units of analysis.</a:t>
            </a:r>
          </a:p>
          <a:p>
            <a:pPr marL="914400" lvl="1" indent="-514350">
              <a:buFont typeface="+mj-lt"/>
              <a:buAutoNum type="alphaUcPeriod"/>
            </a:pPr>
            <a:r>
              <a:rPr lang="en-US" dirty="0" smtClean="0"/>
              <a:t>social </a:t>
            </a:r>
            <a:r>
              <a:rPr lang="en-US" dirty="0"/>
              <a:t>interactions</a:t>
            </a:r>
          </a:p>
          <a:p>
            <a:pPr marL="914400" lvl="1" indent="-514350">
              <a:buFont typeface="+mj-lt"/>
              <a:buAutoNum type="alphaUcPeriod"/>
            </a:pPr>
            <a:r>
              <a:rPr lang="en-US" dirty="0" smtClean="0"/>
              <a:t>social </a:t>
            </a:r>
            <a:r>
              <a:rPr lang="en-US" dirty="0"/>
              <a:t>artifacts</a:t>
            </a:r>
          </a:p>
          <a:p>
            <a:pPr marL="914400" lvl="1" indent="-514350">
              <a:buFont typeface="+mj-lt"/>
              <a:buAutoNum type="alphaUcPeriod"/>
            </a:pPr>
            <a:r>
              <a:rPr lang="en-US" dirty="0" smtClean="0"/>
              <a:t>groups</a:t>
            </a:r>
            <a:endParaRPr lang="en-US" dirty="0"/>
          </a:p>
          <a:p>
            <a:pPr marL="914400" lvl="1" indent="-514350">
              <a:buFont typeface="+mj-lt"/>
              <a:buAutoNum type="alphaUcPeriod"/>
            </a:pPr>
            <a:r>
              <a:rPr lang="en-US" dirty="0"/>
              <a:t>i</a:t>
            </a:r>
            <a:r>
              <a:rPr lang="en-US" dirty="0" smtClean="0"/>
              <a:t>ndividuals</a:t>
            </a:r>
            <a:endParaRPr lang="en-US" dirty="0"/>
          </a:p>
          <a:p>
            <a:pPr marL="914400" lvl="1" indent="-514350">
              <a:buFont typeface="+mj-lt"/>
              <a:buAutoNum type="alphaUcPeriod"/>
            </a:pPr>
            <a:r>
              <a:rPr lang="en-US" dirty="0" smtClean="0"/>
              <a:t>aggregates</a:t>
            </a:r>
            <a:endParaRPr lang="en-US" dirty="0"/>
          </a:p>
          <a:p>
            <a:endParaRPr lang="en-US" dirty="0"/>
          </a:p>
        </p:txBody>
      </p:sp>
    </p:spTree>
    <p:extLst>
      <p:ext uri="{BB962C8B-B14F-4D97-AF65-F5344CB8AC3E}">
        <p14:creationId xmlns:p14="http://schemas.microsoft.com/office/powerpoint/2010/main" val="9701331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sz="quarter" idx="1"/>
          </p:nvPr>
        </p:nvSpPr>
        <p:spPr/>
        <p:txBody>
          <a:bodyPr/>
          <a:lstStyle/>
          <a:p>
            <a:pPr marL="0" indent="0">
              <a:buNone/>
            </a:pPr>
            <a:r>
              <a:rPr lang="en-US" dirty="0"/>
              <a:t>Scientific inquiry comes down to</a:t>
            </a:r>
          </a:p>
          <a:p>
            <a:pPr marL="914400" lvl="1" indent="-514350">
              <a:buFont typeface="+mj-lt"/>
              <a:buAutoNum type="alphaUcPeriod"/>
            </a:pPr>
            <a:r>
              <a:rPr lang="en-US" dirty="0" smtClean="0"/>
              <a:t>making </a:t>
            </a:r>
            <a:r>
              <a:rPr lang="en-US" dirty="0"/>
              <a:t>observations.</a:t>
            </a:r>
          </a:p>
          <a:p>
            <a:pPr marL="914400" lvl="1" indent="-514350">
              <a:buFont typeface="+mj-lt"/>
              <a:buAutoNum type="alphaUcPeriod"/>
            </a:pPr>
            <a:r>
              <a:rPr lang="en-US" dirty="0" smtClean="0"/>
              <a:t>interpreting </a:t>
            </a:r>
            <a:r>
              <a:rPr lang="en-US" dirty="0"/>
              <a:t>what you have observed.</a:t>
            </a:r>
          </a:p>
          <a:p>
            <a:pPr marL="914400" lvl="1" indent="-514350">
              <a:buFont typeface="+mj-lt"/>
              <a:buAutoNum type="alphaUcPeriod"/>
            </a:pPr>
            <a:r>
              <a:rPr lang="en-US" dirty="0" smtClean="0"/>
              <a:t>both </a:t>
            </a:r>
            <a:r>
              <a:rPr lang="en-US" dirty="0"/>
              <a:t>of the above</a:t>
            </a:r>
          </a:p>
          <a:p>
            <a:pPr marL="914400" lvl="1" indent="-514350">
              <a:buFont typeface="+mj-lt"/>
              <a:buAutoNum type="alphaUcPeriod"/>
            </a:pPr>
            <a:r>
              <a:rPr lang="en-US" dirty="0" smtClean="0"/>
              <a:t>none </a:t>
            </a:r>
            <a:r>
              <a:rPr lang="en-US" dirty="0"/>
              <a:t>of the </a:t>
            </a:r>
            <a:r>
              <a:rPr lang="en-US" dirty="0" smtClean="0"/>
              <a:t>above</a:t>
            </a:r>
            <a:endParaRPr lang="en-US" dirty="0"/>
          </a:p>
        </p:txBody>
      </p:sp>
    </p:spTree>
    <p:extLst>
      <p:ext uri="{BB962C8B-B14F-4D97-AF65-F5344CB8AC3E}">
        <p14:creationId xmlns:p14="http://schemas.microsoft.com/office/powerpoint/2010/main" val="4429024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sz="quarter" idx="1"/>
          </p:nvPr>
        </p:nvSpPr>
        <p:spPr/>
        <p:txBody>
          <a:bodyPr/>
          <a:lstStyle/>
          <a:p>
            <a:pPr marL="0" indent="0">
              <a:buNone/>
            </a:pPr>
            <a:r>
              <a:rPr lang="en-US" dirty="0"/>
              <a:t>A _____ is an empirical relationship between two variables such that changes in one are associated with changes in the other.</a:t>
            </a:r>
          </a:p>
          <a:p>
            <a:pPr marL="914400" lvl="1" indent="-514350">
              <a:buFont typeface="+mj-lt"/>
              <a:buAutoNum type="alphaUcPeriod"/>
            </a:pPr>
            <a:r>
              <a:rPr lang="en-US" dirty="0" smtClean="0"/>
              <a:t>nomothetic </a:t>
            </a:r>
            <a:r>
              <a:rPr lang="en-US" dirty="0"/>
              <a:t>explanation</a:t>
            </a:r>
          </a:p>
          <a:p>
            <a:pPr marL="914400" lvl="1" indent="-514350">
              <a:buFont typeface="+mj-lt"/>
              <a:buAutoNum type="alphaUcPeriod"/>
            </a:pPr>
            <a:r>
              <a:rPr lang="en-US" dirty="0" smtClean="0"/>
              <a:t>regression analysis</a:t>
            </a:r>
            <a:endParaRPr lang="en-US" dirty="0"/>
          </a:p>
          <a:p>
            <a:pPr marL="914400" lvl="1" indent="-514350">
              <a:buFont typeface="+mj-lt"/>
              <a:buAutoNum type="alphaUcPeriod"/>
            </a:pPr>
            <a:r>
              <a:rPr lang="en-US" dirty="0" smtClean="0"/>
              <a:t>correlation</a:t>
            </a:r>
            <a:endParaRPr lang="en-US" dirty="0"/>
          </a:p>
          <a:p>
            <a:pPr marL="914400" lvl="1" indent="-514350">
              <a:buFont typeface="+mj-lt"/>
              <a:buAutoNum type="alphaUcPeriod"/>
            </a:pPr>
            <a:r>
              <a:rPr lang="en-US" dirty="0" smtClean="0"/>
              <a:t>spurious relationship</a:t>
            </a:r>
            <a:endParaRPr lang="en-US" dirty="0"/>
          </a:p>
        </p:txBody>
      </p:sp>
    </p:spTree>
    <p:extLst>
      <p:ext uri="{BB962C8B-B14F-4D97-AF65-F5344CB8AC3E}">
        <p14:creationId xmlns:p14="http://schemas.microsoft.com/office/powerpoint/2010/main" val="40332341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sz="quarter" idx="1"/>
          </p:nvPr>
        </p:nvSpPr>
        <p:spPr/>
        <p:txBody>
          <a:bodyPr/>
          <a:lstStyle/>
          <a:p>
            <a:pPr marL="0" indent="0">
              <a:buNone/>
            </a:pPr>
            <a:r>
              <a:rPr lang="en-US" dirty="0"/>
              <a:t>Which of these are among the purposes of research?</a:t>
            </a:r>
          </a:p>
          <a:p>
            <a:pPr marL="914400" lvl="1" indent="-514350">
              <a:buFont typeface="+mj-lt"/>
              <a:buAutoNum type="alphaUcPeriod"/>
            </a:pPr>
            <a:r>
              <a:rPr lang="en-US" dirty="0" smtClean="0"/>
              <a:t>exploration</a:t>
            </a:r>
            <a:endParaRPr lang="en-US" dirty="0"/>
          </a:p>
          <a:p>
            <a:pPr marL="914400" lvl="1" indent="-514350">
              <a:buFont typeface="+mj-lt"/>
              <a:buAutoNum type="alphaUcPeriod"/>
            </a:pPr>
            <a:r>
              <a:rPr lang="en-US" dirty="0" smtClean="0"/>
              <a:t>description</a:t>
            </a:r>
            <a:endParaRPr lang="en-US" dirty="0"/>
          </a:p>
          <a:p>
            <a:pPr marL="914400" lvl="1" indent="-514350">
              <a:buFont typeface="+mj-lt"/>
              <a:buAutoNum type="alphaUcPeriod"/>
            </a:pPr>
            <a:r>
              <a:rPr lang="en-US" dirty="0" smtClean="0"/>
              <a:t>explanation</a:t>
            </a:r>
            <a:endParaRPr lang="en-US" dirty="0"/>
          </a:p>
          <a:p>
            <a:pPr marL="914400" lvl="1" indent="-514350">
              <a:buFont typeface="+mj-lt"/>
              <a:buAutoNum type="alphaUcPeriod"/>
            </a:pPr>
            <a:r>
              <a:rPr lang="en-US" dirty="0" smtClean="0"/>
              <a:t>all </a:t>
            </a:r>
            <a:r>
              <a:rPr lang="en-US" dirty="0"/>
              <a:t>of the above</a:t>
            </a:r>
          </a:p>
          <a:p>
            <a:endParaRPr lang="en-US" dirty="0"/>
          </a:p>
        </p:txBody>
      </p:sp>
    </p:spTree>
    <p:extLst>
      <p:ext uri="{BB962C8B-B14F-4D97-AF65-F5344CB8AC3E}">
        <p14:creationId xmlns:p14="http://schemas.microsoft.com/office/powerpoint/2010/main" val="30114715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5</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a:t>What do social researchers means when they say  there is a causal relationship between education and racial tolerance?</a:t>
            </a:r>
          </a:p>
          <a:p>
            <a:pPr marL="914400" lvl="1" indent="-514350">
              <a:buFont typeface="+mj-lt"/>
              <a:buAutoNum type="alphaUcPeriod"/>
            </a:pPr>
            <a:r>
              <a:rPr lang="en-US" dirty="0" smtClean="0"/>
              <a:t>There </a:t>
            </a:r>
            <a:r>
              <a:rPr lang="en-US" dirty="0"/>
              <a:t>is a statistical correlation between the two variables.</a:t>
            </a:r>
          </a:p>
          <a:p>
            <a:pPr marL="914400" lvl="1" indent="-514350">
              <a:buFont typeface="+mj-lt"/>
              <a:buAutoNum type="alphaUcPeriod"/>
            </a:pPr>
            <a:r>
              <a:rPr lang="en-US" dirty="0" smtClean="0"/>
              <a:t>A </a:t>
            </a:r>
            <a:r>
              <a:rPr lang="en-US" dirty="0"/>
              <a:t>person’s educational level occurred before their current level of tolerance.</a:t>
            </a:r>
          </a:p>
          <a:p>
            <a:pPr marL="914400" lvl="1" indent="-514350">
              <a:buFont typeface="+mj-lt"/>
              <a:buAutoNum type="alphaUcPeriod"/>
            </a:pPr>
            <a:r>
              <a:rPr lang="en-US" dirty="0" smtClean="0"/>
              <a:t>There </a:t>
            </a:r>
            <a:r>
              <a:rPr lang="en-US" dirty="0"/>
              <a:t>is no third variable that can explain away the observed correlation.</a:t>
            </a:r>
          </a:p>
          <a:p>
            <a:pPr marL="914400" lvl="1" indent="-514350">
              <a:buFont typeface="+mj-lt"/>
              <a:buAutoNum type="alphaUcPeriod"/>
            </a:pPr>
            <a:r>
              <a:rPr lang="en-US" dirty="0" smtClean="0"/>
              <a:t>all </a:t>
            </a:r>
            <a:r>
              <a:rPr lang="en-US" dirty="0"/>
              <a:t>of these choices</a:t>
            </a:r>
          </a:p>
          <a:p>
            <a:pPr marL="914400" lvl="1" indent="-514350">
              <a:buFont typeface="+mj-lt"/>
              <a:buAutoNum type="alphaUcPeriod"/>
            </a:pPr>
            <a:r>
              <a:rPr lang="en-US" dirty="0" smtClean="0"/>
              <a:t>none </a:t>
            </a:r>
            <a:r>
              <a:rPr lang="en-US" dirty="0"/>
              <a:t>of the these choices</a:t>
            </a:r>
          </a:p>
          <a:p>
            <a:endParaRPr lang="en-US" dirty="0"/>
          </a:p>
        </p:txBody>
      </p:sp>
    </p:spTree>
    <p:extLst>
      <p:ext uri="{BB962C8B-B14F-4D97-AF65-F5344CB8AC3E}">
        <p14:creationId xmlns:p14="http://schemas.microsoft.com/office/powerpoint/2010/main" val="15408981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6</a:t>
            </a:r>
            <a:endParaRPr lang="en-US" dirty="0"/>
          </a:p>
        </p:txBody>
      </p:sp>
      <p:sp>
        <p:nvSpPr>
          <p:cNvPr id="3" name="Content Placeholder 2"/>
          <p:cNvSpPr>
            <a:spLocks noGrp="1"/>
          </p:cNvSpPr>
          <p:nvPr>
            <p:ph sz="quarter" idx="1"/>
          </p:nvPr>
        </p:nvSpPr>
        <p:spPr/>
        <p:txBody>
          <a:bodyPr/>
          <a:lstStyle/>
          <a:p>
            <a:pPr marL="0" indent="0">
              <a:buNone/>
            </a:pPr>
            <a:r>
              <a:rPr lang="en-US" dirty="0"/>
              <a:t>A _____ is probabilistic and usually incomplete.</a:t>
            </a:r>
          </a:p>
          <a:p>
            <a:pPr marL="914400" lvl="1" indent="-514350">
              <a:buFont typeface="+mj-lt"/>
              <a:buAutoNum type="alphaUcPeriod"/>
            </a:pPr>
            <a:r>
              <a:rPr lang="en-US" dirty="0" smtClean="0"/>
              <a:t>nomothetic </a:t>
            </a:r>
            <a:r>
              <a:rPr lang="en-US" dirty="0"/>
              <a:t>explanation</a:t>
            </a:r>
          </a:p>
          <a:p>
            <a:pPr marL="914400" lvl="1" indent="-514350">
              <a:buFont typeface="+mj-lt"/>
              <a:buAutoNum type="alphaUcPeriod"/>
            </a:pPr>
            <a:r>
              <a:rPr lang="en-US" dirty="0" smtClean="0"/>
              <a:t>correlation</a:t>
            </a:r>
            <a:endParaRPr lang="en-US" dirty="0"/>
          </a:p>
          <a:p>
            <a:pPr marL="914400" lvl="1" indent="-514350">
              <a:buFont typeface="+mj-lt"/>
              <a:buAutoNum type="alphaUcPeriod"/>
            </a:pPr>
            <a:r>
              <a:rPr lang="en-US" dirty="0" smtClean="0"/>
              <a:t>spurious </a:t>
            </a:r>
            <a:r>
              <a:rPr lang="en-US" dirty="0"/>
              <a:t>relationship</a:t>
            </a:r>
          </a:p>
          <a:p>
            <a:pPr marL="914400" lvl="1" indent="-514350">
              <a:buFont typeface="+mj-lt"/>
              <a:buAutoNum type="alphaUcPeriod"/>
            </a:pPr>
            <a:r>
              <a:rPr lang="en-US" dirty="0" smtClean="0"/>
              <a:t>theory</a:t>
            </a:r>
            <a:endParaRPr lang="en-US" dirty="0"/>
          </a:p>
          <a:p>
            <a:endParaRPr lang="en-US" dirty="0"/>
          </a:p>
        </p:txBody>
      </p:sp>
    </p:spTree>
    <p:extLst>
      <p:ext uri="{BB962C8B-B14F-4D97-AF65-F5344CB8AC3E}">
        <p14:creationId xmlns:p14="http://schemas.microsoft.com/office/powerpoint/2010/main" val="5272701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7</a:t>
            </a:r>
            <a:endParaRPr lang="en-US" dirty="0"/>
          </a:p>
        </p:txBody>
      </p:sp>
      <p:sp>
        <p:nvSpPr>
          <p:cNvPr id="3" name="Content Placeholder 2"/>
          <p:cNvSpPr>
            <a:spLocks noGrp="1"/>
          </p:cNvSpPr>
          <p:nvPr>
            <p:ph sz="quarter" idx="1"/>
          </p:nvPr>
        </p:nvSpPr>
        <p:spPr/>
        <p:txBody>
          <a:bodyPr/>
          <a:lstStyle/>
          <a:p>
            <a:pPr marL="0" indent="0">
              <a:buNone/>
            </a:pPr>
            <a:r>
              <a:rPr lang="en-US" dirty="0"/>
              <a:t>A _____ represents a condition that, if present, guarantees the effect in question.</a:t>
            </a:r>
          </a:p>
          <a:p>
            <a:pPr marL="914400" lvl="1" indent="-514350">
              <a:buFont typeface="+mj-lt"/>
              <a:buAutoNum type="alphaUcPeriod"/>
            </a:pPr>
            <a:r>
              <a:rPr lang="en-US" dirty="0" smtClean="0"/>
              <a:t>hypothesis</a:t>
            </a:r>
            <a:endParaRPr lang="en-US" dirty="0"/>
          </a:p>
          <a:p>
            <a:pPr marL="914400" lvl="1" indent="-514350">
              <a:buFont typeface="+mj-lt"/>
              <a:buAutoNum type="alphaUcPeriod"/>
            </a:pPr>
            <a:r>
              <a:rPr lang="en-US" dirty="0" smtClean="0"/>
              <a:t>sufficient </a:t>
            </a:r>
            <a:r>
              <a:rPr lang="en-US" dirty="0"/>
              <a:t>cause</a:t>
            </a:r>
          </a:p>
          <a:p>
            <a:pPr marL="914400" lvl="1" indent="-514350">
              <a:buFont typeface="+mj-lt"/>
              <a:buAutoNum type="alphaUcPeriod"/>
            </a:pPr>
            <a:r>
              <a:rPr lang="en-US" dirty="0" smtClean="0"/>
              <a:t>practical </a:t>
            </a:r>
            <a:r>
              <a:rPr lang="en-US" dirty="0"/>
              <a:t>issue</a:t>
            </a:r>
          </a:p>
          <a:p>
            <a:pPr marL="914400" lvl="1" indent="-514350">
              <a:buFont typeface="+mj-lt"/>
              <a:buAutoNum type="alphaUcPeriod"/>
            </a:pPr>
            <a:r>
              <a:rPr lang="en-US" dirty="0" smtClean="0"/>
              <a:t>necessary </a:t>
            </a:r>
            <a:r>
              <a:rPr lang="en-US" dirty="0"/>
              <a:t>cause</a:t>
            </a:r>
          </a:p>
          <a:p>
            <a:pPr marL="914400" lvl="1" indent="-514350">
              <a:buFont typeface="+mj-lt"/>
              <a:buAutoNum type="alphaUcPeriod"/>
            </a:pPr>
            <a:r>
              <a:rPr lang="en-US" dirty="0" smtClean="0"/>
              <a:t>dependent </a:t>
            </a:r>
            <a:r>
              <a:rPr lang="en-US" dirty="0"/>
              <a:t>variable</a:t>
            </a:r>
          </a:p>
          <a:p>
            <a:endParaRPr lang="en-US" dirty="0"/>
          </a:p>
        </p:txBody>
      </p:sp>
    </p:spTree>
    <p:extLst>
      <p:ext uri="{BB962C8B-B14F-4D97-AF65-F5344CB8AC3E}">
        <p14:creationId xmlns:p14="http://schemas.microsoft.com/office/powerpoint/2010/main" val="32151375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Purposes of Research </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Exploration</a:t>
            </a:r>
          </a:p>
          <a:p>
            <a:pPr lvl="1"/>
            <a:r>
              <a:rPr lang="en-US" dirty="0" smtClean="0"/>
              <a:t>To satisfy the researcher’s curiosity and desire for better understanding</a:t>
            </a:r>
          </a:p>
          <a:p>
            <a:pPr lvl="1"/>
            <a:r>
              <a:rPr lang="en-US" dirty="0" smtClean="0"/>
              <a:t>To test the feasibility of undertaking a more extensive study</a:t>
            </a:r>
          </a:p>
          <a:p>
            <a:pPr lvl="1"/>
            <a:r>
              <a:rPr lang="en-US" dirty="0" smtClean="0"/>
              <a:t>To develop the methods to be employed in any subsequent study</a:t>
            </a:r>
          </a:p>
          <a:p>
            <a:endParaRPr lang="en-US" dirty="0"/>
          </a:p>
        </p:txBody>
      </p:sp>
    </p:spTree>
    <p:extLst>
      <p:ext uri="{BB962C8B-B14F-4D97-AF65-F5344CB8AC3E}">
        <p14:creationId xmlns:p14="http://schemas.microsoft.com/office/powerpoint/2010/main" val="2401015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Purposes of Research </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startAt="2"/>
            </a:pPr>
            <a:r>
              <a:rPr lang="en-US" dirty="0" smtClean="0"/>
              <a:t>Description</a:t>
            </a:r>
          </a:p>
          <a:p>
            <a:pPr lvl="1"/>
            <a:r>
              <a:rPr lang="en-US" dirty="0" smtClean="0"/>
              <a:t>Describe situations and events through scientific observation</a:t>
            </a:r>
          </a:p>
          <a:p>
            <a:endParaRPr lang="en-US" dirty="0"/>
          </a:p>
        </p:txBody>
      </p:sp>
    </p:spTree>
    <p:extLst>
      <p:ext uri="{BB962C8B-B14F-4D97-AF65-F5344CB8AC3E}">
        <p14:creationId xmlns:p14="http://schemas.microsoft.com/office/powerpoint/2010/main" val="253441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Purposes of Research </a:t>
            </a:r>
            <a:endParaRPr lang="en-US" dirty="0"/>
          </a:p>
        </p:txBody>
      </p:sp>
      <p:sp>
        <p:nvSpPr>
          <p:cNvPr id="3" name="Content Placeholder 2"/>
          <p:cNvSpPr>
            <a:spLocks noGrp="1"/>
          </p:cNvSpPr>
          <p:nvPr>
            <p:ph sz="quarter" idx="1"/>
          </p:nvPr>
        </p:nvSpPr>
        <p:spPr/>
        <p:txBody>
          <a:bodyPr/>
          <a:lstStyle/>
          <a:p>
            <a:r>
              <a:rPr lang="en-US" dirty="0" smtClean="0"/>
              <a:t>Explanation</a:t>
            </a:r>
          </a:p>
          <a:p>
            <a:pPr lvl="1"/>
            <a:r>
              <a:rPr lang="en-US" dirty="0" smtClean="0"/>
              <a:t>Explanatory studies answer questions of why (descriptive studies answer questions of what, where, when, and how)</a:t>
            </a:r>
          </a:p>
          <a:p>
            <a:endParaRPr lang="en-US" dirty="0"/>
          </a:p>
        </p:txBody>
      </p:sp>
    </p:spTree>
    <p:extLst>
      <p:ext uri="{BB962C8B-B14F-4D97-AF65-F5344CB8AC3E}">
        <p14:creationId xmlns:p14="http://schemas.microsoft.com/office/powerpoint/2010/main" val="220187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Types of Explanatory Research</a:t>
            </a:r>
            <a:endParaRPr lang="en-US" dirty="0"/>
          </a:p>
        </p:txBody>
      </p:sp>
      <p:sp>
        <p:nvSpPr>
          <p:cNvPr id="3" name="Content Placeholder 2"/>
          <p:cNvSpPr>
            <a:spLocks noGrp="1"/>
          </p:cNvSpPr>
          <p:nvPr>
            <p:ph sz="quarter" idx="1"/>
          </p:nvPr>
        </p:nvSpPr>
        <p:spPr/>
        <p:txBody>
          <a:bodyPr/>
          <a:lstStyle/>
          <a:p>
            <a:r>
              <a:rPr lang="en-US" dirty="0" smtClean="0"/>
              <a:t>Nomothetic and Idiographic</a:t>
            </a:r>
            <a:endParaRPr lang="en-US" dirty="0"/>
          </a:p>
        </p:txBody>
      </p:sp>
    </p:spTree>
    <p:extLst>
      <p:ext uri="{BB962C8B-B14F-4D97-AF65-F5344CB8AC3E}">
        <p14:creationId xmlns:p14="http://schemas.microsoft.com/office/powerpoint/2010/main" val="1116977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Marijuana Legalization: Two Types of Explanatory Research</a:t>
            </a:r>
            <a:endParaRPr lang="en-US" dirty="0"/>
          </a:p>
        </p:txBody>
      </p:sp>
      <p:sp>
        <p:nvSpPr>
          <p:cNvPr id="4" name="Content Placeholder 3"/>
          <p:cNvSpPr>
            <a:spLocks noGrp="1"/>
          </p:cNvSpPr>
          <p:nvPr>
            <p:ph sz="quarter" idx="2"/>
          </p:nvPr>
        </p:nvSpPr>
        <p:spPr/>
        <p:txBody>
          <a:bodyPr/>
          <a:lstStyle/>
          <a:p>
            <a:r>
              <a:rPr lang="en-US" dirty="0" smtClean="0"/>
              <a:t>Asking one person what influenced her views:</a:t>
            </a:r>
          </a:p>
          <a:p>
            <a:pPr lvl="1"/>
            <a:r>
              <a:rPr lang="en-US" dirty="0" smtClean="0"/>
              <a:t>Parents, teachers, clergy, previous experiences</a:t>
            </a:r>
          </a:p>
          <a:p>
            <a:endParaRPr lang="en-US" dirty="0"/>
          </a:p>
        </p:txBody>
      </p:sp>
      <p:sp>
        <p:nvSpPr>
          <p:cNvPr id="6" name="Content Placeholder 5"/>
          <p:cNvSpPr>
            <a:spLocks noGrp="1"/>
          </p:cNvSpPr>
          <p:nvPr>
            <p:ph sz="quarter" idx="4"/>
          </p:nvPr>
        </p:nvSpPr>
        <p:spPr/>
        <p:txBody>
          <a:bodyPr/>
          <a:lstStyle/>
          <a:p>
            <a:r>
              <a:rPr lang="en-US" dirty="0" smtClean="0"/>
              <a:t>Finding out about the numerous (cross-cutting) factors that influence general opinion</a:t>
            </a:r>
          </a:p>
          <a:p>
            <a:pPr lvl="1"/>
            <a:r>
              <a:rPr lang="en-US" dirty="0" smtClean="0"/>
              <a:t>Political orientation, gender, occupation, education</a:t>
            </a:r>
          </a:p>
          <a:p>
            <a:endParaRPr lang="en-US" dirty="0"/>
          </a:p>
        </p:txBody>
      </p:sp>
      <p:sp>
        <p:nvSpPr>
          <p:cNvPr id="3" name="Text Placeholder 2"/>
          <p:cNvSpPr>
            <a:spLocks noGrp="1"/>
          </p:cNvSpPr>
          <p:nvPr>
            <p:ph type="body" sz="quarter" idx="1"/>
          </p:nvPr>
        </p:nvSpPr>
        <p:spPr/>
        <p:txBody>
          <a:bodyPr/>
          <a:lstStyle/>
          <a:p>
            <a:r>
              <a:rPr lang="en-US" dirty="0" smtClean="0"/>
              <a:t>Idiographic Approach</a:t>
            </a:r>
          </a:p>
        </p:txBody>
      </p:sp>
      <p:sp>
        <p:nvSpPr>
          <p:cNvPr id="5" name="Text Placeholder 4"/>
          <p:cNvSpPr>
            <a:spLocks noGrp="1"/>
          </p:cNvSpPr>
          <p:nvPr>
            <p:ph type="body" sz="quarter" idx="3"/>
          </p:nvPr>
        </p:nvSpPr>
        <p:spPr/>
        <p:txBody>
          <a:bodyPr/>
          <a:lstStyle/>
          <a:p>
            <a:r>
              <a:rPr lang="en-US" dirty="0" smtClean="0"/>
              <a:t>Nomothetic Approach</a:t>
            </a:r>
            <a:endParaRPr lang="en-US" dirty="0"/>
          </a:p>
        </p:txBody>
      </p:sp>
    </p:spTree>
    <p:extLst>
      <p:ext uri="{BB962C8B-B14F-4D97-AF65-F5344CB8AC3E}">
        <p14:creationId xmlns:p14="http://schemas.microsoft.com/office/powerpoint/2010/main" val="2022137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Nomothetic Explanations in Explanatory Research</a:t>
            </a:r>
            <a:endParaRPr lang="en-US" dirty="0"/>
          </a:p>
        </p:txBody>
      </p:sp>
      <p:sp>
        <p:nvSpPr>
          <p:cNvPr id="3" name="Content Placeholder 2"/>
          <p:cNvSpPr>
            <a:spLocks noGrp="1"/>
          </p:cNvSpPr>
          <p:nvPr>
            <p:ph sz="quarter" idx="1"/>
          </p:nvPr>
        </p:nvSpPr>
        <p:spPr/>
        <p:txBody>
          <a:bodyPr/>
          <a:lstStyle/>
          <a:p>
            <a:r>
              <a:rPr lang="en-US" dirty="0" smtClean="0"/>
              <a:t>Logic of Nomothetic Explanation</a:t>
            </a:r>
          </a:p>
          <a:p>
            <a:pPr lvl="1"/>
            <a:r>
              <a:rPr lang="en-US" dirty="0" smtClean="0"/>
              <a:t>to find a few factors that can account for many of the variations in a given phenomenon.</a:t>
            </a:r>
          </a:p>
          <a:p>
            <a:endParaRPr lang="en-US" dirty="0"/>
          </a:p>
        </p:txBody>
      </p:sp>
    </p:spTree>
    <p:extLst>
      <p:ext uri="{BB962C8B-B14F-4D97-AF65-F5344CB8AC3E}">
        <p14:creationId xmlns:p14="http://schemas.microsoft.com/office/powerpoint/2010/main" val="3948861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thods Them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Methods Theme.thmx</Template>
  <TotalTime>138</TotalTime>
  <Words>2516</Words>
  <Application>Microsoft Macintosh PowerPoint</Application>
  <PresentationFormat>On-screen Show (4:3)</PresentationFormat>
  <Paragraphs>307</Paragraphs>
  <Slides>38</Slides>
  <Notes>26</Notes>
  <HiddenSlides>16</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Methods Theme</vt:lpstr>
      <vt:lpstr>CHAPTER 4  research design</vt:lpstr>
      <vt:lpstr>Chapter Outline</vt:lpstr>
      <vt:lpstr>Review of Chapters 1-3</vt:lpstr>
      <vt:lpstr>Three Purposes of Research </vt:lpstr>
      <vt:lpstr>Three Purposes of Research </vt:lpstr>
      <vt:lpstr>Three Purposes of Research </vt:lpstr>
      <vt:lpstr>Two Types of Explanatory Research</vt:lpstr>
      <vt:lpstr>Marijuana Legalization: Two Types of Explanatory Research</vt:lpstr>
      <vt:lpstr>Using Nomothetic Explanations in Explanatory Research</vt:lpstr>
      <vt:lpstr>Using Nomothetic Explanations in Explanatory Research</vt:lpstr>
      <vt:lpstr>Figure 4-1</vt:lpstr>
      <vt:lpstr>Using Nomothetic Explanations in Explanatory Research</vt:lpstr>
      <vt:lpstr>Using Nomothetic Explanations in Explanatory Research</vt:lpstr>
      <vt:lpstr>Using Nomothetic Explanations in Explanatory Research</vt:lpstr>
      <vt:lpstr>Figure 4-2</vt:lpstr>
      <vt:lpstr>Figure 4-3</vt:lpstr>
      <vt:lpstr>Units of Analysis</vt:lpstr>
      <vt:lpstr>Units of Analysis</vt:lpstr>
      <vt:lpstr>Figure 4-4</vt:lpstr>
      <vt:lpstr>Faulty Reasoning about Units of Analysis</vt:lpstr>
      <vt:lpstr>The Time Dimension of Explanatory Research</vt:lpstr>
      <vt:lpstr>The Time Dimension of Explanatory Research</vt:lpstr>
      <vt:lpstr>Religious Affiliation: Three Types of Longitudinal Designs</vt:lpstr>
      <vt:lpstr>Figure 4-6</vt:lpstr>
      <vt:lpstr>Figure 4-7</vt:lpstr>
      <vt:lpstr>How to Design a Research Project</vt:lpstr>
      <vt:lpstr>A General Research Proposal Outline</vt:lpstr>
      <vt:lpstr>After Completing the Research Proposal</vt:lpstr>
      <vt:lpstr>The Ethics of Research Design</vt:lpstr>
      <vt:lpstr>Chapter Summary</vt:lpstr>
      <vt:lpstr>Questions</vt:lpstr>
      <vt:lpstr>Question 1</vt:lpstr>
      <vt:lpstr>Question 2</vt:lpstr>
      <vt:lpstr>Question 3</vt:lpstr>
      <vt:lpstr>Question 4</vt:lpstr>
      <vt:lpstr>Question 5</vt:lpstr>
      <vt:lpstr>Question 6</vt:lpstr>
      <vt:lpstr>Question 7</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research design</dc:title>
  <dc:creator>Burrel Vann</dc:creator>
  <cp:lastModifiedBy>Burrel Vann</cp:lastModifiedBy>
  <cp:revision>41</cp:revision>
  <dcterms:created xsi:type="dcterms:W3CDTF">2016-09-19T01:58:45Z</dcterms:created>
  <dcterms:modified xsi:type="dcterms:W3CDTF">2016-09-19T18:53:44Z</dcterms:modified>
</cp:coreProperties>
</file>