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2" r:id="rId27"/>
    <p:sldId id="282" r:id="rId28"/>
    <p:sldId id="283" r:id="rId29"/>
    <p:sldId id="284" r:id="rId30"/>
    <p:sldId id="285" r:id="rId31"/>
    <p:sldId id="286" r:id="rId32"/>
    <p:sldId id="287" r:id="rId33"/>
    <p:sldId id="301" r:id="rId34"/>
    <p:sldId id="289" r:id="rId35"/>
    <p:sldId id="290" r:id="rId36"/>
    <p:sldId id="291" r:id="rId37"/>
    <p:sldId id="303" r:id="rId38"/>
    <p:sldId id="294" r:id="rId39"/>
    <p:sldId id="295" r:id="rId40"/>
    <p:sldId id="296" r:id="rId41"/>
    <p:sldId id="304" r:id="rId42"/>
    <p:sldId id="298" r:id="rId43"/>
    <p:sldId id="299" r:id="rId44"/>
    <p:sldId id="300" r:id="rId45"/>
    <p:sldId id="297"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0" autoAdjust="0"/>
  </p:normalViewPr>
  <p:slideViewPr>
    <p:cSldViewPr snapToGrid="0" snapToObjects="1">
      <p:cViewPr varScale="1">
        <p:scale>
          <a:sx n="65" d="100"/>
          <a:sy n="65" d="100"/>
        </p:scale>
        <p:origin x="-235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84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1D03E-4B17-6842-AA99-848824250F81}" type="datetimeFigureOut">
              <a:rPr lang="en-US" smtClean="0"/>
              <a:t>9/7/16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56E61-6F6A-8F45-80F1-3851A79D561D}" type="slidenum">
              <a:rPr lang="en-US" smtClean="0"/>
              <a:t>‹#›</a:t>
            </a:fld>
            <a:endParaRPr lang="en-US"/>
          </a:p>
        </p:txBody>
      </p:sp>
    </p:spTree>
    <p:extLst>
      <p:ext uri="{BB962C8B-B14F-4D97-AF65-F5344CB8AC3E}">
        <p14:creationId xmlns:p14="http://schemas.microsoft.com/office/powerpoint/2010/main" val="28460077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two pillars of science</a:t>
            </a:r>
            <a:r>
              <a:rPr lang="en-US" baseline="0" dirty="0" smtClean="0"/>
              <a:t> is observation, but that word </a:t>
            </a:r>
            <a:r>
              <a:rPr lang="en-US" baseline="0" dirty="0" err="1" smtClean="0"/>
              <a:t>kinda</a:t>
            </a:r>
            <a:r>
              <a:rPr lang="en-US" baseline="0" dirty="0" smtClean="0"/>
              <a:t> seems like a passive activity. Scientists prefer the term measurement, which is more careful and deliberate.</a:t>
            </a:r>
          </a:p>
          <a:p>
            <a:endParaRPr lang="en-US" baseline="0" dirty="0" smtClean="0"/>
          </a:p>
          <a:p>
            <a:r>
              <a:rPr lang="en-US" baseline="0" dirty="0" smtClean="0"/>
              <a:t>The things we want to measure rarely have just one, objective/unambiguous meaning. And in studying human social behavior, our concepts are not real like rocks are real. Meanings are subjective.</a:t>
            </a:r>
          </a:p>
          <a:p>
            <a:endParaRPr lang="en-US" baseline="0" dirty="0" smtClean="0"/>
          </a:p>
          <a:p>
            <a:r>
              <a:rPr lang="en-US" baseline="0" dirty="0" smtClean="0"/>
              <a:t>For party affiliation, we could ask what people are registered as, or we can also ask what party they identify with.</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a:t>
            </a:fld>
            <a:endParaRPr lang="en-US"/>
          </a:p>
        </p:txBody>
      </p:sp>
    </p:spTree>
    <p:extLst>
      <p:ext uri="{BB962C8B-B14F-4D97-AF65-F5344CB8AC3E}">
        <p14:creationId xmlns:p14="http://schemas.microsoft.com/office/powerpoint/2010/main" val="321361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Say we</a:t>
            </a:r>
            <a:r>
              <a:rPr lang="en-US" baseline="0" dirty="0" smtClean="0"/>
              <a:t> have two people looking at a list of 50 indicators of religiosity, and disagreeing about which ones actually measure religiosity. One says only a certain 25 actually measure it, the other says the other 25 are better measures… the idea of interchangeability means that if all 50 indicators show the same relationship (can measure religiosity), then it doesn’t matter</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13</a:t>
            </a:fld>
            <a:endParaRPr lang="en-US"/>
          </a:p>
        </p:txBody>
      </p:sp>
    </p:spTree>
    <p:extLst>
      <p:ext uri="{BB962C8B-B14F-4D97-AF65-F5344CB8AC3E}">
        <p14:creationId xmlns:p14="http://schemas.microsoft.com/office/powerpoint/2010/main" val="1332154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Nominal</a:t>
            </a:r>
            <a:r>
              <a:rPr lang="en-US" baseline="0" dirty="0" smtClean="0"/>
              <a:t> definition of compassion could be plucking feathers off helpless birds… doesn’t really measure it. Not as important.</a:t>
            </a:r>
          </a:p>
          <a:p>
            <a:endParaRPr lang="en-US" baseline="0" dirty="0" smtClean="0"/>
          </a:p>
          <a:p>
            <a:r>
              <a:rPr lang="en-US" baseline="0" dirty="0" smtClean="0"/>
              <a:t>Operational definition is more important.</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14</a:t>
            </a:fld>
            <a:endParaRPr lang="en-US"/>
          </a:p>
        </p:txBody>
      </p:sp>
    </p:spTree>
    <p:extLst>
      <p:ext uri="{BB962C8B-B14F-4D97-AF65-F5344CB8AC3E}">
        <p14:creationId xmlns:p14="http://schemas.microsoft.com/office/powerpoint/2010/main" val="3074818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Pg</a:t>
            </a:r>
            <a:r>
              <a:rPr lang="en-US" dirty="0" smtClean="0"/>
              <a:t> 142-143:</a:t>
            </a:r>
            <a:r>
              <a:rPr lang="en-US" baseline="0" dirty="0" smtClean="0"/>
              <a:t> an example of conceptualization: the concept of anomie.</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15</a:t>
            </a:fld>
            <a:endParaRPr lang="en-US"/>
          </a:p>
        </p:txBody>
      </p:sp>
    </p:spTree>
    <p:extLst>
      <p:ext uri="{BB962C8B-B14F-4D97-AF65-F5344CB8AC3E}">
        <p14:creationId xmlns:p14="http://schemas.microsoft.com/office/powerpoint/2010/main" val="2779569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want to report/describe the unemployment rate in a city, “being unemployed” is critical… </a:t>
            </a:r>
          </a:p>
          <a:p>
            <a:endParaRPr lang="en-US" baseline="0" dirty="0" smtClean="0"/>
          </a:p>
          <a:p>
            <a:r>
              <a:rPr lang="en-US" baseline="0" dirty="0" smtClean="0"/>
              <a:t>definition of the labor force… since it’s probably not wise to include babies as unemployed. </a:t>
            </a:r>
          </a:p>
          <a:p>
            <a:r>
              <a:rPr lang="en-US" baseline="0" dirty="0" smtClean="0"/>
              <a:t>Also, we may want to use the census version of </a:t>
            </a:r>
            <a:r>
              <a:rPr lang="en-US" b="1" baseline="0" dirty="0" smtClean="0"/>
              <a:t>14 or above as labor force</a:t>
            </a:r>
            <a:r>
              <a:rPr lang="en-US" baseline="0" dirty="0" smtClean="0"/>
              <a:t>… and of those, </a:t>
            </a:r>
          </a:p>
          <a:p>
            <a:r>
              <a:rPr lang="en-US" b="1" baseline="0" dirty="0" smtClean="0"/>
              <a:t>people who have not been looking for work for a week</a:t>
            </a:r>
            <a:r>
              <a:rPr lang="en-US" baseline="0" dirty="0" smtClean="0"/>
              <a:t> or more are unemployed.</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16</a:t>
            </a:fld>
            <a:endParaRPr lang="en-US"/>
          </a:p>
        </p:txBody>
      </p:sp>
    </p:spTree>
    <p:extLst>
      <p:ext uri="{BB962C8B-B14F-4D97-AF65-F5344CB8AC3E}">
        <p14:creationId xmlns:p14="http://schemas.microsoft.com/office/powerpoint/2010/main" val="1630449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you want to look at income: do you constrict your categories or do you try to create categories for everyone to fit in? Do you need to go in 10k increments all the way to above 1million per year or can you simply say 250k or more? Same for lower ranges (is 0 really a good income, or can you say below 5k?). Think about the normal curve, only very few people will fall at the extremes, so clumping/clustering wont hurt your results much.</a:t>
            </a:r>
          </a:p>
          <a:p>
            <a:endParaRPr lang="en-US" baseline="0" dirty="0" smtClean="0"/>
          </a:p>
          <a:p>
            <a:r>
              <a:rPr lang="en-US" baseline="0" dirty="0" smtClean="0"/>
              <a:t>Important to understand range of variation because for some concepts, such as opinion on nuclear energy, you can’t just create a attitudinal scale ranging from ``do not favor at all’’ to ``favor very much’’ since some people are more than not favoring… they actively oppose it. So think about your research question and the concepts involved and whether or not its wise to include all possible measurements.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17</a:t>
            </a:fld>
            <a:endParaRPr lang="en-US"/>
          </a:p>
        </p:txBody>
      </p:sp>
    </p:spTree>
    <p:extLst>
      <p:ext uri="{BB962C8B-B14F-4D97-AF65-F5344CB8AC3E}">
        <p14:creationId xmlns:p14="http://schemas.microsoft.com/office/powerpoint/2010/main" val="918805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Degree of precision</a:t>
            </a:r>
            <a:r>
              <a:rPr lang="en-US" baseline="0" dirty="0" smtClean="0"/>
              <a:t> is important… how fine-grained your measurements will be… if you’re looking at age, is saying “30s” good enough, or should you go with a more precise option of yearlong estimates (e.g. 37).</a:t>
            </a:r>
          </a:p>
          <a:p>
            <a:endParaRPr lang="en-US" baseline="0" dirty="0" smtClean="0"/>
          </a:p>
          <a:p>
            <a:r>
              <a:rPr lang="en-US" baseline="0" dirty="0" smtClean="0"/>
              <a:t>Its generally best to be more fine grained, and aggregate up to larger more encompassing categories… because it’s much harder the other way (e.g. if you write down that the respondent was in her 30s, if you need a more precise measurement for a quantitative analysis, you wouldn’t be able to get it… however, the reverse is not true)</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18</a:t>
            </a:fld>
            <a:endParaRPr lang="en-US"/>
          </a:p>
        </p:txBody>
      </p:sp>
    </p:spTree>
    <p:extLst>
      <p:ext uri="{BB962C8B-B14F-4D97-AF65-F5344CB8AC3E}">
        <p14:creationId xmlns:p14="http://schemas.microsoft.com/office/powerpoint/2010/main" val="3247055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Exhaustive</a:t>
            </a:r>
            <a:r>
              <a:rPr lang="en-US" baseline="0" dirty="0" smtClean="0"/>
              <a:t> means that you’re including options for all possible attributes of a variable, in order to correctly classify all respondents. For party affiliation, you need to list out all possible party affiliations so that each respondent has the opportunity to select their party</a:t>
            </a:r>
          </a:p>
          <a:p>
            <a:endParaRPr lang="en-US" baseline="0" dirty="0" smtClean="0"/>
          </a:p>
          <a:p>
            <a:r>
              <a:rPr lang="en-US" baseline="0" dirty="0" smtClean="0"/>
              <a:t>Mutually exclusive (with exceptions for things like race/ethnicity, which should be a checkbox/select all that apply) means that every response should be classified in terms of only ONE attribute… (e.g. they are EITHER employed or unemployed, not both).</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19</a:t>
            </a:fld>
            <a:endParaRPr lang="en-US"/>
          </a:p>
        </p:txBody>
      </p:sp>
    </p:spTree>
    <p:extLst>
      <p:ext uri="{BB962C8B-B14F-4D97-AF65-F5344CB8AC3E}">
        <p14:creationId xmlns:p14="http://schemas.microsoft.com/office/powerpoint/2010/main" val="1477179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Exhaustive</a:t>
            </a:r>
            <a:r>
              <a:rPr lang="en-US" baseline="0" dirty="0" smtClean="0"/>
              <a:t> means that you’re including options for all possible attributes of a variable, in order to correctly classify all respondents. For party affiliation, you need to list out all possible party affiliations so that each respondent has the opportunity to select their party</a:t>
            </a:r>
          </a:p>
          <a:p>
            <a:endParaRPr lang="en-US" baseline="0" dirty="0" smtClean="0"/>
          </a:p>
          <a:p>
            <a:r>
              <a:rPr lang="en-US" baseline="0" dirty="0" smtClean="0"/>
              <a:t>Mutually exclusive (with exceptions for things like race/ethnicity, which should be a checkbox/select all that apply) means that every response should be classified in terms of only ONE attribute… (e.g. they are EITHER employed or unemployed, not both).</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20</a:t>
            </a:fld>
            <a:endParaRPr lang="en-US"/>
          </a:p>
        </p:txBody>
      </p:sp>
    </p:spTree>
    <p:extLst>
      <p:ext uri="{BB962C8B-B14F-4D97-AF65-F5344CB8AC3E}">
        <p14:creationId xmlns:p14="http://schemas.microsoft.com/office/powerpoint/2010/main" val="139215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Mostly,</a:t>
            </a:r>
            <a:r>
              <a:rPr lang="en-US" baseline="0" dirty="0" smtClean="0"/>
              <a:t> people in social science call interval variables “interval-ratio”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25</a:t>
            </a:fld>
            <a:endParaRPr lang="en-US"/>
          </a:p>
        </p:txBody>
      </p:sp>
    </p:spTree>
    <p:extLst>
      <p:ext uri="{BB962C8B-B14F-4D97-AF65-F5344CB8AC3E}">
        <p14:creationId xmlns:p14="http://schemas.microsoft.com/office/powerpoint/2010/main" val="28239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 can be treated, based on it’s operational definition, as either ordinal (30s,</a:t>
            </a:r>
            <a:r>
              <a:rPr lang="en-US" baseline="0" dirty="0" smtClean="0"/>
              <a:t> 40s, </a:t>
            </a:r>
            <a:r>
              <a:rPr lang="en-US" baseline="0" dirty="0" err="1" smtClean="0"/>
              <a:t>etc</a:t>
            </a:r>
            <a:r>
              <a:rPr lang="en-US" baseline="0" dirty="0" smtClean="0"/>
              <a:t>) or interval.</a:t>
            </a:r>
          </a:p>
          <a:p>
            <a:endParaRPr lang="en-US" baseline="0" dirty="0" smtClean="0"/>
          </a:p>
          <a:p>
            <a:r>
              <a:rPr lang="en-US" baseline="0" dirty="0" smtClean="0"/>
              <a:t>Some variables only need a single indicator: like sex, family size, or weight</a:t>
            </a:r>
          </a:p>
          <a:p>
            <a:r>
              <a:rPr lang="en-US" baseline="0" dirty="0" smtClean="0"/>
              <a:t>Other variables need multiple indicators (usually things that can’t be directly observed, so constructs/concepts): college performance, or compassion.</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27</a:t>
            </a:fld>
            <a:endParaRPr lang="en-US"/>
          </a:p>
        </p:txBody>
      </p:sp>
    </p:spTree>
    <p:extLst>
      <p:ext uri="{BB962C8B-B14F-4D97-AF65-F5344CB8AC3E}">
        <p14:creationId xmlns:p14="http://schemas.microsoft.com/office/powerpoint/2010/main" val="388649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party affiliation, we could ask what people are registered as, or we can also ask what party they identify with.</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a:t>
            </a:fld>
            <a:endParaRPr lang="en-US"/>
          </a:p>
        </p:txBody>
      </p:sp>
    </p:spTree>
    <p:extLst>
      <p:ext uri="{BB962C8B-B14F-4D97-AF65-F5344CB8AC3E}">
        <p14:creationId xmlns:p14="http://schemas.microsoft.com/office/powerpoint/2010/main" val="3532361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 can be treated, based on it’s operational definition, as either ordinal (30s,</a:t>
            </a:r>
            <a:r>
              <a:rPr lang="en-US" baseline="0" dirty="0" smtClean="0"/>
              <a:t> 40s, </a:t>
            </a:r>
            <a:r>
              <a:rPr lang="en-US" baseline="0" dirty="0" err="1" smtClean="0"/>
              <a:t>etc</a:t>
            </a:r>
            <a:r>
              <a:rPr lang="en-US" baseline="0" dirty="0" smtClean="0"/>
              <a:t>) or interval.</a:t>
            </a:r>
          </a:p>
          <a:p>
            <a:endParaRPr lang="en-US" baseline="0" dirty="0" smtClean="0"/>
          </a:p>
          <a:p>
            <a:r>
              <a:rPr lang="en-US" baseline="0" dirty="0" smtClean="0"/>
              <a:t>Some variables only need a single indicator: like sex, family size, or weight</a:t>
            </a:r>
          </a:p>
          <a:p>
            <a:r>
              <a:rPr lang="en-US" baseline="0" dirty="0" smtClean="0"/>
              <a:t>Other variables need multiple indicators (usually things that can’t be directly observed, so constructs/concepts): college performance, or compassion.</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28</a:t>
            </a:fld>
            <a:endParaRPr lang="en-US"/>
          </a:p>
        </p:txBody>
      </p:sp>
    </p:spTree>
    <p:extLst>
      <p:ext uri="{BB962C8B-B14F-4D97-AF65-F5344CB8AC3E}">
        <p14:creationId xmlns:p14="http://schemas.microsoft.com/office/powerpoint/2010/main" val="3072700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Reliable</a:t>
            </a:r>
            <a:r>
              <a:rPr lang="en-US" baseline="0" dirty="0" smtClean="0"/>
              <a:t> weight measurement is, I step on the scale and it says the same thing for every repeated observation. (if you made your scale report +5lbs every time, its reliable, but also biased/not valid).</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29</a:t>
            </a:fld>
            <a:endParaRPr lang="en-US"/>
          </a:p>
        </p:txBody>
      </p:sp>
    </p:spTree>
    <p:extLst>
      <p:ext uri="{BB962C8B-B14F-4D97-AF65-F5344CB8AC3E}">
        <p14:creationId xmlns:p14="http://schemas.microsoft.com/office/powerpoint/2010/main" val="1322653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 half,</a:t>
            </a:r>
            <a:r>
              <a:rPr lang="en-US" baseline="0" dirty="0" smtClean="0"/>
              <a:t> if there are 10 items that we think correctly classify compassion, we randomly assign 5 to the midterm, and 5 to the final… if they are both reliable measures, both sets of items should classify people in the same way.</a:t>
            </a:r>
          </a:p>
          <a:p>
            <a:endParaRPr lang="en-US" baseline="0" dirty="0" smtClean="0"/>
          </a:p>
          <a:p>
            <a:r>
              <a:rPr lang="en-US" baseline="0" dirty="0" smtClean="0"/>
              <a:t>Established measures means using items that have shown reliable measurements in the past (MMPI min multiphasic personality inventory, SATs)</a:t>
            </a:r>
          </a:p>
          <a:p>
            <a:r>
              <a:rPr lang="en-US" baseline="0" dirty="0" smtClean="0"/>
              <a:t>Reliability of workers means </a:t>
            </a:r>
            <a:r>
              <a:rPr lang="en-US" baseline="0" dirty="0" err="1" smtClean="0"/>
              <a:t>interrater</a:t>
            </a:r>
            <a:r>
              <a:rPr lang="en-US" baseline="0" dirty="0" smtClean="0"/>
              <a:t>-reliability, getting multiple trained researchers to code the same data, and see if they classify the data in the same way.</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30</a:t>
            </a:fld>
            <a:endParaRPr lang="en-US"/>
          </a:p>
        </p:txBody>
      </p:sp>
    </p:spTree>
    <p:extLst>
      <p:ext uri="{BB962C8B-B14F-4D97-AF65-F5344CB8AC3E}">
        <p14:creationId xmlns:p14="http://schemas.microsoft.com/office/powerpoint/2010/main" val="492786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a:t>
            </a:r>
            <a:r>
              <a:rPr lang="en-US" baseline="0" dirty="0" smtClean="0"/>
              <a:t> validity: it makes sense, e.g. IQ seems like a way to measure intelligence rather than using than time spent at library… or the number of grievances has something to do with morale in an occupation, although we may disagree if it</a:t>
            </a:r>
            <a:r>
              <a:rPr lang="fr-FR" baseline="0" dirty="0" smtClean="0"/>
              <a:t>’</a:t>
            </a:r>
            <a:r>
              <a:rPr lang="en-US" baseline="0" dirty="0" smtClean="0"/>
              <a:t>s the BEST measure.</a:t>
            </a:r>
          </a:p>
          <a:p>
            <a:endParaRPr lang="en-US" baseline="0" dirty="0" smtClean="0"/>
          </a:p>
          <a:p>
            <a:r>
              <a:rPr lang="en-US" baseline="0" dirty="0" smtClean="0"/>
              <a:t>Criterion related validity: it has been shown to relate to some outcome (college board exams are good measures of college success, success on a written DMV test is a good predictor of clean driving records).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31</a:t>
            </a:fld>
            <a:endParaRPr lang="en-US"/>
          </a:p>
        </p:txBody>
      </p:sp>
    </p:spTree>
    <p:extLst>
      <p:ext uri="{BB962C8B-B14F-4D97-AF65-F5344CB8AC3E}">
        <p14:creationId xmlns:p14="http://schemas.microsoft.com/office/powerpoint/2010/main" val="4212242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Construct: Marital</a:t>
            </a:r>
            <a:r>
              <a:rPr lang="en-US" baseline="0" dirty="0" smtClean="0"/>
              <a:t> satisfaction variables should relate to other variables, such as marital fidelity (more satisfied couples should be less likely to cheat). Since that makes sense theoretically.</a:t>
            </a:r>
          </a:p>
          <a:p>
            <a:endParaRPr lang="en-US" baseline="0" dirty="0" smtClean="0"/>
          </a:p>
          <a:p>
            <a:r>
              <a:rPr lang="en-US" baseline="0" dirty="0" smtClean="0"/>
              <a:t>Content: should cover the range of the concept/variable (math ability measurements should measure more than just ability on addition or subtraction but a whole swath of math abilities).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32</a:t>
            </a:fld>
            <a:endParaRPr lang="en-US"/>
          </a:p>
        </p:txBody>
      </p:sp>
    </p:spTree>
    <p:extLst>
      <p:ext uri="{BB962C8B-B14F-4D97-AF65-F5344CB8AC3E}">
        <p14:creationId xmlns:p14="http://schemas.microsoft.com/office/powerpoint/2010/main" val="4103396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3" pitchFamily="18" charset="2"/>
              <a:buNone/>
            </a:pPr>
            <a:r>
              <a:rPr lang="en-US" sz="1200" b="1" dirty="0" smtClean="0">
                <a:latin typeface="Arial" panose="020B0604020202020204" pitchFamily="34" charset="0"/>
                <a:cs typeface="Arial" panose="020B0604020202020204" pitchFamily="34" charset="0"/>
              </a:rPr>
              <a:t>ANSWER: A.</a:t>
            </a:r>
          </a:p>
          <a:p>
            <a:pPr marL="0" indent="0" algn="just">
              <a:buFont typeface="Wingdings 3" pitchFamily="18" charset="2"/>
              <a:buNone/>
            </a:pPr>
            <a:r>
              <a:rPr lang="en-US" sz="1200" dirty="0" smtClean="0">
                <a:latin typeface="Arial" panose="020B0604020202020204" pitchFamily="34" charset="0"/>
                <a:cs typeface="Arial" panose="020B0604020202020204" pitchFamily="34" charset="0"/>
              </a:rPr>
              <a:t>It is truly possible to measure the stuff of life.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38</a:t>
            </a:fld>
            <a:endParaRPr lang="en-US"/>
          </a:p>
        </p:txBody>
      </p:sp>
    </p:spTree>
    <p:extLst>
      <p:ext uri="{BB962C8B-B14F-4D97-AF65-F5344CB8AC3E}">
        <p14:creationId xmlns:p14="http://schemas.microsoft.com/office/powerpoint/2010/main" val="226076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609600" indent="-609600">
              <a:lnSpc>
                <a:spcPct val="90000"/>
              </a:lnSpc>
              <a:buFont typeface="Wingdings 3" pitchFamily="18" charset="2"/>
              <a:buNone/>
            </a:pPr>
            <a:r>
              <a:rPr lang="en-US" sz="1200" dirty="0" smtClean="0">
                <a:latin typeface="Arial" panose="020B0604020202020204" pitchFamily="34" charset="0"/>
                <a:cs typeface="Arial" panose="020B0604020202020204" pitchFamily="34" charset="0"/>
              </a:rPr>
              <a:t>Conceptions refer to mental images.</a:t>
            </a:r>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39</a:t>
            </a:fld>
            <a:endParaRPr lang="en-US"/>
          </a:p>
        </p:txBody>
      </p:sp>
    </p:spTree>
    <p:extLst>
      <p:ext uri="{BB962C8B-B14F-4D97-AF65-F5344CB8AC3E}">
        <p14:creationId xmlns:p14="http://schemas.microsoft.com/office/powerpoint/2010/main" val="354052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Font typeface="Wingdings" pitchFamily="2" charset="2"/>
              <a:buNone/>
            </a:pPr>
            <a:r>
              <a:rPr lang="en-US" sz="1200" b="1" dirty="0" smtClean="0">
                <a:latin typeface="Arial" panose="020B0604020202020204" pitchFamily="34" charset="0"/>
                <a:cs typeface="Arial" panose="020B0604020202020204" pitchFamily="34" charset="0"/>
              </a:rPr>
              <a:t>ANSWER: C.</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The mental processes whereby fuzzy and imprecise</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 notions are made more specific and precise is called</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 conceptualization.</a:t>
            </a:r>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40</a:t>
            </a:fld>
            <a:endParaRPr lang="en-US"/>
          </a:p>
        </p:txBody>
      </p:sp>
    </p:spTree>
    <p:extLst>
      <p:ext uri="{BB962C8B-B14F-4D97-AF65-F5344CB8AC3E}">
        <p14:creationId xmlns:p14="http://schemas.microsoft.com/office/powerpoint/2010/main" val="1327132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Font typeface="Wingdings" pitchFamily="2" charset="2"/>
              <a:buNone/>
            </a:pPr>
            <a:r>
              <a:rPr lang="en-US" sz="1200" b="1" dirty="0" smtClean="0">
                <a:latin typeface="Arial" panose="020B0604020202020204" pitchFamily="34" charset="0"/>
                <a:cs typeface="Arial" panose="020B0604020202020204" pitchFamily="34" charset="0"/>
              </a:rPr>
              <a:t>ANSWER: E.</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Gender, religious affiliation, political affiliation, and</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birthplace are examples of nominal measures.</a:t>
            </a:r>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41</a:t>
            </a:fld>
            <a:endParaRPr lang="en-US"/>
          </a:p>
        </p:txBody>
      </p:sp>
    </p:spTree>
    <p:extLst>
      <p:ext uri="{BB962C8B-B14F-4D97-AF65-F5344CB8AC3E}">
        <p14:creationId xmlns:p14="http://schemas.microsoft.com/office/powerpoint/2010/main" val="2953324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Content validity is the degree to which a measure covers the range of meanings included within a concept.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42</a:t>
            </a:fld>
            <a:endParaRPr lang="en-US"/>
          </a:p>
        </p:txBody>
      </p:sp>
    </p:spTree>
    <p:extLst>
      <p:ext uri="{BB962C8B-B14F-4D97-AF65-F5344CB8AC3E}">
        <p14:creationId xmlns:p14="http://schemas.microsoft.com/office/powerpoint/2010/main" val="384651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things</a:t>
            </a:r>
          </a:p>
          <a:p>
            <a:endParaRPr lang="en-US" dirty="0" smtClean="0"/>
          </a:p>
          <a:p>
            <a:r>
              <a:rPr lang="en-US" dirty="0" smtClean="0"/>
              <a:t>Everyone</a:t>
            </a:r>
            <a:r>
              <a:rPr lang="en-US" baseline="0" dirty="0" smtClean="0"/>
              <a:t> </a:t>
            </a:r>
            <a:r>
              <a:rPr lang="en-US" baseline="0" dirty="0" smtClean="0"/>
              <a:t>has different mental images of concepts/constructs. Such that, if I had a paper of a list of all the things I make up prejudice, it might be different from yours. These mental images of constructs/concepts are our subjective interpretations/conceptions of that construct/concept. </a:t>
            </a:r>
            <a:endParaRPr lang="en-US" baseline="0" dirty="0" smtClean="0"/>
          </a:p>
          <a:p>
            <a:endParaRPr lang="en-US" baseline="0" dirty="0" smtClean="0"/>
          </a:p>
          <a:p>
            <a:r>
              <a:rPr lang="en-US" baseline="0" dirty="0" smtClean="0"/>
              <a:t>Conceptions are our subjective mental images of of constructs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6</a:t>
            </a:fld>
            <a:endParaRPr lang="en-US"/>
          </a:p>
        </p:txBody>
      </p:sp>
    </p:spTree>
    <p:extLst>
      <p:ext uri="{BB962C8B-B14F-4D97-AF65-F5344CB8AC3E}">
        <p14:creationId xmlns:p14="http://schemas.microsoft.com/office/powerpoint/2010/main" val="3049061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In social research, the process of coming to an agreement about what terms mean is conceptualization.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43</a:t>
            </a:fld>
            <a:endParaRPr lang="en-US"/>
          </a:p>
        </p:txBody>
      </p:sp>
    </p:spTree>
    <p:extLst>
      <p:ext uri="{BB962C8B-B14F-4D97-AF65-F5344CB8AC3E}">
        <p14:creationId xmlns:p14="http://schemas.microsoft.com/office/powerpoint/2010/main" val="2933895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The specification of concepts in scientific inquiry depends on nominal and operational definitions.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44</a:t>
            </a:fld>
            <a:endParaRPr lang="en-US"/>
          </a:p>
        </p:txBody>
      </p:sp>
    </p:spTree>
    <p:extLst>
      <p:ext uri="{BB962C8B-B14F-4D97-AF65-F5344CB8AC3E}">
        <p14:creationId xmlns:p14="http://schemas.microsoft.com/office/powerpoint/2010/main" val="2953324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level of measurement describing a variable whose attributes are rank-ordered and have equal distances between adjacent attributes are interval measures.</a:t>
            </a:r>
          </a:p>
          <a:p>
            <a:endParaRPr lang="en-US"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45</a:t>
            </a:fld>
            <a:endParaRPr lang="en-US"/>
          </a:p>
        </p:txBody>
      </p:sp>
    </p:spTree>
    <p:extLst>
      <p:ext uri="{BB962C8B-B14F-4D97-AF65-F5344CB8AC3E}">
        <p14:creationId xmlns:p14="http://schemas.microsoft.com/office/powerpoint/2010/main" val="729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has different mental images of concepts/constructs. Such that, if I had a paper of a list of all the things I make up prejudice, it might be different from yours. These mental images of constructs/concepts are our subjective interpretations/conceptions of that construct/concept. </a:t>
            </a:r>
          </a:p>
          <a:p>
            <a:endParaRPr lang="en-US" baseline="0" dirty="0" smtClean="0"/>
          </a:p>
          <a:p>
            <a:r>
              <a:rPr lang="en-US" baseline="0" dirty="0" smtClean="0"/>
              <a:t>Although constructs aren’t real in the way trees or rocks are real, they can still help us make predictions about real things… because they have a definite relationship to things that ARE REAL and OBSERVABLE.</a:t>
            </a:r>
          </a:p>
          <a:p>
            <a:r>
              <a:rPr lang="en-US" baseline="0" dirty="0" smtClean="0"/>
              <a:t>Constructs have no intrinsic reality, only the meaning we agree to give it.</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7</a:t>
            </a:fld>
            <a:endParaRPr lang="en-US"/>
          </a:p>
        </p:txBody>
      </p:sp>
    </p:spTree>
    <p:extLst>
      <p:ext uri="{BB962C8B-B14F-4D97-AF65-F5344CB8AC3E}">
        <p14:creationId xmlns:p14="http://schemas.microsoft.com/office/powerpoint/2010/main" val="175676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we disagree, the process of coming to an agreement on what we mean by a particular concept is called conceptualization.</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8</a:t>
            </a:fld>
            <a:endParaRPr lang="en-US"/>
          </a:p>
        </p:txBody>
      </p:sp>
    </p:spTree>
    <p:extLst>
      <p:ext uri="{BB962C8B-B14F-4D97-AF65-F5344CB8AC3E}">
        <p14:creationId xmlns:p14="http://schemas.microsoft.com/office/powerpoint/2010/main" val="189416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has different mental images of concepts/constructs. Such that, if I had a paper of a list of all the things I make up prejudice, it might be different from yours. These mental images of constructs/concepts are our subjective interpretations/conceptions of that construct/concept. </a:t>
            </a:r>
          </a:p>
          <a:p>
            <a:endParaRPr lang="en-US" baseline="0" dirty="0" smtClean="0"/>
          </a:p>
          <a:p>
            <a:r>
              <a:rPr lang="en-US" baseline="0" dirty="0" smtClean="0"/>
              <a:t>Although constructs aren’t real in the way trees or rocks are real, they can still help us make predictions about real things… because they have a definite relationship to things that ARE REAL and OBSERVABLE.</a:t>
            </a:r>
          </a:p>
          <a:p>
            <a:endParaRPr lang="en-US" baseline="0" dirty="0" smtClean="0"/>
          </a:p>
          <a:p>
            <a:r>
              <a:rPr lang="en-US" baseline="0" dirty="0" smtClean="0"/>
              <a:t>Constructs have no intrinsic reality, only the meaning we agree to give it.</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9</a:t>
            </a:fld>
            <a:endParaRPr lang="en-US"/>
          </a:p>
        </p:txBody>
      </p:sp>
    </p:spTree>
    <p:extLst>
      <p:ext uri="{BB962C8B-B14F-4D97-AF65-F5344CB8AC3E}">
        <p14:creationId xmlns:p14="http://schemas.microsoft.com/office/powerpoint/2010/main" val="46936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Variable/concept &lt;-</a:t>
            </a:r>
            <a:r>
              <a:rPr lang="en-US" baseline="0" dirty="0" smtClean="0"/>
              <a:t> dimension &lt;- indicator</a:t>
            </a:r>
          </a:p>
          <a:p>
            <a:endParaRPr lang="en-US" baseline="0" dirty="0" smtClean="0"/>
          </a:p>
          <a:p>
            <a:r>
              <a:rPr lang="en-US" baseline="0" dirty="0" smtClean="0"/>
              <a:t>Indicator of religiosity could be “# of religious services attended in last week”</a:t>
            </a:r>
          </a:p>
          <a:p>
            <a:r>
              <a:rPr lang="en-US" baseline="0" dirty="0" smtClean="0"/>
              <a:t>Dimension of religiosity could be “ritual” “activism” “belief” or “devotion”</a:t>
            </a:r>
          </a:p>
          <a:p>
            <a:endParaRPr lang="en-US" baseline="0" dirty="0" smtClean="0"/>
          </a:p>
          <a:p>
            <a:r>
              <a:rPr lang="en-US" baseline="0" dirty="0" smtClean="0"/>
              <a:t>Concepts can be broken/divided into several dimensions.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10</a:t>
            </a:fld>
            <a:endParaRPr lang="en-US"/>
          </a:p>
        </p:txBody>
      </p:sp>
    </p:spTree>
    <p:extLst>
      <p:ext uri="{BB962C8B-B14F-4D97-AF65-F5344CB8AC3E}">
        <p14:creationId xmlns:p14="http://schemas.microsoft.com/office/powerpoint/2010/main" val="271166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Variable/concept &lt;-</a:t>
            </a:r>
            <a:r>
              <a:rPr lang="en-US" baseline="0" dirty="0" smtClean="0"/>
              <a:t> dimension &lt;- indicator</a:t>
            </a:r>
          </a:p>
          <a:p>
            <a:endParaRPr lang="en-US" baseline="0" dirty="0" smtClean="0"/>
          </a:p>
          <a:p>
            <a:r>
              <a:rPr lang="en-US" baseline="0" dirty="0" smtClean="0"/>
              <a:t>Indicator of religiosity could be “# of religious services attended in last week”</a:t>
            </a:r>
          </a:p>
          <a:p>
            <a:r>
              <a:rPr lang="en-US" baseline="0" dirty="0" smtClean="0"/>
              <a:t>Dimension of religiosity could be “ritual” “activism” “belief” or “devotion”</a:t>
            </a:r>
          </a:p>
          <a:p>
            <a:endParaRPr lang="en-US" baseline="0" dirty="0" smtClean="0"/>
          </a:p>
          <a:p>
            <a:r>
              <a:rPr lang="en-US" baseline="0" dirty="0" smtClean="0"/>
              <a:t>Concepts can be broken/divided into several dimensions.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11</a:t>
            </a:fld>
            <a:endParaRPr lang="en-US"/>
          </a:p>
        </p:txBody>
      </p:sp>
    </p:spTree>
    <p:extLst>
      <p:ext uri="{BB962C8B-B14F-4D97-AF65-F5344CB8AC3E}">
        <p14:creationId xmlns:p14="http://schemas.microsoft.com/office/powerpoint/2010/main" val="88419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Binge drinking…</a:t>
            </a:r>
          </a:p>
          <a:p>
            <a:endParaRPr lang="en-US" dirty="0" smtClean="0"/>
          </a:p>
          <a:p>
            <a:r>
              <a:rPr lang="en-US" dirty="0" smtClean="0"/>
              <a:t>Social,</a:t>
            </a:r>
            <a:r>
              <a:rPr lang="en-US" baseline="0" dirty="0" smtClean="0"/>
              <a:t> dependency/addiction:</a:t>
            </a:r>
          </a:p>
          <a:p>
            <a:r>
              <a:rPr lang="en-US" baseline="0" dirty="0" smtClean="0"/>
              <a:t># of drinks you had last week?</a:t>
            </a:r>
          </a:p>
          <a:p>
            <a:r>
              <a:rPr lang="en-US" baseline="0" dirty="0" smtClean="0"/>
              <a:t># of drinks you had in one sitting?</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12</a:t>
            </a:fld>
            <a:endParaRPr lang="en-US"/>
          </a:p>
        </p:txBody>
      </p:sp>
    </p:spTree>
    <p:extLst>
      <p:ext uri="{BB962C8B-B14F-4D97-AF65-F5344CB8AC3E}">
        <p14:creationId xmlns:p14="http://schemas.microsoft.com/office/powerpoint/2010/main" val="195146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C863E3D3-8AB0-E44A-9B8D-C641E586AFA6}" type="datetimeFigureOut">
              <a:rPr lang="en-US" smtClean="0"/>
              <a:t>9/7/16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51379FE0-8C55-0B41-A797-C542982A7B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863E3D3-8AB0-E44A-9B8D-C641E586AFA6}" type="datetimeFigureOut">
              <a:rPr lang="en-US" smtClean="0"/>
              <a:t>9/7/16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C863E3D3-8AB0-E44A-9B8D-C641E586AFA6}" type="datetimeFigureOut">
              <a:rPr lang="en-US" smtClean="0"/>
              <a:t>9/7/16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C863E3D3-8AB0-E44A-9B8D-C641E586AFA6}" type="datetimeFigureOut">
              <a:rPr lang="en-US" smtClean="0"/>
              <a:t>9/7/16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C863E3D3-8AB0-E44A-9B8D-C641E586AFA6}" type="datetimeFigureOut">
              <a:rPr lang="en-US" smtClean="0"/>
              <a:t>9/7/16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51379FE0-8C55-0B41-A797-C542982A7B68}"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C863E3D3-8AB0-E44A-9B8D-C641E586AFA6}" type="datetimeFigureOut">
              <a:rPr lang="en-US" smtClean="0"/>
              <a:t>9/7/16</a:t>
            </a:fld>
            <a:endParaRPr lang="en-US"/>
          </a:p>
        </p:txBody>
      </p:sp>
      <p:sp>
        <p:nvSpPr>
          <p:cNvPr id="6" name="Slide Number Placeholder 9"/>
          <p:cNvSpPr>
            <a:spLocks noGrp="1"/>
          </p:cNvSpPr>
          <p:nvPr>
            <p:ph type="sldNum" sz="quarter" idx="11"/>
          </p:nvPr>
        </p:nvSpPr>
        <p:spPr/>
        <p:txBody>
          <a:bodyPr rtlCol="0"/>
          <a:lstStyle>
            <a:lvl1pPr>
              <a:defRPr/>
            </a:lvl1pPr>
          </a:lstStyle>
          <a:p>
            <a:fld id="{51379FE0-8C55-0B41-A797-C542982A7B68}"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C863E3D3-8AB0-E44A-9B8D-C641E586AFA6}" type="datetimeFigureOut">
              <a:rPr lang="en-US" smtClean="0"/>
              <a:t>9/7/16</a:t>
            </a:fld>
            <a:endParaRPr lang="en-US"/>
          </a:p>
        </p:txBody>
      </p:sp>
      <p:sp>
        <p:nvSpPr>
          <p:cNvPr id="8" name="Slide Number Placeholder 11"/>
          <p:cNvSpPr>
            <a:spLocks noGrp="1"/>
          </p:cNvSpPr>
          <p:nvPr>
            <p:ph type="sldNum" sz="quarter" idx="11"/>
          </p:nvPr>
        </p:nvSpPr>
        <p:spPr/>
        <p:txBody>
          <a:bodyPr rtlCol="0"/>
          <a:lstStyle>
            <a:lvl1pPr>
              <a:defRPr/>
            </a:lvl1pPr>
          </a:lstStyle>
          <a:p>
            <a:fld id="{51379FE0-8C55-0B41-A797-C542982A7B68}"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C863E3D3-8AB0-E44A-9B8D-C641E586AFA6}" type="datetimeFigureOut">
              <a:rPr lang="en-US" smtClean="0"/>
              <a:t>9/7/16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863E3D3-8AB0-E44A-9B8D-C641E586AFA6}" type="datetimeFigureOut">
              <a:rPr lang="en-US" smtClean="0"/>
              <a:t>9/7/16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51379FE0-8C55-0B41-A797-C542982A7B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C863E3D3-8AB0-E44A-9B8D-C641E586AFA6}" type="datetimeFigureOut">
              <a:rPr lang="en-US" smtClean="0"/>
              <a:t>9/7/16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C863E3D3-8AB0-E44A-9B8D-C641E586AFA6}" type="datetimeFigureOut">
              <a:rPr lang="en-US" smtClean="0"/>
              <a:t>9/7/16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51379FE0-8C55-0B41-A797-C542982A7B68}"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C863E3D3-8AB0-E44A-9B8D-C641E586AFA6}" type="datetimeFigureOut">
              <a:rPr lang="en-US" smtClean="0"/>
              <a:t>9/7/16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51379FE0-8C55-0B41-A797-C542982A7B6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5 </a:t>
            </a:r>
            <a:br>
              <a:rPr lang="en-US" dirty="0" smtClean="0"/>
            </a:br>
            <a:r>
              <a:rPr lang="en-US" dirty="0" smtClean="0"/>
              <a:t>Conceptualization, Operationalization, and Measurement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4579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normAutofit fontScale="92500"/>
          </a:bodyPr>
          <a:lstStyle/>
          <a:p>
            <a:r>
              <a:rPr lang="en-US" dirty="0" smtClean="0"/>
              <a:t>Indicators and Dimensions</a:t>
            </a:r>
          </a:p>
          <a:p>
            <a:pPr lvl="1"/>
            <a:r>
              <a:rPr lang="en-US" dirty="0" smtClean="0"/>
              <a:t>Indicator</a:t>
            </a:r>
          </a:p>
          <a:p>
            <a:pPr lvl="2"/>
            <a:r>
              <a:rPr lang="en-US" dirty="0" smtClean="0"/>
              <a:t>An observation we choose as a reflection of a concept/construct/variable</a:t>
            </a:r>
          </a:p>
          <a:p>
            <a:pPr lvl="1"/>
            <a:endParaRPr lang="en-US" dirty="0" smtClean="0"/>
          </a:p>
          <a:p>
            <a:pPr lvl="1"/>
            <a:r>
              <a:rPr lang="en-US" dirty="0" smtClean="0"/>
              <a:t>Dimension</a:t>
            </a:r>
          </a:p>
          <a:p>
            <a:pPr lvl="2"/>
            <a:r>
              <a:rPr lang="en-US" dirty="0" smtClean="0"/>
              <a:t>A grouping of a concept/construct/variable.</a:t>
            </a:r>
          </a:p>
          <a:p>
            <a:endParaRPr lang="en-US" dirty="0" smtClean="0"/>
          </a:p>
          <a:p>
            <a:r>
              <a:rPr lang="en-US" dirty="0" smtClean="0"/>
              <a:t>Multiple indicators can make up a single dimension (amongst multiple dimensions) of a concept/variable</a:t>
            </a:r>
          </a:p>
          <a:p>
            <a:endParaRPr lang="en-US" dirty="0"/>
          </a:p>
        </p:txBody>
      </p:sp>
    </p:spTree>
    <p:extLst>
      <p:ext uri="{BB962C8B-B14F-4D97-AF65-F5344CB8AC3E}">
        <p14:creationId xmlns:p14="http://schemas.microsoft.com/office/powerpoint/2010/main" val="15022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Indicators and Dimensions of Religiosity</a:t>
            </a:r>
          </a:p>
          <a:p>
            <a:endParaRPr lang="en-US" dirty="0"/>
          </a:p>
        </p:txBody>
      </p:sp>
    </p:spTree>
    <p:extLst>
      <p:ext uri="{BB962C8B-B14F-4D97-AF65-F5344CB8AC3E}">
        <p14:creationId xmlns:p14="http://schemas.microsoft.com/office/powerpoint/2010/main" val="348332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Identify appropriate </a:t>
            </a:r>
            <a:r>
              <a:rPr lang="en-US" i="1" dirty="0" smtClean="0"/>
              <a:t>indicators</a:t>
            </a:r>
            <a:r>
              <a:rPr lang="en-US" dirty="0" smtClean="0"/>
              <a:t>  and </a:t>
            </a:r>
            <a:r>
              <a:rPr lang="en-US" i="1" dirty="0" smtClean="0"/>
              <a:t>dimensions</a:t>
            </a:r>
            <a:r>
              <a:rPr lang="en-US" dirty="0" smtClean="0"/>
              <a:t> for…</a:t>
            </a:r>
          </a:p>
          <a:p>
            <a:pPr lvl="1"/>
            <a:r>
              <a:rPr lang="en-US" dirty="0" smtClean="0"/>
              <a:t>college success</a:t>
            </a:r>
          </a:p>
          <a:p>
            <a:pPr lvl="1"/>
            <a:r>
              <a:rPr lang="en-US" dirty="0" smtClean="0"/>
              <a:t>political activity</a:t>
            </a:r>
          </a:p>
          <a:p>
            <a:pPr lvl="1"/>
            <a:r>
              <a:rPr lang="en-US" dirty="0" smtClean="0"/>
              <a:t>poverty</a:t>
            </a:r>
          </a:p>
          <a:p>
            <a:pPr lvl="1"/>
            <a:r>
              <a:rPr lang="en-US" dirty="0" smtClean="0"/>
              <a:t>binge drinking</a:t>
            </a:r>
          </a:p>
          <a:p>
            <a:pPr lvl="1"/>
            <a:r>
              <a:rPr lang="en-US" dirty="0" smtClean="0"/>
              <a:t>fear of crime</a:t>
            </a:r>
          </a:p>
          <a:p>
            <a:endParaRPr lang="en-US" dirty="0"/>
          </a:p>
        </p:txBody>
      </p:sp>
    </p:spTree>
    <p:extLst>
      <p:ext uri="{BB962C8B-B14F-4D97-AF65-F5344CB8AC3E}">
        <p14:creationId xmlns:p14="http://schemas.microsoft.com/office/powerpoint/2010/main" val="220516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The Interchangeability of Indicators</a:t>
            </a:r>
          </a:p>
          <a:p>
            <a:pPr lvl="1"/>
            <a:r>
              <a:rPr lang="en-US" dirty="0" smtClean="0"/>
              <a:t>If several indicators accurately represent the same concept, all of them should reach the same result.</a:t>
            </a:r>
          </a:p>
          <a:p>
            <a:pPr lvl="1"/>
            <a:endParaRPr lang="en-US" dirty="0" smtClean="0"/>
          </a:p>
          <a:p>
            <a:pPr lvl="1"/>
            <a:r>
              <a:rPr lang="en-US" dirty="0" smtClean="0"/>
              <a:t>Can use different subsets of indicators to accurately measure the concept</a:t>
            </a:r>
          </a:p>
          <a:p>
            <a:endParaRPr lang="en-US" dirty="0"/>
          </a:p>
        </p:txBody>
      </p:sp>
    </p:spTree>
    <p:extLst>
      <p:ext uri="{BB962C8B-B14F-4D97-AF65-F5344CB8AC3E}">
        <p14:creationId xmlns:p14="http://schemas.microsoft.com/office/powerpoint/2010/main" val="118395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Operational Definition</a:t>
            </a:r>
          </a:p>
          <a:p>
            <a:pPr lvl="1"/>
            <a:r>
              <a:rPr lang="en-US" dirty="0" smtClean="0"/>
              <a:t>specifies precisely how a concept will be measured – that is, the operations we will perform.</a:t>
            </a:r>
          </a:p>
          <a:p>
            <a:endParaRPr lang="en-US" dirty="0"/>
          </a:p>
        </p:txBody>
      </p:sp>
    </p:spTree>
    <p:extLst>
      <p:ext uri="{BB962C8B-B14F-4D97-AF65-F5344CB8AC3E}">
        <p14:creationId xmlns:p14="http://schemas.microsoft.com/office/powerpoint/2010/main" val="305572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Conceptualization – Practice</a:t>
            </a:r>
          </a:p>
          <a:p>
            <a:pPr lvl="1"/>
            <a:r>
              <a:rPr lang="en-US" dirty="0" smtClean="0"/>
              <a:t>Anomie</a:t>
            </a:r>
          </a:p>
          <a:p>
            <a:endParaRPr lang="en-US" dirty="0"/>
          </a:p>
        </p:txBody>
      </p:sp>
    </p:spTree>
    <p:extLst>
      <p:ext uri="{BB962C8B-B14F-4D97-AF65-F5344CB8AC3E}">
        <p14:creationId xmlns:p14="http://schemas.microsoft.com/office/powerpoint/2010/main" val="135082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Definitions can be problematic</a:t>
            </a:r>
          </a:p>
          <a:p>
            <a:endParaRPr lang="en-US" dirty="0" smtClean="0"/>
          </a:p>
          <a:p>
            <a:r>
              <a:rPr lang="en-US" dirty="0" smtClean="0"/>
              <a:t>Unemployment rate</a:t>
            </a:r>
          </a:p>
          <a:p>
            <a:pPr lvl="1"/>
            <a:r>
              <a:rPr lang="en-US" dirty="0" smtClean="0"/>
              <a:t>Who is employed?</a:t>
            </a:r>
          </a:p>
          <a:p>
            <a:pPr lvl="1"/>
            <a:r>
              <a:rPr lang="en-US" dirty="0" smtClean="0"/>
              <a:t>Who is in the labor force?</a:t>
            </a:r>
          </a:p>
          <a:p>
            <a:pPr lvl="1"/>
            <a:r>
              <a:rPr lang="en-US" dirty="0" smtClean="0"/>
              <a:t>What do other definitions include?</a:t>
            </a:r>
          </a:p>
          <a:p>
            <a:endParaRPr lang="en-US" dirty="0"/>
          </a:p>
        </p:txBody>
      </p:sp>
    </p:spTree>
    <p:extLst>
      <p:ext uri="{BB962C8B-B14F-4D97-AF65-F5344CB8AC3E}">
        <p14:creationId xmlns:p14="http://schemas.microsoft.com/office/powerpoint/2010/main" val="10914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normAutofit/>
          </a:bodyPr>
          <a:lstStyle/>
          <a:p>
            <a:r>
              <a:rPr lang="en-US" dirty="0" smtClean="0"/>
              <a:t>Conceptualization versus Operationalization Processes</a:t>
            </a:r>
          </a:p>
          <a:p>
            <a:endParaRPr lang="en-US" dirty="0" smtClean="0"/>
          </a:p>
          <a:p>
            <a:r>
              <a:rPr lang="en-US" dirty="0" smtClean="0"/>
              <a:t>Operationalization</a:t>
            </a:r>
          </a:p>
          <a:p>
            <a:pPr lvl="1"/>
            <a:r>
              <a:rPr lang="en-US" dirty="0" smtClean="0"/>
              <a:t>defining measurement procedures to represent concepts</a:t>
            </a:r>
          </a:p>
          <a:p>
            <a:endParaRPr lang="en-US" dirty="0" smtClean="0"/>
          </a:p>
          <a:p>
            <a:r>
              <a:rPr lang="en-US" dirty="0" smtClean="0"/>
              <a:t>Range of Variation</a:t>
            </a:r>
          </a:p>
          <a:p>
            <a:pPr lvl="1"/>
            <a:r>
              <a:rPr lang="en-US" dirty="0" smtClean="0"/>
              <a:t>Trying to study all aspects/levels of a concept</a:t>
            </a:r>
          </a:p>
          <a:p>
            <a:endParaRPr lang="en-US" dirty="0"/>
          </a:p>
        </p:txBody>
      </p:sp>
    </p:spTree>
    <p:extLst>
      <p:ext uri="{BB962C8B-B14F-4D97-AF65-F5344CB8AC3E}">
        <p14:creationId xmlns:p14="http://schemas.microsoft.com/office/powerpoint/2010/main" val="136782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Precision</a:t>
            </a:r>
          </a:p>
          <a:p>
            <a:pPr lvl="1"/>
            <a:r>
              <a:rPr lang="en-US" dirty="0" smtClean="0"/>
              <a:t>deciding how precise/fine-grained to be in your measurement</a:t>
            </a:r>
          </a:p>
          <a:p>
            <a:endParaRPr lang="en-US" dirty="0"/>
          </a:p>
        </p:txBody>
      </p:sp>
    </p:spTree>
    <p:extLst>
      <p:ext uri="{BB962C8B-B14F-4D97-AF65-F5344CB8AC3E}">
        <p14:creationId xmlns:p14="http://schemas.microsoft.com/office/powerpoint/2010/main" val="34547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Attributes</a:t>
            </a:r>
          </a:p>
          <a:p>
            <a:pPr lvl="1"/>
            <a:r>
              <a:rPr lang="en-US" dirty="0" smtClean="0"/>
              <a:t>characteristic or quality of something (ex: female, old, student)</a:t>
            </a:r>
          </a:p>
          <a:p>
            <a:r>
              <a:rPr lang="en-US" dirty="0" smtClean="0"/>
              <a:t>Variable</a:t>
            </a:r>
          </a:p>
          <a:p>
            <a:pPr lvl="1"/>
            <a:r>
              <a:rPr lang="en-US" dirty="0" smtClean="0"/>
              <a:t>logical set of attributes (ex: gender, age)</a:t>
            </a:r>
          </a:p>
          <a:p>
            <a:endParaRPr lang="en-US" dirty="0" smtClean="0"/>
          </a:p>
          <a:p>
            <a:r>
              <a:rPr lang="en-US" dirty="0" smtClean="0"/>
              <a:t>Defining Variables and Attributes</a:t>
            </a:r>
          </a:p>
          <a:p>
            <a:pPr marL="971550" lvl="1" indent="-514350">
              <a:buFont typeface="+mj-lt"/>
              <a:buAutoNum type="arabicPeriod"/>
            </a:pPr>
            <a:r>
              <a:rPr lang="en-US" dirty="0" smtClean="0"/>
              <a:t>The attributes composing variables should be exhaustive.</a:t>
            </a:r>
          </a:p>
          <a:p>
            <a:pPr marL="971550" lvl="1" indent="-514350">
              <a:buFont typeface="+mj-lt"/>
              <a:buAutoNum type="arabicPeriod"/>
            </a:pPr>
            <a:r>
              <a:rPr lang="en-US" dirty="0" smtClean="0"/>
              <a:t>Attributes must be mutually exclusive.</a:t>
            </a:r>
          </a:p>
          <a:p>
            <a:endParaRPr lang="en-US" dirty="0"/>
          </a:p>
        </p:txBody>
      </p:sp>
    </p:spTree>
    <p:extLst>
      <p:ext uri="{BB962C8B-B14F-4D97-AF65-F5344CB8AC3E}">
        <p14:creationId xmlns:p14="http://schemas.microsoft.com/office/powerpoint/2010/main" val="346597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Chapter Outline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Introduction</a:t>
            </a:r>
          </a:p>
          <a:p>
            <a:r>
              <a:rPr lang="en-US" dirty="0" smtClean="0"/>
              <a:t>Measuring Anything That Exists</a:t>
            </a:r>
          </a:p>
          <a:p>
            <a:r>
              <a:rPr lang="en-US" dirty="0" smtClean="0"/>
              <a:t>Conceptualization</a:t>
            </a:r>
          </a:p>
          <a:p>
            <a:r>
              <a:rPr lang="en-US" dirty="0" smtClean="0"/>
              <a:t>Definitions in Descriptive and Explanatory Studies</a:t>
            </a:r>
          </a:p>
          <a:p>
            <a:r>
              <a:rPr lang="en-US" dirty="0" smtClean="0"/>
              <a:t>Operationalization Choices</a:t>
            </a:r>
          </a:p>
          <a:p>
            <a:r>
              <a:rPr lang="en-US" dirty="0" smtClean="0"/>
              <a:t>Criteria of Measurement Quality</a:t>
            </a:r>
          </a:p>
          <a:p>
            <a:r>
              <a:rPr lang="en-US" dirty="0" smtClean="0"/>
              <a:t>The Ethics of Measurement</a:t>
            </a:r>
          </a:p>
          <a:p>
            <a:r>
              <a:rPr lang="en-US" dirty="0" smtClean="0"/>
              <a:t>Chapter Summary</a:t>
            </a:r>
          </a:p>
          <a:p>
            <a:r>
              <a:rPr lang="en-US" dirty="0" smtClean="0"/>
              <a:t>Questions</a:t>
            </a:r>
          </a:p>
          <a:p>
            <a:endParaRPr lang="en-US" dirty="0"/>
          </a:p>
        </p:txBody>
      </p:sp>
    </p:spTree>
    <p:extLst>
      <p:ext uri="{BB962C8B-B14F-4D97-AF65-F5344CB8AC3E}">
        <p14:creationId xmlns:p14="http://schemas.microsoft.com/office/powerpoint/2010/main" val="262396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How can we operationally define ____ (</a:t>
            </a:r>
            <a:r>
              <a:rPr lang="en-US" i="1" dirty="0" smtClean="0"/>
              <a:t>both exhaustive and mutually exclusive</a:t>
            </a:r>
            <a:r>
              <a:rPr lang="en-US" dirty="0" smtClean="0"/>
              <a:t>)?</a:t>
            </a:r>
          </a:p>
          <a:p>
            <a:pPr lvl="1"/>
            <a:r>
              <a:rPr lang="en-US" dirty="0" smtClean="0"/>
              <a:t>Party Affiliation</a:t>
            </a:r>
          </a:p>
          <a:p>
            <a:endParaRPr lang="en-US" dirty="0"/>
          </a:p>
        </p:txBody>
      </p:sp>
    </p:spTree>
    <p:extLst>
      <p:ext uri="{BB962C8B-B14F-4D97-AF65-F5344CB8AC3E}">
        <p14:creationId xmlns:p14="http://schemas.microsoft.com/office/powerpoint/2010/main" val="22930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Levels of Measurement</a:t>
            </a:r>
          </a:p>
          <a:p>
            <a:pPr lvl="1"/>
            <a:r>
              <a:rPr lang="en-US" dirty="0" smtClean="0"/>
              <a:t>Nominal</a:t>
            </a:r>
          </a:p>
          <a:p>
            <a:pPr lvl="1"/>
            <a:r>
              <a:rPr lang="en-US" dirty="0" smtClean="0"/>
              <a:t>Ordinal</a:t>
            </a:r>
          </a:p>
          <a:p>
            <a:pPr lvl="1"/>
            <a:r>
              <a:rPr lang="en-US" dirty="0" smtClean="0"/>
              <a:t>Interval</a:t>
            </a:r>
          </a:p>
          <a:p>
            <a:pPr lvl="1"/>
            <a:r>
              <a:rPr lang="en-US" dirty="0" smtClean="0"/>
              <a:t>Ratio</a:t>
            </a:r>
          </a:p>
          <a:p>
            <a:endParaRPr lang="en-US" dirty="0"/>
          </a:p>
        </p:txBody>
      </p:sp>
    </p:spTree>
    <p:extLst>
      <p:ext uri="{BB962C8B-B14F-4D97-AF65-F5344CB8AC3E}">
        <p14:creationId xmlns:p14="http://schemas.microsoft.com/office/powerpoint/2010/main" val="374203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normAutofit/>
          </a:bodyPr>
          <a:lstStyle/>
          <a:p>
            <a:r>
              <a:rPr lang="en-US" dirty="0" smtClean="0"/>
              <a:t>Nominal</a:t>
            </a:r>
          </a:p>
          <a:p>
            <a:pPr lvl="1"/>
            <a:r>
              <a:rPr lang="en-US" dirty="0" smtClean="0"/>
              <a:t>Variables whose attributes have only the characteristics of exhaustiveness and mutually exclusiveness. </a:t>
            </a:r>
            <a:r>
              <a:rPr lang="en-US" i="1" u="sng" dirty="0" smtClean="0"/>
              <a:t>Simple categories. Attributes that classify, but cannot be ranked!</a:t>
            </a:r>
          </a:p>
          <a:p>
            <a:endParaRPr lang="en-US" dirty="0" smtClean="0"/>
          </a:p>
          <a:p>
            <a:pPr lvl="1"/>
            <a:r>
              <a:rPr lang="en-US" dirty="0" smtClean="0"/>
              <a:t>Examples: gender, religious affiliation, college major, hair color, birthplace, nationality, party affiliation</a:t>
            </a:r>
          </a:p>
          <a:p>
            <a:endParaRPr lang="en-US" dirty="0"/>
          </a:p>
        </p:txBody>
      </p:sp>
    </p:spTree>
    <p:extLst>
      <p:ext uri="{BB962C8B-B14F-4D97-AF65-F5344CB8AC3E}">
        <p14:creationId xmlns:p14="http://schemas.microsoft.com/office/powerpoint/2010/main" val="392378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Ordinal</a:t>
            </a:r>
          </a:p>
          <a:p>
            <a:pPr lvl="1"/>
            <a:r>
              <a:rPr lang="en-US" dirty="0" smtClean="0"/>
              <a:t>Variables with attributes we can logically rank order. </a:t>
            </a:r>
            <a:r>
              <a:rPr lang="en-US" i="1" u="sng" dirty="0" smtClean="0"/>
              <a:t>Variables whose attributes that classify and can be ranked but lack an associated numerical value.</a:t>
            </a:r>
          </a:p>
          <a:p>
            <a:pPr lvl="1"/>
            <a:endParaRPr lang="en-US" dirty="0" smtClean="0"/>
          </a:p>
          <a:p>
            <a:pPr lvl="1"/>
            <a:r>
              <a:rPr lang="en-US" dirty="0" smtClean="0"/>
              <a:t>Examples: socioeconomic status, level of conflict, prejudice, conservativeness, hardness</a:t>
            </a:r>
          </a:p>
        </p:txBody>
      </p:sp>
    </p:spTree>
    <p:extLst>
      <p:ext uri="{BB962C8B-B14F-4D97-AF65-F5344CB8AC3E}">
        <p14:creationId xmlns:p14="http://schemas.microsoft.com/office/powerpoint/2010/main" val="35896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Interval</a:t>
            </a:r>
          </a:p>
          <a:p>
            <a:pPr lvl="1"/>
            <a:r>
              <a:rPr lang="en-US" dirty="0" smtClean="0"/>
              <a:t>Variables for which the actual distance between attributes has meaning. </a:t>
            </a:r>
            <a:r>
              <a:rPr lang="en-US" i="1" u="sng" dirty="0" smtClean="0"/>
              <a:t>Variables whose attributes classify, can be ranked ordered, and have an equal numerical distance between values.</a:t>
            </a:r>
          </a:p>
          <a:p>
            <a:pPr lvl="1"/>
            <a:endParaRPr lang="en-US" dirty="0" smtClean="0"/>
          </a:p>
          <a:p>
            <a:pPr lvl="1"/>
            <a:r>
              <a:rPr lang="en-US" dirty="0" smtClean="0"/>
              <a:t>Examples: temperature (Fahrenheit), IQ score</a:t>
            </a:r>
          </a:p>
        </p:txBody>
      </p:sp>
    </p:spTree>
    <p:extLst>
      <p:ext uri="{BB962C8B-B14F-4D97-AF65-F5344CB8AC3E}">
        <p14:creationId xmlns:p14="http://schemas.microsoft.com/office/powerpoint/2010/main" val="252088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Ratio</a:t>
            </a:r>
          </a:p>
          <a:p>
            <a:pPr lvl="1"/>
            <a:r>
              <a:rPr lang="en-US" dirty="0" smtClean="0"/>
              <a:t>Variables whose attributes meet the requirements of a interval measure, and has a true zero point.</a:t>
            </a:r>
          </a:p>
          <a:p>
            <a:endParaRPr lang="en-US" dirty="0" smtClean="0"/>
          </a:p>
          <a:p>
            <a:pPr lvl="1"/>
            <a:r>
              <a:rPr lang="en-US" dirty="0" smtClean="0"/>
              <a:t>Examples: temperature (Kelvin), age, length of time, number of organizations, number of groups, number of A’s received in college</a:t>
            </a:r>
          </a:p>
          <a:p>
            <a:endParaRPr lang="en-US" dirty="0"/>
          </a:p>
        </p:txBody>
      </p:sp>
    </p:spTree>
    <p:extLst>
      <p:ext uri="{BB962C8B-B14F-4D97-AF65-F5344CB8AC3E}">
        <p14:creationId xmlns:p14="http://schemas.microsoft.com/office/powerpoint/2010/main" val="286189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t>Levels of Measurement</a:t>
            </a:r>
          </a:p>
          <a:p>
            <a:r>
              <a:rPr lang="en-US" sz="1600" dirty="0" smtClean="0"/>
              <a:t>Often you can choose among different levels of measurement—nominal, ordinal, interval, or ratio—carrying progressively more amounts of information.</a:t>
            </a:r>
          </a:p>
          <a:p>
            <a:endParaRPr lang="en-US" sz="1800" dirty="0"/>
          </a:p>
        </p:txBody>
      </p:sp>
      <p:sp>
        <p:nvSpPr>
          <p:cNvPr id="22530" name="Title 1"/>
          <p:cNvSpPr>
            <a:spLocks noGrp="1"/>
          </p:cNvSpPr>
          <p:nvPr>
            <p:ph type="title"/>
          </p:nvPr>
        </p:nvSpPr>
        <p:spPr/>
        <p:txBody>
          <a:bodyPr/>
          <a:lstStyle/>
          <a:p>
            <a:pPr eaLnBrk="1" hangingPunct="1"/>
            <a:r>
              <a:rPr lang="en-US" sz="3600" dirty="0"/>
              <a:t>Figure </a:t>
            </a:r>
            <a:r>
              <a:rPr lang="en-US" sz="3600" dirty="0" smtClean="0"/>
              <a:t>5-</a:t>
            </a:r>
            <a:r>
              <a:rPr lang="en-US" sz="3600" dirty="0"/>
              <a:t>1</a:t>
            </a:r>
            <a:endParaRPr lang="en-US" sz="2000" dirty="0"/>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447801"/>
            <a:ext cx="7583487" cy="1752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25" y="76200"/>
            <a:ext cx="527367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073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Implications of Levels of Measurement</a:t>
            </a:r>
          </a:p>
          <a:p>
            <a:pPr lvl="1"/>
            <a:r>
              <a:rPr lang="en-US" dirty="0" smtClean="0"/>
              <a:t>some analyses require minimum levels of measurement</a:t>
            </a:r>
          </a:p>
          <a:p>
            <a:pPr lvl="1"/>
            <a:r>
              <a:rPr lang="en-US" dirty="0" smtClean="0"/>
              <a:t>some variables can be treated as multiple levels of measurement</a:t>
            </a:r>
          </a:p>
          <a:p>
            <a:endParaRPr lang="en-US" dirty="0" smtClean="0"/>
          </a:p>
          <a:p>
            <a:r>
              <a:rPr lang="en-US" dirty="0" smtClean="0"/>
              <a:t>Single or Multiple Indicators</a:t>
            </a:r>
          </a:p>
        </p:txBody>
      </p:sp>
    </p:spTree>
    <p:extLst>
      <p:ext uri="{BB962C8B-B14F-4D97-AF65-F5344CB8AC3E}">
        <p14:creationId xmlns:p14="http://schemas.microsoft.com/office/powerpoint/2010/main" val="2016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How can we measure _____ at multiple levels?</a:t>
            </a:r>
          </a:p>
          <a:p>
            <a:pPr lvl="1"/>
            <a:r>
              <a:rPr lang="en-US" dirty="0" smtClean="0"/>
              <a:t>Age</a:t>
            </a:r>
          </a:p>
          <a:p>
            <a:pPr lvl="1"/>
            <a:r>
              <a:rPr lang="en-US" dirty="0" smtClean="0"/>
              <a:t>Income</a:t>
            </a:r>
          </a:p>
          <a:p>
            <a:endParaRPr lang="en-US" dirty="0"/>
          </a:p>
        </p:txBody>
      </p:sp>
    </p:spTree>
    <p:extLst>
      <p:ext uri="{BB962C8B-B14F-4D97-AF65-F5344CB8AC3E}">
        <p14:creationId xmlns:p14="http://schemas.microsoft.com/office/powerpoint/2010/main" val="400522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Measurement Quality </a:t>
            </a:r>
            <a:endParaRPr lang="en-US" dirty="0"/>
          </a:p>
        </p:txBody>
      </p:sp>
      <p:sp>
        <p:nvSpPr>
          <p:cNvPr id="3" name="Content Placeholder 2"/>
          <p:cNvSpPr>
            <a:spLocks noGrp="1"/>
          </p:cNvSpPr>
          <p:nvPr>
            <p:ph sz="quarter" idx="1"/>
          </p:nvPr>
        </p:nvSpPr>
        <p:spPr/>
        <p:txBody>
          <a:bodyPr/>
          <a:lstStyle/>
          <a:p>
            <a:r>
              <a:rPr lang="en-US" dirty="0" smtClean="0"/>
              <a:t>Precision and Accuracy</a:t>
            </a:r>
          </a:p>
          <a:p>
            <a:pPr lvl="1"/>
            <a:r>
              <a:rPr lang="en-US" dirty="0"/>
              <a:t>p</a:t>
            </a:r>
            <a:r>
              <a:rPr lang="en-US" dirty="0" smtClean="0"/>
              <a:t>recise measures are superior to imprecise ones.</a:t>
            </a:r>
          </a:p>
          <a:p>
            <a:endParaRPr lang="en-US" dirty="0" smtClean="0"/>
          </a:p>
          <a:p>
            <a:r>
              <a:rPr lang="en-US" dirty="0" smtClean="0"/>
              <a:t>Reliability</a:t>
            </a:r>
          </a:p>
          <a:p>
            <a:pPr lvl="1"/>
            <a:r>
              <a:rPr lang="en-US" dirty="0" smtClean="0"/>
              <a:t>same data would be collected/same results would occur in repeated observations of the same phenomenon.</a:t>
            </a:r>
          </a:p>
          <a:p>
            <a:endParaRPr lang="en-US" dirty="0"/>
          </a:p>
        </p:txBody>
      </p:sp>
    </p:spTree>
    <p:extLst>
      <p:ext uri="{BB962C8B-B14F-4D97-AF65-F5344CB8AC3E}">
        <p14:creationId xmlns:p14="http://schemas.microsoft.com/office/powerpoint/2010/main" val="99415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lstStyle/>
          <a:p>
            <a:r>
              <a:rPr lang="en-US" dirty="0" smtClean="0"/>
              <a:t>Observation versus Measurement </a:t>
            </a:r>
          </a:p>
          <a:p>
            <a:endParaRPr lang="en-US" dirty="0" smtClean="0"/>
          </a:p>
          <a:p>
            <a:r>
              <a:rPr lang="en-US" dirty="0" smtClean="0"/>
              <a:t>Measurement</a:t>
            </a:r>
          </a:p>
          <a:p>
            <a:pPr lvl="1"/>
            <a:r>
              <a:rPr lang="en-US" dirty="0" smtClean="0"/>
              <a:t>Careful, deliberate observations</a:t>
            </a:r>
          </a:p>
          <a:p>
            <a:pPr lvl="2"/>
            <a:r>
              <a:rPr lang="en-US" dirty="0" smtClean="0"/>
              <a:t>of the real world for the purpose of describing objects and events in terms of the attributes composing the variable.</a:t>
            </a:r>
            <a:endParaRPr lang="en-US" dirty="0"/>
          </a:p>
        </p:txBody>
      </p:sp>
    </p:spTree>
    <p:extLst>
      <p:ext uri="{BB962C8B-B14F-4D97-AF65-F5344CB8AC3E}">
        <p14:creationId xmlns:p14="http://schemas.microsoft.com/office/powerpoint/2010/main" val="35673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Measurement Quality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Test-Retest Method</a:t>
            </a:r>
          </a:p>
          <a:p>
            <a:pPr lvl="1"/>
            <a:r>
              <a:rPr lang="en-US" dirty="0" smtClean="0"/>
              <a:t>making the same measurement more than once.</a:t>
            </a:r>
          </a:p>
          <a:p>
            <a:endParaRPr lang="en-US" dirty="0" smtClean="0"/>
          </a:p>
          <a:p>
            <a:r>
              <a:rPr lang="en-US" dirty="0" smtClean="0"/>
              <a:t>Split-Half Method</a:t>
            </a:r>
          </a:p>
          <a:p>
            <a:pPr lvl="1"/>
            <a:r>
              <a:rPr lang="en-US" dirty="0" smtClean="0"/>
              <a:t>multiple sets of randomly assigned variables should produce the same classifications</a:t>
            </a:r>
          </a:p>
          <a:p>
            <a:endParaRPr lang="en-US" dirty="0" smtClean="0"/>
          </a:p>
          <a:p>
            <a:r>
              <a:rPr lang="en-US" dirty="0" smtClean="0"/>
              <a:t>Established Measures</a:t>
            </a:r>
          </a:p>
          <a:p>
            <a:r>
              <a:rPr lang="en-US" dirty="0" smtClean="0"/>
              <a:t>Reliability of Research Workers</a:t>
            </a:r>
          </a:p>
          <a:p>
            <a:endParaRPr lang="en-US" dirty="0"/>
          </a:p>
        </p:txBody>
      </p:sp>
    </p:spTree>
    <p:extLst>
      <p:ext uri="{BB962C8B-B14F-4D97-AF65-F5344CB8AC3E}">
        <p14:creationId xmlns:p14="http://schemas.microsoft.com/office/powerpoint/2010/main" val="397848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Measurement Quality </a:t>
            </a:r>
            <a:endParaRPr lang="en-US" dirty="0"/>
          </a:p>
        </p:txBody>
      </p:sp>
      <p:sp>
        <p:nvSpPr>
          <p:cNvPr id="3" name="Content Placeholder 2"/>
          <p:cNvSpPr>
            <a:spLocks noGrp="1"/>
          </p:cNvSpPr>
          <p:nvPr>
            <p:ph sz="quarter" idx="1"/>
          </p:nvPr>
        </p:nvSpPr>
        <p:spPr/>
        <p:txBody>
          <a:bodyPr>
            <a:normAutofit/>
          </a:bodyPr>
          <a:lstStyle/>
          <a:p>
            <a:r>
              <a:rPr lang="en-US" dirty="0" smtClean="0"/>
              <a:t>Validity</a:t>
            </a:r>
          </a:p>
          <a:p>
            <a:pPr lvl="1"/>
            <a:r>
              <a:rPr lang="en-US" dirty="0" smtClean="0"/>
              <a:t>measurement that accurately reflect the concept it is intended to measure.</a:t>
            </a:r>
          </a:p>
          <a:p>
            <a:endParaRPr lang="en-US" dirty="0" smtClean="0"/>
          </a:p>
          <a:p>
            <a:pPr lvl="2"/>
            <a:r>
              <a:rPr lang="en-US" dirty="0" smtClean="0"/>
              <a:t>Face Validity</a:t>
            </a:r>
          </a:p>
          <a:p>
            <a:pPr lvl="3"/>
            <a:r>
              <a:rPr lang="en-US" dirty="0" smtClean="0"/>
              <a:t>measurement that seems to make reasonable sense</a:t>
            </a:r>
          </a:p>
          <a:p>
            <a:pPr lvl="2"/>
            <a:endParaRPr lang="en-US" dirty="0" smtClean="0"/>
          </a:p>
          <a:p>
            <a:pPr lvl="2"/>
            <a:r>
              <a:rPr lang="en-US" dirty="0" smtClean="0"/>
              <a:t>Criterion-Related Validity</a:t>
            </a:r>
          </a:p>
          <a:p>
            <a:pPr lvl="3"/>
            <a:r>
              <a:rPr lang="en-US" dirty="0" smtClean="0"/>
              <a:t>measurement related to some external criterion</a:t>
            </a:r>
          </a:p>
          <a:p>
            <a:endParaRPr lang="en-US" dirty="0"/>
          </a:p>
        </p:txBody>
      </p:sp>
    </p:spTree>
    <p:extLst>
      <p:ext uri="{BB962C8B-B14F-4D97-AF65-F5344CB8AC3E}">
        <p14:creationId xmlns:p14="http://schemas.microsoft.com/office/powerpoint/2010/main" val="227685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Measurement Quality </a:t>
            </a:r>
            <a:endParaRPr lang="en-US" dirty="0"/>
          </a:p>
        </p:txBody>
      </p:sp>
      <p:sp>
        <p:nvSpPr>
          <p:cNvPr id="3" name="Content Placeholder 2"/>
          <p:cNvSpPr>
            <a:spLocks noGrp="1"/>
          </p:cNvSpPr>
          <p:nvPr>
            <p:ph sz="quarter" idx="1"/>
          </p:nvPr>
        </p:nvSpPr>
        <p:spPr/>
        <p:txBody>
          <a:bodyPr/>
          <a:lstStyle/>
          <a:p>
            <a:pPr lvl="2"/>
            <a:r>
              <a:rPr lang="en-US" dirty="0" smtClean="0"/>
              <a:t>Construct Validity</a:t>
            </a:r>
          </a:p>
          <a:p>
            <a:pPr lvl="3"/>
            <a:r>
              <a:rPr lang="en-US" dirty="0"/>
              <a:t>t</a:t>
            </a:r>
            <a:r>
              <a:rPr lang="en-US" dirty="0" smtClean="0"/>
              <a:t>he degree to which a measure relates to other variables as expected within a system of theoretical relationships.</a:t>
            </a:r>
          </a:p>
          <a:p>
            <a:pPr lvl="2"/>
            <a:endParaRPr lang="en-US" dirty="0" smtClean="0"/>
          </a:p>
          <a:p>
            <a:pPr lvl="2"/>
            <a:r>
              <a:rPr lang="en-US" dirty="0" smtClean="0"/>
              <a:t>Content Validity</a:t>
            </a:r>
          </a:p>
          <a:p>
            <a:pPr lvl="3"/>
            <a:r>
              <a:rPr lang="en-US" dirty="0" smtClean="0"/>
              <a:t>measure that covers the range of meanings included within a concept.</a:t>
            </a:r>
          </a:p>
          <a:p>
            <a:pPr lvl="2"/>
            <a:endParaRPr lang="en-US" dirty="0"/>
          </a:p>
        </p:txBody>
      </p:sp>
    </p:spTree>
    <p:extLst>
      <p:ext uri="{BB962C8B-B14F-4D97-AF65-F5344CB8AC3E}">
        <p14:creationId xmlns:p14="http://schemas.microsoft.com/office/powerpoint/2010/main" val="296775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t>An Analogy to Validity and Reliability</a:t>
            </a:r>
          </a:p>
          <a:p>
            <a:r>
              <a:rPr lang="en-US" sz="1600" dirty="0" smtClean="0"/>
              <a:t>A good measurement technique should be both valid (measuring what it is intended to measure) and reliable (yielding a given measurement dependably).</a:t>
            </a:r>
            <a:endParaRPr lang="en-US" sz="1600" dirty="0"/>
          </a:p>
        </p:txBody>
      </p:sp>
      <p:sp>
        <p:nvSpPr>
          <p:cNvPr id="22530" name="Title 1"/>
          <p:cNvSpPr>
            <a:spLocks noGrp="1"/>
          </p:cNvSpPr>
          <p:nvPr>
            <p:ph type="title"/>
          </p:nvPr>
        </p:nvSpPr>
        <p:spPr/>
        <p:txBody>
          <a:bodyPr/>
          <a:lstStyle/>
          <a:p>
            <a:pPr eaLnBrk="1" hangingPunct="1"/>
            <a:r>
              <a:rPr lang="en-US" sz="3600" dirty="0"/>
              <a:t>Figure </a:t>
            </a:r>
            <a:r>
              <a:rPr lang="en-US" sz="3600" dirty="0" smtClean="0"/>
              <a:t>5-2</a:t>
            </a:r>
            <a:endParaRPr lang="en-US" sz="2000" dirty="0"/>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1600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61963"/>
            <a:ext cx="7206560" cy="234323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62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Ethics of Measurement</a:t>
            </a:r>
            <a:endParaRPr lang="en-US" dirty="0"/>
          </a:p>
        </p:txBody>
      </p:sp>
      <p:sp>
        <p:nvSpPr>
          <p:cNvPr id="3" name="Content Placeholder 2"/>
          <p:cNvSpPr>
            <a:spLocks noGrp="1"/>
          </p:cNvSpPr>
          <p:nvPr>
            <p:ph sz="quarter" idx="1"/>
          </p:nvPr>
        </p:nvSpPr>
        <p:spPr/>
        <p:txBody>
          <a:bodyPr/>
          <a:lstStyle/>
          <a:p>
            <a:r>
              <a:rPr lang="en-US" dirty="0" smtClean="0"/>
              <a:t>Conceptualization and measurement must not be guided by bias or preferences for particular research outcomes</a:t>
            </a:r>
            <a:endParaRPr lang="en-US" dirty="0"/>
          </a:p>
        </p:txBody>
      </p:sp>
    </p:spTree>
    <p:extLst>
      <p:ext uri="{BB962C8B-B14F-4D97-AF65-F5344CB8AC3E}">
        <p14:creationId xmlns:p14="http://schemas.microsoft.com/office/powerpoint/2010/main" val="2918785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lstStyle/>
          <a:p>
            <a:r>
              <a:rPr lang="en-US" dirty="0"/>
              <a:t>Explain and illustrate how conceptions, concepts, and constructs relate to reality.</a:t>
            </a:r>
          </a:p>
          <a:p>
            <a:r>
              <a:rPr lang="en-US" dirty="0"/>
              <a:t>Describe the steps involved in the process of conceptualization.</a:t>
            </a:r>
          </a:p>
          <a:p>
            <a:r>
              <a:rPr lang="en-US" dirty="0"/>
              <a:t>Discuss the assertion that definitions are more critical in descriptive than in explanatory studies.</a:t>
            </a:r>
          </a:p>
        </p:txBody>
      </p:sp>
    </p:spTree>
    <p:extLst>
      <p:ext uri="{BB962C8B-B14F-4D97-AF65-F5344CB8AC3E}">
        <p14:creationId xmlns:p14="http://schemas.microsoft.com/office/powerpoint/2010/main" val="1414448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lstStyle/>
          <a:p>
            <a:r>
              <a:rPr lang="en-US" dirty="0"/>
              <a:t>Identify and illustrate the many choices you may have in operationalizing variables.</a:t>
            </a:r>
          </a:p>
          <a:p>
            <a:r>
              <a:rPr lang="en-US" dirty="0"/>
              <a:t>Distinguish among precision, accuracy, reliability, and validity and discuss how they affect the quality of a measurement technique.</a:t>
            </a:r>
          </a:p>
          <a:p>
            <a:r>
              <a:rPr lang="en-US" dirty="0"/>
              <a:t>Explain how measurement decisions can have ethical implications.</a:t>
            </a:r>
          </a:p>
        </p:txBody>
      </p:sp>
    </p:spTree>
    <p:extLst>
      <p:ext uri="{BB962C8B-B14F-4D97-AF65-F5344CB8AC3E}">
        <p14:creationId xmlns:p14="http://schemas.microsoft.com/office/powerpoint/2010/main" val="2948808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950400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sz="quarter" idx="1"/>
          </p:nvPr>
        </p:nvSpPr>
        <p:spPr/>
        <p:txBody>
          <a:bodyPr/>
          <a:lstStyle/>
          <a:p>
            <a:pPr marL="0" indent="0">
              <a:buNone/>
            </a:pPr>
            <a:r>
              <a:rPr lang="en-US" dirty="0"/>
              <a:t>It is truly possible to measure the stuff of life.</a:t>
            </a:r>
          </a:p>
          <a:p>
            <a:pPr marL="835025" lvl="1" indent="-514350">
              <a:buFont typeface="+mj-lt"/>
              <a:buAutoNum type="alphaUcPeriod"/>
            </a:pPr>
            <a:r>
              <a:rPr lang="en-US" dirty="0"/>
              <a:t>True</a:t>
            </a:r>
          </a:p>
          <a:p>
            <a:pPr marL="835025" lvl="1" indent="-514350">
              <a:buFont typeface="+mj-lt"/>
              <a:buAutoNum type="alphaUcPeriod"/>
            </a:pPr>
            <a:r>
              <a:rPr lang="en-US" dirty="0"/>
              <a:t>False</a:t>
            </a:r>
          </a:p>
        </p:txBody>
      </p:sp>
    </p:spTree>
    <p:extLst>
      <p:ext uri="{BB962C8B-B14F-4D97-AF65-F5344CB8AC3E}">
        <p14:creationId xmlns:p14="http://schemas.microsoft.com/office/powerpoint/2010/main" val="2993251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a:t>
            </a:r>
            <a:endParaRPr lang="en-US" dirty="0"/>
          </a:p>
        </p:txBody>
      </p:sp>
      <p:sp>
        <p:nvSpPr>
          <p:cNvPr id="3" name="Content Placeholder 2"/>
          <p:cNvSpPr>
            <a:spLocks noGrp="1"/>
          </p:cNvSpPr>
          <p:nvPr>
            <p:ph sz="quarter" idx="1"/>
          </p:nvPr>
        </p:nvSpPr>
        <p:spPr/>
        <p:txBody>
          <a:bodyPr/>
          <a:lstStyle/>
          <a:p>
            <a:pPr marL="0" indent="0">
              <a:buNone/>
            </a:pPr>
            <a:r>
              <a:rPr lang="en-US" dirty="0"/>
              <a:t>_____ refer to mental images.</a:t>
            </a:r>
          </a:p>
          <a:p>
            <a:pPr marL="835025" lvl="1" indent="-514350">
              <a:buFont typeface="+mj-lt"/>
              <a:buAutoNum type="alphaUcPeriod"/>
            </a:pPr>
            <a:r>
              <a:rPr lang="en-US" dirty="0"/>
              <a:t>Perspectives</a:t>
            </a:r>
          </a:p>
          <a:p>
            <a:pPr marL="835025" lvl="1" indent="-514350">
              <a:buFont typeface="+mj-lt"/>
              <a:buAutoNum type="alphaUcPeriod"/>
            </a:pPr>
            <a:r>
              <a:rPr lang="en-US" dirty="0"/>
              <a:t>Theories</a:t>
            </a:r>
          </a:p>
          <a:p>
            <a:pPr marL="835025" lvl="1" indent="-514350">
              <a:buFont typeface="+mj-lt"/>
              <a:buAutoNum type="alphaUcPeriod"/>
            </a:pPr>
            <a:r>
              <a:rPr lang="en-US" dirty="0"/>
              <a:t>Conceptions</a:t>
            </a:r>
          </a:p>
          <a:p>
            <a:pPr marL="835025" lvl="1" indent="-514350">
              <a:buFont typeface="+mj-lt"/>
              <a:buAutoNum type="alphaUcPeriod"/>
            </a:pPr>
            <a:r>
              <a:rPr lang="en-US" dirty="0"/>
              <a:t>Methods</a:t>
            </a:r>
          </a:p>
        </p:txBody>
      </p:sp>
    </p:spTree>
    <p:extLst>
      <p:ext uri="{BB962C8B-B14F-4D97-AF65-F5344CB8AC3E}">
        <p14:creationId xmlns:p14="http://schemas.microsoft.com/office/powerpoint/2010/main" val="3463409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lstStyle/>
          <a:p>
            <a:r>
              <a:rPr lang="en-US" dirty="0" smtClean="0"/>
              <a:t>How would you </a:t>
            </a:r>
            <a:r>
              <a:rPr lang="en-US" i="1" dirty="0" smtClean="0"/>
              <a:t>measure</a:t>
            </a:r>
            <a:r>
              <a:rPr lang="en-US" dirty="0" smtClean="0"/>
              <a:t>…</a:t>
            </a:r>
          </a:p>
          <a:p>
            <a:pPr lvl="1"/>
            <a:r>
              <a:rPr lang="en-US" dirty="0" smtClean="0"/>
              <a:t>political party affiliation?</a:t>
            </a:r>
          </a:p>
          <a:p>
            <a:pPr lvl="1"/>
            <a:r>
              <a:rPr lang="en-US" dirty="0" smtClean="0"/>
              <a:t>age?</a:t>
            </a:r>
          </a:p>
          <a:p>
            <a:pPr lvl="1"/>
            <a:r>
              <a:rPr lang="en-US" dirty="0" smtClean="0"/>
              <a:t>grade point average?</a:t>
            </a:r>
          </a:p>
          <a:p>
            <a:pPr lvl="1"/>
            <a:r>
              <a:rPr lang="en-US" dirty="0" smtClean="0"/>
              <a:t>religious affiliation?</a:t>
            </a:r>
          </a:p>
          <a:p>
            <a:endParaRPr lang="en-US" dirty="0" smtClean="0"/>
          </a:p>
          <a:p>
            <a:endParaRPr lang="en-US" dirty="0"/>
          </a:p>
        </p:txBody>
      </p:sp>
    </p:spTree>
    <p:extLst>
      <p:ext uri="{BB962C8B-B14F-4D97-AF65-F5344CB8AC3E}">
        <p14:creationId xmlns:p14="http://schemas.microsoft.com/office/powerpoint/2010/main" val="386929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3</a:t>
            </a:r>
            <a:endParaRPr lang="en-US" dirty="0"/>
          </a:p>
        </p:txBody>
      </p:sp>
      <p:sp>
        <p:nvSpPr>
          <p:cNvPr id="3" name="Content Placeholder 2"/>
          <p:cNvSpPr>
            <a:spLocks noGrp="1"/>
          </p:cNvSpPr>
          <p:nvPr>
            <p:ph sz="quarter" idx="1"/>
          </p:nvPr>
        </p:nvSpPr>
        <p:spPr/>
        <p:txBody>
          <a:bodyPr/>
          <a:lstStyle/>
          <a:p>
            <a:pPr marL="0" indent="0">
              <a:buNone/>
            </a:pPr>
            <a:r>
              <a:rPr lang="en-US" dirty="0"/>
              <a:t>The mental processes whereby fuzzy and imprecise notions are made more specific and precise is called:</a:t>
            </a:r>
          </a:p>
          <a:p>
            <a:pPr marL="835025" lvl="1" indent="-514350">
              <a:buFont typeface="+mj-lt"/>
              <a:buAutoNum type="alphaUcPeriod"/>
            </a:pPr>
            <a:r>
              <a:rPr lang="en-US" dirty="0"/>
              <a:t>construction</a:t>
            </a:r>
          </a:p>
          <a:p>
            <a:pPr marL="835025" lvl="1" indent="-514350">
              <a:buFont typeface="+mj-lt"/>
              <a:buAutoNum type="alphaUcPeriod"/>
            </a:pPr>
            <a:r>
              <a:rPr lang="en-US" dirty="0"/>
              <a:t>reification</a:t>
            </a:r>
          </a:p>
          <a:p>
            <a:pPr marL="835025" lvl="1" indent="-514350">
              <a:buFont typeface="+mj-lt"/>
              <a:buAutoNum type="alphaUcPeriod"/>
            </a:pPr>
            <a:r>
              <a:rPr lang="en-US" dirty="0"/>
              <a:t>conceptualization</a:t>
            </a:r>
          </a:p>
          <a:p>
            <a:pPr marL="835025" lvl="1" indent="-514350">
              <a:buFont typeface="+mj-lt"/>
              <a:buAutoNum type="alphaUcPeriod"/>
            </a:pPr>
            <a:r>
              <a:rPr lang="en-US" dirty="0"/>
              <a:t>operationalization</a:t>
            </a:r>
          </a:p>
        </p:txBody>
      </p:sp>
    </p:spTree>
    <p:extLst>
      <p:ext uri="{BB962C8B-B14F-4D97-AF65-F5344CB8AC3E}">
        <p14:creationId xmlns:p14="http://schemas.microsoft.com/office/powerpoint/2010/main" val="1981914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4</a:t>
            </a:r>
            <a:endParaRPr lang="en-US" dirty="0"/>
          </a:p>
        </p:txBody>
      </p:sp>
      <p:sp>
        <p:nvSpPr>
          <p:cNvPr id="3" name="Content Placeholder 2"/>
          <p:cNvSpPr>
            <a:spLocks noGrp="1"/>
          </p:cNvSpPr>
          <p:nvPr>
            <p:ph sz="quarter" idx="1"/>
          </p:nvPr>
        </p:nvSpPr>
        <p:spPr/>
        <p:txBody>
          <a:bodyPr/>
          <a:lstStyle/>
          <a:p>
            <a:pPr marL="0" indent="0">
              <a:buNone/>
            </a:pPr>
            <a:r>
              <a:rPr lang="en-US" dirty="0"/>
              <a:t>Which of the following are examples of nominal measures?</a:t>
            </a:r>
          </a:p>
          <a:p>
            <a:pPr marL="835025" lvl="1" indent="-514350">
              <a:buFont typeface="+mj-lt"/>
              <a:buAutoNum type="alphaUcPeriod"/>
            </a:pPr>
            <a:r>
              <a:rPr lang="en-US" dirty="0"/>
              <a:t>gender</a:t>
            </a:r>
          </a:p>
          <a:p>
            <a:pPr marL="835025" lvl="1" indent="-514350">
              <a:buFont typeface="+mj-lt"/>
              <a:buAutoNum type="alphaUcPeriod"/>
            </a:pPr>
            <a:r>
              <a:rPr lang="en-US" dirty="0"/>
              <a:t>religious affiliation</a:t>
            </a:r>
          </a:p>
          <a:p>
            <a:pPr marL="835025" lvl="1" indent="-514350">
              <a:buFont typeface="+mj-lt"/>
              <a:buAutoNum type="alphaUcPeriod"/>
            </a:pPr>
            <a:r>
              <a:rPr lang="en-US" dirty="0"/>
              <a:t>political party affiliation</a:t>
            </a:r>
          </a:p>
          <a:p>
            <a:pPr marL="835025" lvl="1" indent="-514350">
              <a:buFont typeface="+mj-lt"/>
              <a:buAutoNum type="alphaUcPeriod"/>
            </a:pPr>
            <a:r>
              <a:rPr lang="en-US" dirty="0"/>
              <a:t>birthplace</a:t>
            </a:r>
          </a:p>
          <a:p>
            <a:pPr marL="835025" lvl="1" indent="-514350">
              <a:buFont typeface="+mj-lt"/>
              <a:buAutoNum type="alphaUcPeriod"/>
            </a:pPr>
            <a:r>
              <a:rPr lang="en-US" dirty="0"/>
              <a:t>all of the above</a:t>
            </a:r>
          </a:p>
        </p:txBody>
      </p:sp>
    </p:spTree>
    <p:extLst>
      <p:ext uri="{BB962C8B-B14F-4D97-AF65-F5344CB8AC3E}">
        <p14:creationId xmlns:p14="http://schemas.microsoft.com/office/powerpoint/2010/main" val="4139903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5</a:t>
            </a:r>
            <a:endParaRPr lang="en-US" dirty="0"/>
          </a:p>
        </p:txBody>
      </p:sp>
      <p:sp>
        <p:nvSpPr>
          <p:cNvPr id="3" name="Content Placeholder 2"/>
          <p:cNvSpPr>
            <a:spLocks noGrp="1"/>
          </p:cNvSpPr>
          <p:nvPr>
            <p:ph sz="quarter" idx="1"/>
          </p:nvPr>
        </p:nvSpPr>
        <p:spPr/>
        <p:txBody>
          <a:bodyPr/>
          <a:lstStyle/>
          <a:p>
            <a:pPr marL="0" indent="0">
              <a:buNone/>
            </a:pPr>
            <a:r>
              <a:rPr lang="en-US" dirty="0"/>
              <a:t>_____ is the degree to which a measure covers the range of meanings included within a concept.</a:t>
            </a:r>
          </a:p>
          <a:p>
            <a:pPr marL="835025" lvl="1" indent="-514350">
              <a:buFont typeface="+mj-lt"/>
              <a:buAutoNum type="alphaUcPeriod"/>
            </a:pPr>
            <a:r>
              <a:rPr lang="en-US" dirty="0"/>
              <a:t>Construct validity</a:t>
            </a:r>
          </a:p>
          <a:p>
            <a:pPr marL="835025" lvl="1" indent="-514350">
              <a:buFont typeface="+mj-lt"/>
              <a:buAutoNum type="alphaUcPeriod"/>
            </a:pPr>
            <a:r>
              <a:rPr lang="en-US" dirty="0"/>
              <a:t>Criterion-related validity</a:t>
            </a:r>
          </a:p>
          <a:p>
            <a:pPr marL="835025" lvl="1" indent="-514350">
              <a:buFont typeface="+mj-lt"/>
              <a:buAutoNum type="alphaUcPeriod"/>
            </a:pPr>
            <a:r>
              <a:rPr lang="en-US" dirty="0"/>
              <a:t>Face validity</a:t>
            </a:r>
          </a:p>
          <a:p>
            <a:pPr marL="835025" lvl="1" indent="-514350">
              <a:buFont typeface="+mj-lt"/>
              <a:buAutoNum type="alphaUcPeriod"/>
            </a:pPr>
            <a:r>
              <a:rPr lang="en-US" dirty="0"/>
              <a:t>Content validity</a:t>
            </a:r>
          </a:p>
        </p:txBody>
      </p:sp>
    </p:spTree>
    <p:extLst>
      <p:ext uri="{BB962C8B-B14F-4D97-AF65-F5344CB8AC3E}">
        <p14:creationId xmlns:p14="http://schemas.microsoft.com/office/powerpoint/2010/main" val="4117710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6</a:t>
            </a:r>
            <a:endParaRPr lang="en-US" dirty="0"/>
          </a:p>
        </p:txBody>
      </p:sp>
      <p:sp>
        <p:nvSpPr>
          <p:cNvPr id="3" name="Content Placeholder 2"/>
          <p:cNvSpPr>
            <a:spLocks noGrp="1"/>
          </p:cNvSpPr>
          <p:nvPr>
            <p:ph sz="quarter" idx="1"/>
          </p:nvPr>
        </p:nvSpPr>
        <p:spPr/>
        <p:txBody>
          <a:bodyPr/>
          <a:lstStyle/>
          <a:p>
            <a:pPr marL="0" indent="0">
              <a:buNone/>
            </a:pPr>
            <a:r>
              <a:rPr lang="en-US" dirty="0"/>
              <a:t>In social research, the process of coming to an agreement about what terms mean is:</a:t>
            </a:r>
          </a:p>
          <a:p>
            <a:pPr marL="835025" lvl="1" indent="-514350">
              <a:buFont typeface="+mj-lt"/>
              <a:buAutoNum type="alphaUcPeriod"/>
            </a:pPr>
            <a:r>
              <a:rPr lang="en-US" dirty="0"/>
              <a:t>hypothesizing </a:t>
            </a:r>
          </a:p>
          <a:p>
            <a:pPr marL="835025" lvl="1" indent="-514350">
              <a:buFont typeface="+mj-lt"/>
              <a:buAutoNum type="alphaUcPeriod"/>
            </a:pPr>
            <a:r>
              <a:rPr lang="en-US" dirty="0"/>
              <a:t>conceptualization</a:t>
            </a:r>
          </a:p>
          <a:p>
            <a:pPr marL="835025" lvl="1" indent="-514350">
              <a:buFont typeface="+mj-lt"/>
              <a:buAutoNum type="alphaUcPeriod"/>
            </a:pPr>
            <a:r>
              <a:rPr lang="en-US" dirty="0"/>
              <a:t>variable determination</a:t>
            </a:r>
          </a:p>
          <a:p>
            <a:pPr marL="835025" lvl="1" indent="-514350">
              <a:buFont typeface="+mj-lt"/>
              <a:buAutoNum type="alphaUcPeriod"/>
            </a:pPr>
            <a:r>
              <a:rPr lang="en-US" dirty="0"/>
              <a:t>operationalization</a:t>
            </a:r>
          </a:p>
        </p:txBody>
      </p:sp>
    </p:spTree>
    <p:extLst>
      <p:ext uri="{BB962C8B-B14F-4D97-AF65-F5344CB8AC3E}">
        <p14:creationId xmlns:p14="http://schemas.microsoft.com/office/powerpoint/2010/main" val="667763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7</a:t>
            </a:r>
            <a:endParaRPr lang="en-US" dirty="0"/>
          </a:p>
        </p:txBody>
      </p:sp>
      <p:sp>
        <p:nvSpPr>
          <p:cNvPr id="3" name="Content Placeholder 2"/>
          <p:cNvSpPr>
            <a:spLocks noGrp="1"/>
          </p:cNvSpPr>
          <p:nvPr>
            <p:ph sz="quarter" idx="1"/>
          </p:nvPr>
        </p:nvSpPr>
        <p:spPr/>
        <p:txBody>
          <a:bodyPr/>
          <a:lstStyle/>
          <a:p>
            <a:pPr marL="0" indent="0">
              <a:buNone/>
            </a:pPr>
            <a:r>
              <a:rPr lang="en-US" dirty="0"/>
              <a:t>The _____ of concepts in scientific inquiry depends on nominal and operational definitions.</a:t>
            </a:r>
          </a:p>
          <a:p>
            <a:pPr marL="835025" lvl="1" indent="-514350">
              <a:buFont typeface="+mj-lt"/>
              <a:buAutoNum type="alphaUcPeriod"/>
            </a:pPr>
            <a:r>
              <a:rPr lang="en-US" dirty="0"/>
              <a:t>specification</a:t>
            </a:r>
          </a:p>
          <a:p>
            <a:pPr marL="835025" lvl="1" indent="-514350">
              <a:buFont typeface="+mj-lt"/>
              <a:buAutoNum type="alphaUcPeriod"/>
            </a:pPr>
            <a:r>
              <a:rPr lang="en-US" dirty="0"/>
              <a:t>interchangeability</a:t>
            </a:r>
          </a:p>
          <a:p>
            <a:pPr marL="835025" lvl="1" indent="-514350">
              <a:buFont typeface="+mj-lt"/>
              <a:buAutoNum type="alphaUcPeriod"/>
            </a:pPr>
            <a:r>
              <a:rPr lang="en-US" dirty="0"/>
              <a:t>functioning</a:t>
            </a:r>
          </a:p>
          <a:p>
            <a:pPr marL="835025" lvl="1" indent="-514350">
              <a:buFont typeface="+mj-lt"/>
              <a:buAutoNum type="alphaUcPeriod"/>
            </a:pPr>
            <a:r>
              <a:rPr lang="en-US" dirty="0"/>
              <a:t>network</a:t>
            </a:r>
          </a:p>
        </p:txBody>
      </p:sp>
    </p:spTree>
    <p:extLst>
      <p:ext uri="{BB962C8B-B14F-4D97-AF65-F5344CB8AC3E}">
        <p14:creationId xmlns:p14="http://schemas.microsoft.com/office/powerpoint/2010/main" val="4052217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8</a:t>
            </a:r>
            <a:endParaRPr lang="en-US" dirty="0"/>
          </a:p>
        </p:txBody>
      </p:sp>
      <p:sp>
        <p:nvSpPr>
          <p:cNvPr id="3" name="Content Placeholder 2"/>
          <p:cNvSpPr>
            <a:spLocks noGrp="1"/>
          </p:cNvSpPr>
          <p:nvPr>
            <p:ph sz="quarter" idx="1"/>
          </p:nvPr>
        </p:nvSpPr>
        <p:spPr/>
        <p:txBody>
          <a:bodyPr/>
          <a:lstStyle/>
          <a:p>
            <a:pPr marL="0" indent="0">
              <a:buNone/>
            </a:pPr>
            <a:r>
              <a:rPr lang="en-US" dirty="0"/>
              <a:t>A level of measurement describing a variable whose attributes are rank-ordered and have equal distances between adjacent attributes are _____ measures.</a:t>
            </a:r>
          </a:p>
          <a:p>
            <a:pPr marL="835025" lvl="1" indent="-514350">
              <a:buFont typeface="+mj-lt"/>
              <a:buAutoNum type="alphaUcPeriod"/>
            </a:pPr>
            <a:r>
              <a:rPr lang="en-US" dirty="0"/>
              <a:t>ratio</a:t>
            </a:r>
          </a:p>
          <a:p>
            <a:pPr marL="835025" lvl="1" indent="-514350">
              <a:buFont typeface="+mj-lt"/>
              <a:buAutoNum type="alphaUcPeriod"/>
            </a:pPr>
            <a:r>
              <a:rPr lang="en-US" dirty="0"/>
              <a:t>interval</a:t>
            </a:r>
          </a:p>
          <a:p>
            <a:pPr marL="835025" lvl="1" indent="-514350">
              <a:buFont typeface="+mj-lt"/>
              <a:buAutoNum type="alphaUcPeriod"/>
            </a:pPr>
            <a:r>
              <a:rPr lang="en-US" dirty="0"/>
              <a:t>nominal</a:t>
            </a:r>
          </a:p>
          <a:p>
            <a:pPr marL="835025" lvl="1" indent="-514350">
              <a:buFont typeface="+mj-lt"/>
              <a:buAutoNum type="alphaUcPeriod"/>
            </a:pPr>
            <a:r>
              <a:rPr lang="en-US" dirty="0"/>
              <a:t>ordinal</a:t>
            </a:r>
          </a:p>
        </p:txBody>
      </p:sp>
    </p:spTree>
    <p:extLst>
      <p:ext uri="{BB962C8B-B14F-4D97-AF65-F5344CB8AC3E}">
        <p14:creationId xmlns:p14="http://schemas.microsoft.com/office/powerpoint/2010/main" val="2230407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lstStyle/>
          <a:p>
            <a:r>
              <a:rPr lang="en-US" dirty="0" smtClean="0"/>
              <a:t>How would you </a:t>
            </a:r>
            <a:r>
              <a:rPr lang="en-US" i="1" dirty="0" smtClean="0"/>
              <a:t>measure</a:t>
            </a:r>
            <a:r>
              <a:rPr lang="en-US" dirty="0" smtClean="0"/>
              <a:t>…</a:t>
            </a:r>
            <a:endParaRPr lang="en-US" dirty="0" smtClean="0"/>
          </a:p>
          <a:p>
            <a:pPr lvl="1"/>
            <a:r>
              <a:rPr lang="en-US" dirty="0" smtClean="0"/>
              <a:t>prejudice?</a:t>
            </a:r>
          </a:p>
          <a:p>
            <a:pPr lvl="1"/>
            <a:r>
              <a:rPr lang="en-US" dirty="0" smtClean="0"/>
              <a:t>compassion?</a:t>
            </a:r>
          </a:p>
          <a:p>
            <a:endParaRPr lang="en-US" dirty="0"/>
          </a:p>
        </p:txBody>
      </p:sp>
    </p:spTree>
    <p:extLst>
      <p:ext uri="{BB962C8B-B14F-4D97-AF65-F5344CB8AC3E}">
        <p14:creationId xmlns:p14="http://schemas.microsoft.com/office/powerpoint/2010/main" val="411128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a:buFont typeface="+mj-lt"/>
              <a:buAutoNum type="arabicPeriod"/>
            </a:pPr>
            <a:r>
              <a:rPr lang="en-US" dirty="0" smtClean="0"/>
              <a:t>Direct Observables</a:t>
            </a:r>
          </a:p>
          <a:p>
            <a:pPr lvl="1"/>
            <a:r>
              <a:rPr lang="en-US" dirty="0" smtClean="0"/>
              <a:t>Things we observe ourselves (e.g. color of the desk)</a:t>
            </a:r>
          </a:p>
          <a:p>
            <a:pPr marL="514350" indent="-514350">
              <a:buFont typeface="+mj-lt"/>
              <a:buAutoNum type="arabicPeriod"/>
            </a:pPr>
            <a:endParaRPr lang="en-US" dirty="0" smtClean="0"/>
          </a:p>
          <a:p>
            <a:pPr marL="514350" indent="-514350">
              <a:buFont typeface="+mj-lt"/>
              <a:buAutoNum type="arabicPeriod"/>
            </a:pPr>
            <a:r>
              <a:rPr lang="en-US" dirty="0" smtClean="0"/>
              <a:t>Indirect Observables</a:t>
            </a:r>
          </a:p>
          <a:p>
            <a:pPr lvl="1"/>
            <a:r>
              <a:rPr lang="en-US" dirty="0" smtClean="0"/>
              <a:t>Things we’re not around to see, but can infer from something that is observable (e.g. gender, from a checkmark on a questionnaire next to “female”)</a:t>
            </a:r>
          </a:p>
          <a:p>
            <a:pPr marL="514350" indent="-514350">
              <a:buFont typeface="+mj-lt"/>
              <a:buAutoNum type="arabicPeriod"/>
            </a:pPr>
            <a:endParaRPr lang="en-US" dirty="0" smtClean="0"/>
          </a:p>
          <a:p>
            <a:pPr marL="514350" indent="-514350">
              <a:buFont typeface="+mj-lt"/>
              <a:buAutoNum type="arabicPeriod"/>
            </a:pPr>
            <a:r>
              <a:rPr lang="en-US" dirty="0" smtClean="0"/>
              <a:t>Constructs</a:t>
            </a:r>
          </a:p>
          <a:p>
            <a:pPr lvl="1"/>
            <a:r>
              <a:rPr lang="en-US" dirty="0" smtClean="0"/>
              <a:t>Theoretical creations, not observed directly or indirectly but having agreed upon meanings (e.g. intelligence)</a:t>
            </a:r>
          </a:p>
          <a:p>
            <a:endParaRPr lang="en-US" dirty="0"/>
          </a:p>
        </p:txBody>
      </p:sp>
    </p:spTree>
    <p:extLst>
      <p:ext uri="{BB962C8B-B14F-4D97-AF65-F5344CB8AC3E}">
        <p14:creationId xmlns:p14="http://schemas.microsoft.com/office/powerpoint/2010/main" val="3433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normAutofit/>
          </a:bodyPr>
          <a:lstStyle/>
          <a:p>
            <a:r>
              <a:rPr lang="en-US" dirty="0" smtClean="0"/>
              <a:t>Concepts</a:t>
            </a:r>
          </a:p>
          <a:p>
            <a:pPr lvl="1"/>
            <a:r>
              <a:rPr lang="en-US" dirty="0" smtClean="0"/>
              <a:t>constructs derived by mutual agreement from mental images.</a:t>
            </a:r>
          </a:p>
          <a:p>
            <a:endParaRPr lang="en-US" dirty="0" smtClean="0"/>
          </a:p>
          <a:p>
            <a:r>
              <a:rPr lang="en-US" dirty="0" smtClean="0"/>
              <a:t>Conceptions </a:t>
            </a:r>
          </a:p>
          <a:p>
            <a:pPr lvl="1"/>
            <a:r>
              <a:rPr lang="en-US" dirty="0" smtClean="0"/>
              <a:t>our individual understandings of seemingly related observations and experiences</a:t>
            </a:r>
          </a:p>
          <a:p>
            <a:endParaRPr lang="en-US" dirty="0" smtClean="0"/>
          </a:p>
          <a:p>
            <a:r>
              <a:rPr lang="en-US" dirty="0" smtClean="0"/>
              <a:t>Conceptualization</a:t>
            </a:r>
          </a:p>
          <a:p>
            <a:endParaRPr lang="en-US" dirty="0"/>
          </a:p>
        </p:txBody>
      </p:sp>
    </p:spTree>
    <p:extLst>
      <p:ext uri="{BB962C8B-B14F-4D97-AF65-F5344CB8AC3E}">
        <p14:creationId xmlns:p14="http://schemas.microsoft.com/office/powerpoint/2010/main" val="387027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Conceptualization</a:t>
            </a:r>
          </a:p>
          <a:p>
            <a:pPr lvl="1"/>
            <a:r>
              <a:rPr lang="en-US" dirty="0" smtClean="0"/>
              <a:t>process of specifying what we mean (agreeing upon a meaning. terms) for a concept in research.</a:t>
            </a:r>
          </a:p>
          <a:p>
            <a:endParaRPr lang="en-US" dirty="0" smtClean="0"/>
          </a:p>
          <a:p>
            <a:r>
              <a:rPr lang="en-US" dirty="0" smtClean="0"/>
              <a:t>We cannot meaningfully answer a question without a working agreement about the meaning of the outcome.</a:t>
            </a:r>
          </a:p>
          <a:p>
            <a:endParaRPr lang="en-US" dirty="0"/>
          </a:p>
        </p:txBody>
      </p:sp>
    </p:spTree>
    <p:extLst>
      <p:ext uri="{BB962C8B-B14F-4D97-AF65-F5344CB8AC3E}">
        <p14:creationId xmlns:p14="http://schemas.microsoft.com/office/powerpoint/2010/main" val="35237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How would you </a:t>
            </a:r>
            <a:r>
              <a:rPr lang="en-US" i="1" dirty="0" smtClean="0"/>
              <a:t>conceptualize</a:t>
            </a:r>
            <a:r>
              <a:rPr lang="en-US" dirty="0" smtClean="0"/>
              <a:t>…</a:t>
            </a:r>
          </a:p>
          <a:p>
            <a:pPr lvl="1"/>
            <a:r>
              <a:rPr lang="en-US" dirty="0" smtClean="0"/>
              <a:t>prejudice?</a:t>
            </a:r>
          </a:p>
          <a:p>
            <a:pPr lvl="1"/>
            <a:r>
              <a:rPr lang="en-US" dirty="0" smtClean="0"/>
              <a:t>compassionate?</a:t>
            </a:r>
          </a:p>
          <a:p>
            <a:endParaRPr lang="en-US" dirty="0"/>
          </a:p>
        </p:txBody>
      </p:sp>
    </p:spTree>
    <p:extLst>
      <p:ext uri="{BB962C8B-B14F-4D97-AF65-F5344CB8AC3E}">
        <p14:creationId xmlns:p14="http://schemas.microsoft.com/office/powerpoint/2010/main" val="326969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49</TotalTime>
  <Words>3104</Words>
  <Application>Microsoft Macintosh PowerPoint</Application>
  <PresentationFormat>On-screen Show (4:3)</PresentationFormat>
  <Paragraphs>373</Paragraphs>
  <Slides>45</Slides>
  <Notes>32</Notes>
  <HiddenSlides>13</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Methods Theme</vt:lpstr>
      <vt:lpstr>Chapter 5  Conceptualization, Operationalization, and Measurement</vt:lpstr>
      <vt:lpstr>Chapter Outline</vt:lpstr>
      <vt:lpstr>Measuring Anything That Exists</vt:lpstr>
      <vt:lpstr>Measuring Anything That Exists</vt:lpstr>
      <vt:lpstr>Measuring Anything That Exists</vt:lpstr>
      <vt:lpstr>Measuring Anything That Exists</vt:lpstr>
      <vt:lpstr>Measuring Anything That Exists</vt:lpstr>
      <vt:lpstr>Conceptualization </vt:lpstr>
      <vt:lpstr>Conceptualization </vt:lpstr>
      <vt:lpstr>Conceptualization </vt:lpstr>
      <vt:lpstr>Conceptualization </vt:lpstr>
      <vt:lpstr>Conceptualization </vt:lpstr>
      <vt:lpstr>Conceptualization </vt:lpstr>
      <vt:lpstr>Conceptualization </vt:lpstr>
      <vt:lpstr>Conceptualization </vt:lpstr>
      <vt:lpstr>Conceptualization </vt:lpstr>
      <vt:lpstr>Operationalization Choices</vt:lpstr>
      <vt:lpstr>Operationalization Choices</vt:lpstr>
      <vt:lpstr>Operationalization Choices</vt:lpstr>
      <vt:lpstr>Operationalization Choices</vt:lpstr>
      <vt:lpstr>Operationalization Choices</vt:lpstr>
      <vt:lpstr>Operationalization Choices</vt:lpstr>
      <vt:lpstr>Operationalization Choices</vt:lpstr>
      <vt:lpstr>Operationalization Choices</vt:lpstr>
      <vt:lpstr>Operationalization Choices</vt:lpstr>
      <vt:lpstr>Figure 5-1</vt:lpstr>
      <vt:lpstr>Operationalization Choices</vt:lpstr>
      <vt:lpstr>Operationalization Choices</vt:lpstr>
      <vt:lpstr>Criteria of Measurement Quality </vt:lpstr>
      <vt:lpstr>Criteria of Measurement Quality </vt:lpstr>
      <vt:lpstr>Criteria of Measurement Quality </vt:lpstr>
      <vt:lpstr>Criteria of Measurement Quality </vt:lpstr>
      <vt:lpstr>Figure 5-2</vt:lpstr>
      <vt:lpstr>The Ethics of Measurement</vt:lpstr>
      <vt:lpstr>Chapter Summary</vt:lpstr>
      <vt:lpstr>Chapter Summary</vt:lpstr>
      <vt:lpstr>Questions</vt:lpstr>
      <vt:lpstr>Question 1</vt:lpstr>
      <vt:lpstr>Question 2</vt:lpstr>
      <vt:lpstr>Question 3</vt:lpstr>
      <vt:lpstr>Question 4</vt:lpstr>
      <vt:lpstr>Question 5</vt:lpstr>
      <vt:lpstr>Question 6</vt:lpstr>
      <vt:lpstr>Question 7</vt:lpstr>
      <vt:lpstr>Question 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Conceptualization, Operationalization, and Measurement</dc:title>
  <dc:creator>Burrel Vann</dc:creator>
  <cp:lastModifiedBy>Burrel Vann</cp:lastModifiedBy>
  <cp:revision>11</cp:revision>
  <dcterms:created xsi:type="dcterms:W3CDTF">2016-09-06T06:15:55Z</dcterms:created>
  <dcterms:modified xsi:type="dcterms:W3CDTF">2016-09-07T17:59:41Z</dcterms:modified>
</cp:coreProperties>
</file>