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87" r:id="rId4"/>
    <p:sldId id="259" r:id="rId5"/>
    <p:sldId id="260" r:id="rId6"/>
    <p:sldId id="261" r:id="rId7"/>
    <p:sldId id="292" r:id="rId8"/>
    <p:sldId id="258" r:id="rId9"/>
    <p:sldId id="262" r:id="rId10"/>
    <p:sldId id="288" r:id="rId11"/>
    <p:sldId id="264" r:id="rId12"/>
    <p:sldId id="289" r:id="rId13"/>
    <p:sldId id="265" r:id="rId14"/>
    <p:sldId id="266" r:id="rId15"/>
    <p:sldId id="267" r:id="rId16"/>
    <p:sldId id="284" r:id="rId17"/>
    <p:sldId id="285" r:id="rId18"/>
    <p:sldId id="271" r:id="rId19"/>
    <p:sldId id="272" r:id="rId20"/>
    <p:sldId id="273" r:id="rId21"/>
    <p:sldId id="293" r:id="rId22"/>
    <p:sldId id="274" r:id="rId23"/>
    <p:sldId id="291" r:id="rId24"/>
    <p:sldId id="290" r:id="rId25"/>
    <p:sldId id="275" r:id="rId26"/>
    <p:sldId id="286" r:id="rId27"/>
    <p:sldId id="278" r:id="rId28"/>
    <p:sldId id="279" r:id="rId29"/>
    <p:sldId id="280" r:id="rId30"/>
    <p:sldId id="281" r:id="rId31"/>
    <p:sldId id="282" r:id="rId32"/>
    <p:sldId id="28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90" autoAdjust="0"/>
  </p:normalViewPr>
  <p:slideViewPr>
    <p:cSldViewPr snapToGrid="0" snapToObjects="1">
      <p:cViewPr varScale="1">
        <p:scale>
          <a:sx n="64" d="100"/>
          <a:sy n="64" d="100"/>
        </p:scale>
        <p:origin x="-3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26D623-450D-E746-82AE-D1ED40F828C8}" type="datetimeFigureOut">
              <a:rPr lang="en-US" smtClean="0"/>
              <a:t>9/14/16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C6A3C-F9E8-5645-A708-B157A77E1EA6}" type="slidenum">
              <a:rPr lang="en-US" smtClean="0"/>
              <a:t>‹#›</a:t>
            </a:fld>
            <a:endParaRPr lang="en-US"/>
          </a:p>
        </p:txBody>
      </p:sp>
    </p:spTree>
    <p:extLst>
      <p:ext uri="{BB962C8B-B14F-4D97-AF65-F5344CB8AC3E}">
        <p14:creationId xmlns:p14="http://schemas.microsoft.com/office/powerpoint/2010/main" val="19984974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methods</a:t>
            </a:r>
            <a:r>
              <a:rPr lang="en-US" baseline="0" dirty="0" smtClean="0"/>
              <a:t> not about what we know, but how we know it (e.g. how do we know that unprotected sex can result in HIV contraction?)</a:t>
            </a:r>
          </a:p>
          <a:p>
            <a:r>
              <a:rPr lang="en-US" baseline="0" dirty="0" smtClean="0"/>
              <a:t>Basis of knowing is agreement, since you cant experience everything personally, you have to rely on others doing the work for you, either through tradition or experts</a:t>
            </a:r>
          </a:p>
          <a:p>
            <a:r>
              <a:rPr lang="en-US" baseline="0" dirty="0" smtClean="0"/>
              <a:t>So the contrast to agreement is personal experience -- observation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a:t>
            </a:fld>
            <a:endParaRPr lang="en-US"/>
          </a:p>
        </p:txBody>
      </p:sp>
    </p:spTree>
    <p:extLst>
      <p:ext uri="{BB962C8B-B14F-4D97-AF65-F5344CB8AC3E}">
        <p14:creationId xmlns:p14="http://schemas.microsoft.com/office/powerpoint/2010/main" val="3993729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philosophy or belief</a:t>
            </a:r>
            <a:r>
              <a:rPr lang="en-US" baseline="0" dirty="0" smtClean="0"/>
              <a:t>, social theory has to do with what is</a:t>
            </a:r>
            <a:r>
              <a:rPr lang="is-IS" baseline="0" dirty="0" smtClean="0"/>
              <a:t>…</a:t>
            </a:r>
          </a:p>
          <a:p>
            <a:r>
              <a:rPr lang="en-US" dirty="0" smtClean="0"/>
              <a:t>Theory cannot settle debates</a:t>
            </a:r>
            <a:r>
              <a:rPr lang="en-US" baseline="0" dirty="0" smtClean="0"/>
              <a:t> of value.. (e.g. is something better than the other/capitalism better than socialism). It has to do with how things are and why.</a:t>
            </a:r>
          </a:p>
          <a:p>
            <a:r>
              <a:rPr lang="en-US" baseline="0" dirty="0" smtClean="0"/>
              <a:t>Because science can rarely agree on a given criterion, science is rarely useful in settling debates.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12</a:t>
            </a:fld>
            <a:endParaRPr lang="en-US"/>
          </a:p>
        </p:txBody>
      </p:sp>
    </p:spTree>
    <p:extLst>
      <p:ext uri="{BB962C8B-B14F-4D97-AF65-F5344CB8AC3E}">
        <p14:creationId xmlns:p14="http://schemas.microsoft.com/office/powerpoint/2010/main" val="1541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social regularities represent probabilistic patterns, it </a:t>
            </a:r>
            <a:r>
              <a:rPr lang="en-US" baseline="0" dirty="0" err="1" smtClean="0"/>
              <a:t>doesn</a:t>
            </a:r>
            <a:r>
              <a:rPr lang="fr-FR" baseline="0" dirty="0" smtClean="0"/>
              <a:t>’</a:t>
            </a:r>
            <a:r>
              <a:rPr lang="en-US" baseline="0" dirty="0" smtClean="0"/>
              <a:t>t matter if the pattern isn’t reflected in 100% of observable cases. It doesn’t matter that despite men tending to make more money than women, some women make more than men. Social scientists ask WHY this is the case.</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13</a:t>
            </a:fld>
            <a:endParaRPr lang="en-US"/>
          </a:p>
        </p:txBody>
      </p:sp>
    </p:spTree>
    <p:extLst>
      <p:ext uri="{BB962C8B-B14F-4D97-AF65-F5344CB8AC3E}">
        <p14:creationId xmlns:p14="http://schemas.microsoft.com/office/powerpoint/2010/main" val="2734065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scientists study social patterns, not individual ones. Reflect aggregates,</a:t>
            </a:r>
            <a:r>
              <a:rPr lang="en-US" baseline="0" dirty="0" smtClean="0"/>
              <a:t> not individuals, per se. Although social scientists might study the actions and motivations of individuals, they create theories about the nature of group life (groups to which classes of individuals belong… e.g. women, middle class, </a:t>
            </a:r>
            <a:r>
              <a:rPr lang="en-US" baseline="0" dirty="0" err="1" smtClean="0"/>
              <a:t>latinos</a:t>
            </a:r>
            <a:r>
              <a:rPr lang="en-US" baseline="0" dirty="0" smtClean="0"/>
              <a:t>). </a:t>
            </a:r>
          </a:p>
          <a:p>
            <a:endParaRPr lang="en-US" baseline="0" dirty="0" smtClean="0"/>
          </a:p>
          <a:p>
            <a:r>
              <a:rPr lang="en-US" baseline="0" dirty="0" smtClean="0"/>
              <a:t>Social scientists aren’t trying to explain individuals per se, but instead try to understand the systems in which people operate. The elements in this system can also be explained as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14</a:t>
            </a:fld>
            <a:endParaRPr lang="en-US"/>
          </a:p>
        </p:txBody>
      </p:sp>
    </p:spTree>
    <p:extLst>
      <p:ext uri="{BB962C8B-B14F-4D97-AF65-F5344CB8AC3E}">
        <p14:creationId xmlns:p14="http://schemas.microsoft.com/office/powerpoint/2010/main" val="17461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Characteristics (of an individual) can be placed into a larger set of qualities,</a:t>
            </a:r>
            <a:r>
              <a:rPr lang="en-US" baseline="0" dirty="0" smtClean="0"/>
              <a:t> such as someone saying that women belong in the kitchen… …this one person is a bigot or old-fashioned, but this characteristic can be placed into a set of attributes called bigotry… which is a measurable variable.</a:t>
            </a:r>
          </a:p>
          <a:p>
            <a:endParaRPr lang="en-US" baseline="0" dirty="0" smtClean="0"/>
          </a:p>
          <a:p>
            <a:r>
              <a:rPr lang="en-US" baseline="0" dirty="0" smtClean="0"/>
              <a:t>The larger set of qualities is how social scientists make sense of more than just one person, towards a class or set of people to which this one person belongs. You find out about people who are “like </a:t>
            </a:r>
            <a:r>
              <a:rPr lang="en-US" baseline="0" dirty="0" err="1" smtClean="0"/>
              <a:t>hiim</a:t>
            </a:r>
            <a:r>
              <a:rPr lang="en-US" baseline="0" dirty="0" smtClean="0"/>
              <a:t>/her”… in this way, the scientists aren’t studying bigots, but bigotry.</a:t>
            </a:r>
          </a:p>
          <a:p>
            <a:endParaRPr lang="en-US" baseline="0" dirty="0" smtClean="0"/>
          </a:p>
          <a:p>
            <a:r>
              <a:rPr lang="en-US" baseline="0" dirty="0" smtClean="0"/>
              <a:t>Variables, like bigotry, vary. Scientists are interested in understanding the system of variables that cause bigotry to vary. </a:t>
            </a:r>
          </a:p>
          <a:p>
            <a:endParaRPr lang="en-US" baseline="0" dirty="0" smtClean="0"/>
          </a:p>
          <a:p>
            <a:endParaRPr lang="en-US" baseline="0" dirty="0" smtClean="0"/>
          </a:p>
          <a:p>
            <a:r>
              <a:rPr lang="en-US" baseline="0" dirty="0" smtClean="0"/>
              <a:t>Attributes: female, </a:t>
            </a:r>
            <a:r>
              <a:rPr lang="en-US" baseline="0" dirty="0" err="1" smtClean="0"/>
              <a:t>asian</a:t>
            </a:r>
            <a:r>
              <a:rPr lang="en-US" baseline="0" dirty="0" smtClean="0"/>
              <a:t>, conservative, farmer, honest</a:t>
            </a:r>
          </a:p>
          <a:p>
            <a:r>
              <a:rPr lang="en-US" baseline="0" dirty="0" smtClean="0"/>
              <a:t>Variables: gender or sex, race/ethnicity, political orientation, occupation, class, </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15</a:t>
            </a:fld>
            <a:endParaRPr lang="en-US"/>
          </a:p>
        </p:txBody>
      </p:sp>
    </p:spTree>
    <p:extLst>
      <p:ext uri="{BB962C8B-B14F-4D97-AF65-F5344CB8AC3E}">
        <p14:creationId xmlns:p14="http://schemas.microsoft.com/office/powerpoint/2010/main" val="2385788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see the difference between the relationship between two variables: a visualization of an apparent relationship b/w the two, and one without.</a:t>
            </a:r>
          </a:p>
          <a:p>
            <a:endParaRPr lang="en-US" baseline="0" dirty="0" smtClean="0"/>
          </a:p>
          <a:p>
            <a:r>
              <a:rPr lang="en-US" baseline="0" dirty="0" smtClean="0"/>
              <a:t>More often, we’re concerned with how attributes on one variable cause their attributes on another variable. </a:t>
            </a:r>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17</a:t>
            </a:fld>
            <a:endParaRPr lang="en-US"/>
          </a:p>
        </p:txBody>
      </p:sp>
    </p:spTree>
    <p:extLst>
      <p:ext uri="{BB962C8B-B14F-4D97-AF65-F5344CB8AC3E}">
        <p14:creationId xmlns:p14="http://schemas.microsoft.com/office/powerpoint/2010/main" val="1073363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Religiosity is a function of</a:t>
            </a:r>
            <a:r>
              <a:rPr lang="en-US" baseline="0" dirty="0" smtClean="0"/>
              <a:t> </a:t>
            </a:r>
            <a:r>
              <a:rPr lang="en-US" dirty="0" smtClean="0"/>
              <a:t>sex/gender? Which is DV? Which is</a:t>
            </a:r>
            <a:r>
              <a:rPr lang="en-US" baseline="0" dirty="0" smtClean="0"/>
              <a:t> IV? </a:t>
            </a:r>
          </a:p>
          <a:p>
            <a:endParaRPr lang="en-US" baseline="0" dirty="0" smtClean="0"/>
          </a:p>
          <a:p>
            <a:r>
              <a:rPr lang="en-US" baseline="0" dirty="0" smtClean="0"/>
              <a:t>Depending on the explanation, a variable might be a DV in one analysis, but and IV in the next (religiosity influencing crime).</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18</a:t>
            </a:fld>
            <a:endParaRPr lang="en-US"/>
          </a:p>
        </p:txBody>
      </p:sp>
    </p:spTree>
    <p:extLst>
      <p:ext uri="{BB962C8B-B14F-4D97-AF65-F5344CB8AC3E}">
        <p14:creationId xmlns:p14="http://schemas.microsoft.com/office/powerpoint/2010/main" val="1797809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a:t>
            </a:r>
            <a:r>
              <a:rPr lang="en-US" baseline="0" dirty="0" smtClean="0"/>
              <a:t> research has several functions: can be exploratory, descriptive, or explanatory.</a:t>
            </a:r>
          </a:p>
          <a:p>
            <a:endParaRPr lang="en-US" baseline="0" dirty="0" smtClean="0"/>
          </a:p>
          <a:p>
            <a:r>
              <a:rPr lang="en-US" baseline="0" dirty="0" smtClean="0"/>
              <a:t>Exploratory – learning something new about a political group (lay research, non-publishable)</a:t>
            </a:r>
          </a:p>
          <a:p>
            <a:r>
              <a:rPr lang="en-US" baseline="0" dirty="0" smtClean="0"/>
              <a:t>Descriptive – describes current situations like crime in cities, opinions on marijuana (reports from research firms, </a:t>
            </a:r>
            <a:r>
              <a:rPr lang="en-US" baseline="0" dirty="0" err="1" smtClean="0"/>
              <a:t>etc</a:t>
            </a:r>
            <a:r>
              <a:rPr lang="en-US" baseline="0" dirty="0" smtClean="0"/>
              <a:t>).</a:t>
            </a:r>
          </a:p>
          <a:p>
            <a:r>
              <a:rPr lang="en-US" baseline="0" dirty="0" smtClean="0"/>
              <a:t>Explanatory – explains why a social phenomenon is occurring, using causal relationships, like why the employment rate is so high in a city. (high quality research)</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19</a:t>
            </a:fld>
            <a:endParaRPr lang="en-US"/>
          </a:p>
        </p:txBody>
      </p:sp>
    </p:spTree>
    <p:extLst>
      <p:ext uri="{BB962C8B-B14F-4D97-AF65-F5344CB8AC3E}">
        <p14:creationId xmlns:p14="http://schemas.microsoft.com/office/powerpoint/2010/main" val="134531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Idiographic</a:t>
            </a:r>
            <a:r>
              <a:rPr lang="en-US" baseline="0" dirty="0" smtClean="0"/>
              <a:t> -- </a:t>
            </a:r>
            <a:r>
              <a:rPr lang="en-US" dirty="0" smtClean="0">
                <a:latin typeface="Arial" charset="0"/>
                <a:cs typeface="Arial" charset="0"/>
              </a:rPr>
              <a:t>Causal explanation limited to that event only.</a:t>
            </a:r>
            <a:endParaRPr lang="en-US" dirty="0" smtClean="0"/>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Nomothetic</a:t>
            </a:r>
            <a:r>
              <a:rPr lang="en-US" baseline="0" dirty="0" smtClean="0"/>
              <a:t> -- </a:t>
            </a:r>
            <a:r>
              <a:rPr lang="en-US" dirty="0" smtClean="0">
                <a:latin typeface="Arial" charset="0"/>
                <a:cs typeface="Arial" charset="0"/>
              </a:rPr>
              <a:t>Causal explanation large, but settles for partial explanation.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20</a:t>
            </a:fld>
            <a:endParaRPr lang="en-US"/>
          </a:p>
        </p:txBody>
      </p:sp>
    </p:spTree>
    <p:extLst>
      <p:ext uri="{BB962C8B-B14F-4D97-AF65-F5344CB8AC3E}">
        <p14:creationId xmlns:p14="http://schemas.microsoft.com/office/powerpoint/2010/main" val="1423875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21</a:t>
            </a:fld>
            <a:endParaRPr lang="en-US"/>
          </a:p>
        </p:txBody>
      </p:sp>
    </p:spTree>
    <p:extLst>
      <p:ext uri="{BB962C8B-B14F-4D97-AF65-F5344CB8AC3E}">
        <p14:creationId xmlns:p14="http://schemas.microsoft.com/office/powerpoint/2010/main" val="1423875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Induction</a:t>
            </a:r>
            <a:r>
              <a:rPr lang="en-US" baseline="0" dirty="0" smtClean="0"/>
              <a:t> – moves from specific observations/data to discovery of a general pattern that represents the order in the data. This just tells you that a pattern exists, but not why it does. Moves from ``whether’’ something occurs to ``why’’ it does.</a:t>
            </a:r>
          </a:p>
          <a:p>
            <a:endParaRPr lang="en-US" baseline="0" dirty="0" smtClean="0"/>
          </a:p>
          <a:p>
            <a:r>
              <a:rPr lang="en-US" baseline="0" dirty="0" smtClean="0"/>
              <a:t>Deduction – moves from a general pattern that may be logically or theoretically expected to specific observations designed to test whether the pattern really occurs. Moves from ``why’’ something is generally expected to occur to ``whether’’ it actually does.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F9C6A3C-F9E8-5645-A708-B157A77E1EA6}" type="slidenum">
              <a:rPr lang="en-US" smtClean="0"/>
              <a:t>22</a:t>
            </a:fld>
            <a:endParaRPr lang="en-US"/>
          </a:p>
        </p:txBody>
      </p:sp>
    </p:spTree>
    <p:extLst>
      <p:ext uri="{BB962C8B-B14F-4D97-AF65-F5344CB8AC3E}">
        <p14:creationId xmlns:p14="http://schemas.microsoft.com/office/powerpoint/2010/main" val="252155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a:t>
            </a:r>
            <a:r>
              <a:rPr lang="en-US" baseline="0" dirty="0" smtClean="0"/>
              <a:t> caused by present – studying hard will result in better grades</a:t>
            </a:r>
          </a:p>
          <a:p>
            <a:r>
              <a:rPr lang="en-US" baseline="0" dirty="0" smtClean="0"/>
              <a:t>But patterns are probabilistic – studying hard will not ALWAYS result in good grades</a:t>
            </a:r>
          </a:p>
          <a:p>
            <a:endParaRPr lang="en-US" baseline="0" dirty="0" smtClean="0"/>
          </a:p>
          <a:p>
            <a:r>
              <a:rPr lang="en-US" baseline="0" dirty="0" smtClean="0"/>
              <a:t>Predictions must be paired with understanding – you can’t just say that because you find that the 3</a:t>
            </a:r>
            <a:r>
              <a:rPr lang="en-US" baseline="30000" dirty="0" smtClean="0"/>
              <a:t>rd</a:t>
            </a:r>
            <a:r>
              <a:rPr lang="en-US" baseline="0" dirty="0" smtClean="0"/>
              <a:t> ranked horse in the 3</a:t>
            </a:r>
            <a:r>
              <a:rPr lang="en-US" baseline="30000" dirty="0" smtClean="0"/>
              <a:t>rd</a:t>
            </a:r>
            <a:r>
              <a:rPr lang="en-US" baseline="0" dirty="0" smtClean="0"/>
              <a:t> race of the day always wins, because as scientists, we must provide reasoning why it works out that way (e.g. we can’t just not care).</a:t>
            </a:r>
          </a:p>
          <a:p>
            <a:endParaRPr lang="en-US" baseline="0" dirty="0" smtClean="0"/>
          </a:p>
          <a:p>
            <a:r>
              <a:rPr lang="en-US" baseline="0" dirty="0" smtClean="0"/>
              <a:t>Tradition and Authority are two ways that scientists acquire knowledge that they have not directly experienced themselves, but both can be double-edged swords.</a:t>
            </a:r>
          </a:p>
          <a:p>
            <a:r>
              <a:rPr lang="en-US" baseline="0" dirty="0" smtClean="0"/>
              <a:t>Tradition is easy but can be detrimental – we accept what everyone knows, taken for granted, and it helps us avoid the overwhelming task of asking questions and answering them from scratch… but we rarely gain new/fresh understandings if we rely on tradition (and any inquiry that seeks a fresh understanding could be viewed as foolish).</a:t>
            </a:r>
          </a:p>
          <a:p>
            <a:endParaRPr lang="en-US" baseline="0" dirty="0" smtClean="0"/>
          </a:p>
          <a:p>
            <a:r>
              <a:rPr lang="en-US" baseline="0" dirty="0" smtClean="0"/>
              <a:t>Authority helps scientists accept new knowledge – we’re more likely to believe new discoveries based on the status of the discoverers (we’ll believe new findings about kissing and the common cold from an epidemiologist than our uncle). But problems include 1) we must accept that even specialists can make errors, and 2) we can only trust the authority of a person within their given field of expertise (we can’t trust a pastor for his proclamation about the negative neurochemical effects of marijuana).</a:t>
            </a:r>
          </a:p>
        </p:txBody>
      </p:sp>
      <p:sp>
        <p:nvSpPr>
          <p:cNvPr id="4" name="Slide Number Placeholder 3"/>
          <p:cNvSpPr>
            <a:spLocks noGrp="1"/>
          </p:cNvSpPr>
          <p:nvPr>
            <p:ph type="sldNum" sz="quarter" idx="10"/>
          </p:nvPr>
        </p:nvSpPr>
        <p:spPr/>
        <p:txBody>
          <a:bodyPr/>
          <a:lstStyle/>
          <a:p>
            <a:fld id="{AF9C6A3C-F9E8-5645-A708-B157A77E1EA6}" type="slidenum">
              <a:rPr lang="en-US" smtClean="0"/>
              <a:t>4</a:t>
            </a:fld>
            <a:endParaRPr lang="en-US"/>
          </a:p>
        </p:txBody>
      </p:sp>
    </p:spTree>
    <p:extLst>
      <p:ext uri="{BB962C8B-B14F-4D97-AF65-F5344CB8AC3E}">
        <p14:creationId xmlns:p14="http://schemas.microsoft.com/office/powerpoint/2010/main" val="3117120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buFont typeface="Wingdings 3" charset="0"/>
              <a:buNone/>
            </a:pPr>
            <a:r>
              <a:rPr lang="en-US" sz="1200" b="1" dirty="0" smtClean="0">
                <a:latin typeface="Arial" charset="0"/>
                <a:cs typeface="Arial" charset="0"/>
              </a:rPr>
              <a:t>Answer: B.</a:t>
            </a:r>
          </a:p>
          <a:p>
            <a:pPr marL="0" indent="0" algn="just" eaLnBrk="1" hangingPunct="1">
              <a:buFont typeface="Wingdings 3" charset="0"/>
              <a:buNone/>
            </a:pPr>
            <a:r>
              <a:rPr lang="en-US" sz="1200" dirty="0" smtClean="0">
                <a:latin typeface="Arial" charset="0"/>
                <a:cs typeface="Arial" charset="0"/>
              </a:rPr>
              <a:t>The two foundations of science are observation and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27</a:t>
            </a:fld>
            <a:endParaRPr lang="en-US"/>
          </a:p>
        </p:txBody>
      </p:sp>
    </p:spTree>
    <p:extLst>
      <p:ext uri="{BB962C8B-B14F-4D97-AF65-F5344CB8AC3E}">
        <p14:creationId xmlns:p14="http://schemas.microsoft.com/office/powerpoint/2010/main" val="1734496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Wingdings 3" charset="0"/>
              <a:buNone/>
            </a:pPr>
            <a:r>
              <a:rPr lang="en-US" sz="1200" b="1" dirty="0" smtClean="0">
                <a:latin typeface="Arial" charset="0"/>
                <a:cs typeface="Arial" charset="0"/>
              </a:rPr>
              <a:t>Answer: E.</a:t>
            </a:r>
          </a:p>
          <a:p>
            <a:pPr marL="0" indent="0" eaLnBrk="1" hangingPunct="1">
              <a:buFont typeface="Wingdings 3" charset="0"/>
              <a:buNone/>
            </a:pPr>
            <a:r>
              <a:rPr lang="en-US" sz="1200" dirty="0" smtClean="0">
                <a:latin typeface="Arial" charset="0"/>
                <a:cs typeface="Arial" charset="0"/>
              </a:rPr>
              <a:t>Science has to do with how things are and why.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28</a:t>
            </a:fld>
            <a:endParaRPr lang="en-US"/>
          </a:p>
        </p:txBody>
      </p:sp>
    </p:spTree>
    <p:extLst>
      <p:ext uri="{BB962C8B-B14F-4D97-AF65-F5344CB8AC3E}">
        <p14:creationId xmlns:p14="http://schemas.microsoft.com/office/powerpoint/2010/main" val="542221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E.</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When social scientists study variables, they focus on relationships.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29</a:t>
            </a:fld>
            <a:endParaRPr lang="en-US"/>
          </a:p>
        </p:txBody>
      </p:sp>
    </p:spTree>
    <p:extLst>
      <p:ext uri="{BB962C8B-B14F-4D97-AF65-F5344CB8AC3E}">
        <p14:creationId xmlns:p14="http://schemas.microsoft.com/office/powerpoint/2010/main" val="1048837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a:ea typeface="ＭＳ Ｐゴシック" charset="0"/>
                <a:cs typeface="Arial"/>
              </a:rPr>
              <a:t>Answer: C.</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a:ea typeface="ＭＳ Ｐゴシック" charset="0"/>
                <a:cs typeface="Arial"/>
              </a:rPr>
              <a:t>Epistemology is the science of knowing.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30</a:t>
            </a:fld>
            <a:endParaRPr lang="en-US"/>
          </a:p>
        </p:txBody>
      </p:sp>
    </p:spTree>
    <p:extLst>
      <p:ext uri="{BB962C8B-B14F-4D97-AF65-F5344CB8AC3E}">
        <p14:creationId xmlns:p14="http://schemas.microsoft.com/office/powerpoint/2010/main" val="3175150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hangingPunct="1">
              <a:buFont typeface="Wingdings" charset="0"/>
              <a:buNone/>
            </a:pPr>
            <a:r>
              <a:rPr lang="en-US" sz="1200" b="1" dirty="0" smtClean="0">
                <a:latin typeface="Arial" charset="0"/>
                <a:cs typeface="Arial" charset="0"/>
              </a:rPr>
              <a:t>Answer: C.</a:t>
            </a:r>
          </a:p>
          <a:p>
            <a:pPr marL="609600" indent="-609600" algn="just" eaLnBrk="1" hangingPunct="1">
              <a:buFont typeface="Wingdings" charset="0"/>
              <a:buNone/>
            </a:pPr>
            <a:r>
              <a:rPr lang="en-US" sz="1200" dirty="0" smtClean="0">
                <a:latin typeface="Arial" charset="0"/>
                <a:cs typeface="Arial" charset="0"/>
              </a:rPr>
              <a:t>Tradition and authority both assist and hinder human</a:t>
            </a:r>
          </a:p>
          <a:p>
            <a:pPr marL="609600" indent="-609600" algn="just" eaLnBrk="1" hangingPunct="1">
              <a:buFont typeface="Wingdings" charset="0"/>
              <a:buNone/>
            </a:pPr>
            <a:r>
              <a:rPr lang="en-US" sz="1200" dirty="0" smtClean="0">
                <a:latin typeface="Arial" charset="0"/>
                <a:cs typeface="Arial" charset="0"/>
              </a:rPr>
              <a:t>inquiry.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31</a:t>
            </a:fld>
            <a:endParaRPr lang="en-US"/>
          </a:p>
        </p:txBody>
      </p:sp>
    </p:spTree>
    <p:extLst>
      <p:ext uri="{BB962C8B-B14F-4D97-AF65-F5344CB8AC3E}">
        <p14:creationId xmlns:p14="http://schemas.microsoft.com/office/powerpoint/2010/main" val="403546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A.</a:t>
            </a:r>
          </a:p>
          <a:p>
            <a:pPr marL="0" indent="0" eaLnBrk="1" fontAlgn="auto" hangingPunct="1">
              <a:spcAft>
                <a:spcPts val="0"/>
              </a:spcAft>
              <a:buFont typeface="Wingdings 3" pitchFamily="18"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Idiographic explanations seek to exhaust the idiosyncratic causes of a particular condition or event.</a:t>
            </a:r>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32</a:t>
            </a:fld>
            <a:endParaRPr lang="en-US"/>
          </a:p>
        </p:txBody>
      </p:sp>
    </p:spTree>
    <p:extLst>
      <p:ext uri="{BB962C8B-B14F-4D97-AF65-F5344CB8AC3E}">
        <p14:creationId xmlns:p14="http://schemas.microsoft.com/office/powerpoint/2010/main" val="3681764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try to step away from</a:t>
            </a:r>
            <a:r>
              <a:rPr lang="en-US" baseline="0" dirty="0" smtClean="0"/>
              <a:t> tradition and authority, we sometimes err on our own, as well. But scientific inquiry has some safeguards.</a:t>
            </a:r>
          </a:p>
          <a:p>
            <a:endParaRPr lang="en-US" baseline="0" dirty="0" smtClean="0"/>
          </a:p>
          <a:p>
            <a:endParaRPr lang="en-US" baseline="0" dirty="0" smtClean="0"/>
          </a:p>
          <a:p>
            <a:r>
              <a:rPr lang="en-US" baseline="0" dirty="0" smtClean="0"/>
              <a:t>Inaccurate Observations – Mistakes in observations/no recall | Making deliberate observations reduces error. Measurement devices add some precision to estimates.</a:t>
            </a:r>
          </a:p>
          <a:p>
            <a:r>
              <a:rPr lang="en-US" baseline="0" dirty="0" smtClean="0"/>
              <a:t>Overgeneralization – Observing a few similar events and assuming they’re evidence of a general pattern/overgeneralize on basis of limited observations | drawing sufficiently large samples, and replication.</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5</a:t>
            </a:fld>
            <a:endParaRPr lang="en-US"/>
          </a:p>
        </p:txBody>
      </p:sp>
    </p:spTree>
    <p:extLst>
      <p:ext uri="{BB962C8B-B14F-4D97-AF65-F5344CB8AC3E}">
        <p14:creationId xmlns:p14="http://schemas.microsoft.com/office/powerpoint/2010/main" val="246833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Selective observation – once we conclude</a:t>
            </a:r>
            <a:r>
              <a:rPr lang="en-US" baseline="0" dirty="0" smtClean="0"/>
              <a:t> that a pattern exists, we then seek out data/events/situations that confirm that general pattern, ignoring those that don’t | to guard against this, we look for deviant cases, or those that don’t fit the general pattern.</a:t>
            </a:r>
          </a:p>
          <a:p>
            <a:endParaRPr lang="en-US" baseline="0" dirty="0" smtClean="0"/>
          </a:p>
          <a:p>
            <a:r>
              <a:rPr lang="en-US" baseline="0" dirty="0" smtClean="0"/>
              <a:t>Illogical reasoning – the exception that proves rule/exception that draws attention to rule but in no system of logic can it prove the rule it contradicts (e.g. gambler’s fallacy, where gambler who is on a streak of good or bad luck thinks that the opposite is just around the corner) | using systems of logic can help, conscious logical reasoning.</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6</a:t>
            </a:fld>
            <a:endParaRPr lang="en-US"/>
          </a:p>
        </p:txBody>
      </p:sp>
    </p:spTree>
    <p:extLst>
      <p:ext uri="{BB962C8B-B14F-4D97-AF65-F5344CB8AC3E}">
        <p14:creationId xmlns:p14="http://schemas.microsoft.com/office/powerpoint/2010/main" val="216425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7</a:t>
            </a:fld>
            <a:endParaRPr lang="en-US"/>
          </a:p>
        </p:txBody>
      </p:sp>
    </p:spTree>
    <p:extLst>
      <p:ext uri="{BB962C8B-B14F-4D97-AF65-F5344CB8AC3E}">
        <p14:creationId xmlns:p14="http://schemas.microsoft.com/office/powerpoint/2010/main" val="2468338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 we know if something’s real if we haven’t personally experienced it? We rely on agreement.</a:t>
            </a:r>
          </a:p>
          <a:p>
            <a:r>
              <a:rPr lang="en-US" baseline="0" dirty="0" smtClean="0"/>
              <a:t>Scientists say that assertions about a reality that they have not experienced themselves have to meet certain criteria… those are that the assertion must have both LOGICAL and EMPIRICAL support: it has to make sense, and it cannot contradict actual observations.</a:t>
            </a:r>
          </a:p>
          <a:p>
            <a:endParaRPr lang="en-US" baseline="0" dirty="0" smtClean="0"/>
          </a:p>
          <a:p>
            <a:r>
              <a:rPr lang="en-US" baseline="0" dirty="0" smtClean="0"/>
              <a:t>Why do scientists agree that it’s cold on the dark side of the moon? Well, 1) it makes sense, since the sun isn’t shining on that side and 2) actual measurements confirm the assertion/claim/expectation</a:t>
            </a:r>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8</a:t>
            </a:fld>
            <a:endParaRPr lang="en-US"/>
          </a:p>
        </p:txBody>
      </p:sp>
    </p:spTree>
    <p:extLst>
      <p:ext uri="{BB962C8B-B14F-4D97-AF65-F5344CB8AC3E}">
        <p14:creationId xmlns:p14="http://schemas.microsoft.com/office/powerpoint/2010/main" val="192606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Relationships</a:t>
            </a:r>
            <a:r>
              <a:rPr lang="en-US" baseline="0" dirty="0" smtClean="0"/>
              <a:t>/reality make sense and are empirically verifiable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These two relate to three concepts in science: theory, data collection, and data analysis.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9</a:t>
            </a:fld>
            <a:endParaRPr lang="en-US"/>
          </a:p>
        </p:txBody>
      </p:sp>
    </p:spTree>
    <p:extLst>
      <p:ext uri="{BB962C8B-B14F-4D97-AF65-F5344CB8AC3E}">
        <p14:creationId xmlns:p14="http://schemas.microsoft.com/office/powerpoint/2010/main" val="2752220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deals with logic</a:t>
            </a:r>
          </a:p>
          <a:p>
            <a:r>
              <a:rPr lang="en-US" dirty="0" smtClean="0"/>
              <a:t>Data collection deals with observation</a:t>
            </a:r>
          </a:p>
          <a:p>
            <a:r>
              <a:rPr lang="en-US" dirty="0" smtClean="0"/>
              <a:t>Data analysis deals with patterns</a:t>
            </a:r>
            <a:r>
              <a:rPr lang="en-US" baseline="0" dirty="0" smtClean="0"/>
              <a:t> in observation/comparisons between what is logically expected and what is observed</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10</a:t>
            </a:fld>
            <a:endParaRPr lang="en-US"/>
          </a:p>
        </p:txBody>
      </p:sp>
    </p:spTree>
    <p:extLst>
      <p:ext uri="{BB962C8B-B14F-4D97-AF65-F5344CB8AC3E}">
        <p14:creationId xmlns:p14="http://schemas.microsoft.com/office/powerpoint/2010/main" val="2781509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philosophy or belief</a:t>
            </a:r>
            <a:r>
              <a:rPr lang="en-US" baseline="0" dirty="0" smtClean="0"/>
              <a:t>, social theory has to do with what is</a:t>
            </a:r>
            <a:r>
              <a:rPr lang="is-IS" baseline="0" dirty="0" smtClean="0"/>
              <a:t>…</a:t>
            </a:r>
          </a:p>
          <a:p>
            <a:r>
              <a:rPr lang="en-US" dirty="0" smtClean="0"/>
              <a:t>Theory cannot settle debates</a:t>
            </a:r>
            <a:r>
              <a:rPr lang="en-US" baseline="0" dirty="0" smtClean="0"/>
              <a:t> of value.. (e.g. is something better than the other/capitalism better than socialism). It has to do with how things are and why.</a:t>
            </a:r>
          </a:p>
          <a:p>
            <a:r>
              <a:rPr lang="en-US" baseline="0" dirty="0" smtClean="0"/>
              <a:t>Because science can rarely agree on a given criterion, science is rarely useful in settling debates.</a:t>
            </a:r>
            <a:endParaRPr lang="en-US" dirty="0" smtClean="0"/>
          </a:p>
          <a:p>
            <a:endParaRPr lang="en-US" dirty="0"/>
          </a:p>
        </p:txBody>
      </p:sp>
      <p:sp>
        <p:nvSpPr>
          <p:cNvPr id="4" name="Slide Number Placeholder 3"/>
          <p:cNvSpPr>
            <a:spLocks noGrp="1"/>
          </p:cNvSpPr>
          <p:nvPr>
            <p:ph type="sldNum" sz="quarter" idx="10"/>
          </p:nvPr>
        </p:nvSpPr>
        <p:spPr/>
        <p:txBody>
          <a:bodyPr/>
          <a:lstStyle/>
          <a:p>
            <a:fld id="{AF9C6A3C-F9E8-5645-A708-B157A77E1EA6}" type="slidenum">
              <a:rPr lang="en-US" smtClean="0"/>
              <a:t>11</a:t>
            </a:fld>
            <a:endParaRPr lang="en-US"/>
          </a:p>
        </p:txBody>
      </p:sp>
    </p:spTree>
    <p:extLst>
      <p:ext uri="{BB962C8B-B14F-4D97-AF65-F5344CB8AC3E}">
        <p14:creationId xmlns:p14="http://schemas.microsoft.com/office/powerpoint/2010/main" val="1541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Myriad Pro"/>
              <a:cs typeface="Myriad Pro"/>
            </a:endParaRPr>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smtClean="0">
                <a:solidFill>
                  <a:srgbClr val="FFFFFF"/>
                </a:solidFill>
              </a:defRPr>
            </a:lvl1pPr>
          </a:lstStyle>
          <a:p>
            <a:fld id="{C6D8846F-46A3-EB4B-9371-B1E8B5709ABC}" type="datetimeFigureOut">
              <a:rPr lang="en-US" smtClean="0"/>
              <a:t>9/14/16</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fld id="{5190F3F8-E098-8141-B858-3072B8E4D1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6D8846F-46A3-EB4B-9371-B1E8B5709ABC}" type="datetimeFigureOut">
              <a:rPr lang="en-US" smtClean="0"/>
              <a:t>9/14/16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C6D8846F-46A3-EB4B-9371-B1E8B5709ABC}" type="datetimeFigureOut">
              <a:rPr lang="en-US" smtClean="0"/>
              <a:t>9/14/16</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Myriad Pro"/>
                <a:cs typeface="Myriad Pro"/>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C6D8846F-46A3-EB4B-9371-B1E8B5709ABC}" type="datetimeFigureOut">
              <a:rPr lang="en-US" smtClean="0"/>
              <a:t>9/14/16</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6D8846F-46A3-EB4B-9371-B1E8B5709ABC}" type="datetimeFigureOut">
              <a:rPr lang="en-US" smtClean="0"/>
              <a:t>9/14/16</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fld id="{5190F3F8-E098-8141-B858-3072B8E4D11F}"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yriad Pro"/>
                <a:cs typeface="Myriad Pro"/>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7"/>
          <p:cNvSpPr>
            <a:spLocks noGrp="1"/>
          </p:cNvSpPr>
          <p:nvPr>
            <p:ph type="dt" sz="half" idx="10"/>
          </p:nvPr>
        </p:nvSpPr>
        <p:spPr/>
        <p:txBody>
          <a:bodyPr rtlCol="0"/>
          <a:lstStyle>
            <a:lvl1pPr>
              <a:defRPr/>
            </a:lvl1pPr>
          </a:lstStyle>
          <a:p>
            <a:fld id="{C6D8846F-46A3-EB4B-9371-B1E8B5709ABC}" type="datetimeFigureOut">
              <a:rPr lang="en-US" smtClean="0"/>
              <a:t>9/14/16</a:t>
            </a:fld>
            <a:endParaRPr lang="en-US"/>
          </a:p>
        </p:txBody>
      </p:sp>
      <p:sp>
        <p:nvSpPr>
          <p:cNvPr id="6" name="Slide Number Placeholder 9"/>
          <p:cNvSpPr>
            <a:spLocks noGrp="1"/>
          </p:cNvSpPr>
          <p:nvPr>
            <p:ph type="sldNum" sz="quarter" idx="11"/>
          </p:nvPr>
        </p:nvSpPr>
        <p:spPr/>
        <p:txBody>
          <a:bodyPr rtlCol="0"/>
          <a:lstStyle>
            <a:lvl1pPr>
              <a:defRPr/>
            </a:lvl1pPr>
          </a:lstStyle>
          <a:p>
            <a:fld id="{5190F3F8-E098-8141-B858-3072B8E4D11F}"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Myriad Pro"/>
                <a:cs typeface="Myriad Pro"/>
              </a:defRPr>
            </a:lvl1pPr>
            <a:lvl2pPr>
              <a:defRPr>
                <a:latin typeface="Myriad Pro"/>
                <a:cs typeface="Myriad Pro"/>
              </a:defRPr>
            </a:lvl2pPr>
            <a:lvl3pPr>
              <a:defRPr>
                <a:latin typeface="Myriad Pro"/>
                <a:cs typeface="Myriad Pro"/>
              </a:defRPr>
            </a:lvl3pPr>
            <a:lvl4pPr>
              <a:defRPr>
                <a:latin typeface="Myriad Pro"/>
                <a:cs typeface="Myriad Pro"/>
              </a:defRPr>
            </a:lvl4pPr>
            <a:lvl5pPr>
              <a:defRPr>
                <a:latin typeface="Myriad Pro"/>
                <a:cs typeface="Myriad P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C6D8846F-46A3-EB4B-9371-B1E8B5709ABC}" type="datetimeFigureOut">
              <a:rPr lang="en-US" smtClean="0"/>
              <a:t>9/14/16</a:t>
            </a:fld>
            <a:endParaRPr lang="en-US"/>
          </a:p>
        </p:txBody>
      </p:sp>
      <p:sp>
        <p:nvSpPr>
          <p:cNvPr id="8" name="Slide Number Placeholder 11"/>
          <p:cNvSpPr>
            <a:spLocks noGrp="1"/>
          </p:cNvSpPr>
          <p:nvPr>
            <p:ph type="sldNum" sz="quarter" idx="11"/>
          </p:nvPr>
        </p:nvSpPr>
        <p:spPr/>
        <p:txBody>
          <a:bodyPr rtlCol="0"/>
          <a:lstStyle>
            <a:lvl1pPr>
              <a:defRPr/>
            </a:lvl1pPr>
          </a:lstStyle>
          <a:p>
            <a:fld id="{5190F3F8-E098-8141-B858-3072B8E4D11F}"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13"/>
          <p:cNvSpPr>
            <a:spLocks noGrp="1"/>
          </p:cNvSpPr>
          <p:nvPr>
            <p:ph type="dt" sz="half" idx="10"/>
          </p:nvPr>
        </p:nvSpPr>
        <p:spPr/>
        <p:txBody>
          <a:bodyPr/>
          <a:lstStyle>
            <a:lvl1pPr>
              <a:defRPr/>
            </a:lvl1pPr>
          </a:lstStyle>
          <a:p>
            <a:fld id="{C6D8846F-46A3-EB4B-9371-B1E8B5709ABC}" type="datetimeFigureOut">
              <a:rPr lang="en-US" smtClean="0"/>
              <a:t>9/14/16</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6D8846F-46A3-EB4B-9371-B1E8B5709ABC}" type="datetimeFigureOut">
              <a:rPr lang="en-US" smtClean="0"/>
              <a:t>9/14/16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fld id="{5190F3F8-E098-8141-B858-3072B8E4D1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C6D8846F-46A3-EB4B-9371-B1E8B5709ABC}" type="datetimeFigureOut">
              <a:rPr lang="en-US" smtClean="0"/>
              <a:t>9/14/16</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5190F3F8-E098-8141-B858-3072B8E4D11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Drag picture to placeholder or click icon to add</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C6D8846F-46A3-EB4B-9371-B1E8B5709ABC}" type="datetimeFigureOut">
              <a:rPr lang="en-US" smtClean="0"/>
              <a:t>9/14/16</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fld id="{5190F3F8-E098-8141-B858-3072B8E4D11F}"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smtClean="0">
                <a:solidFill>
                  <a:schemeClr val="tx2"/>
                </a:solidFill>
                <a:latin typeface="+mn-lt"/>
              </a:defRPr>
            </a:lvl1pPr>
          </a:lstStyle>
          <a:p>
            <a:fld id="{C6D8846F-46A3-EB4B-9371-B1E8B5709ABC}" type="datetimeFigureOut">
              <a:rPr lang="en-US" smtClean="0"/>
              <a:t>9/14/16</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smtClean="0">
                <a:solidFill>
                  <a:srgbClr val="FFFFFF"/>
                </a:solidFill>
                <a:latin typeface="+mn-lt"/>
              </a:defRPr>
            </a:lvl1pPr>
          </a:lstStyle>
          <a:p>
            <a:fld id="{5190F3F8-E098-8141-B858-3072B8E4D11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yriad Pro"/>
          <a:ea typeface="+mj-ea"/>
          <a:cs typeface="Myriad Pro"/>
        </a:defRPr>
      </a:lvl1pPr>
      <a:lvl2pPr algn="l" rtl="0" eaLnBrk="1" fontAlgn="base" hangingPunct="1">
        <a:spcBef>
          <a:spcPct val="0"/>
        </a:spcBef>
        <a:spcAft>
          <a:spcPct val="0"/>
        </a:spcAft>
        <a:defRPr sz="4400">
          <a:solidFill>
            <a:schemeClr val="tx2"/>
          </a:solidFill>
          <a:latin typeface="Verdana" pitchFamily="34" charset="0"/>
        </a:defRPr>
      </a:lvl2pPr>
      <a:lvl3pPr algn="l" rtl="0" eaLnBrk="1" fontAlgn="base" hangingPunct="1">
        <a:spcBef>
          <a:spcPct val="0"/>
        </a:spcBef>
        <a:spcAft>
          <a:spcPct val="0"/>
        </a:spcAft>
        <a:defRPr sz="4400">
          <a:solidFill>
            <a:schemeClr val="tx2"/>
          </a:solidFill>
          <a:latin typeface="Verdana" pitchFamily="34" charset="0"/>
        </a:defRPr>
      </a:lvl3pPr>
      <a:lvl4pPr algn="l" rtl="0" eaLnBrk="1" fontAlgn="base" hangingPunct="1">
        <a:spcBef>
          <a:spcPct val="0"/>
        </a:spcBef>
        <a:spcAft>
          <a:spcPct val="0"/>
        </a:spcAft>
        <a:defRPr sz="4400">
          <a:solidFill>
            <a:schemeClr val="tx2"/>
          </a:solidFill>
          <a:latin typeface="Verdana" pitchFamily="34" charset="0"/>
        </a:defRPr>
      </a:lvl4pPr>
      <a:lvl5pPr algn="l" rtl="0" eaLnBrk="1" fontAlgn="base" hangingPunct="1">
        <a:spcBef>
          <a:spcPct val="0"/>
        </a:spcBef>
        <a:spcAft>
          <a:spcPct val="0"/>
        </a:spcAft>
        <a:defRPr sz="4400">
          <a:solidFill>
            <a:schemeClr val="tx2"/>
          </a:solidFill>
          <a:latin typeface="Verdana" pitchFamily="34" charset="0"/>
        </a:defRPr>
      </a:lvl5pPr>
      <a:lvl6pPr marL="457200" algn="l" rtl="0" eaLnBrk="1" fontAlgn="base" hangingPunct="1">
        <a:spcBef>
          <a:spcPct val="0"/>
        </a:spcBef>
        <a:spcAft>
          <a:spcPct val="0"/>
        </a:spcAft>
        <a:defRPr sz="4400">
          <a:solidFill>
            <a:schemeClr val="tx2"/>
          </a:solidFill>
          <a:latin typeface="Verdana" pitchFamily="34" charset="0"/>
        </a:defRPr>
      </a:lvl6pPr>
      <a:lvl7pPr marL="914400" algn="l" rtl="0" eaLnBrk="1" fontAlgn="base" hangingPunct="1">
        <a:spcBef>
          <a:spcPct val="0"/>
        </a:spcBef>
        <a:spcAft>
          <a:spcPct val="0"/>
        </a:spcAft>
        <a:defRPr sz="4400">
          <a:solidFill>
            <a:schemeClr val="tx2"/>
          </a:solidFill>
          <a:latin typeface="Verdana" pitchFamily="34" charset="0"/>
        </a:defRPr>
      </a:lvl7pPr>
      <a:lvl8pPr marL="1371600" algn="l" rtl="0" eaLnBrk="1" fontAlgn="base" hangingPunct="1">
        <a:spcBef>
          <a:spcPct val="0"/>
        </a:spcBef>
        <a:spcAft>
          <a:spcPct val="0"/>
        </a:spcAft>
        <a:defRPr sz="4400">
          <a:solidFill>
            <a:schemeClr val="tx2"/>
          </a:solidFill>
          <a:latin typeface="Verdana" pitchFamily="34" charset="0"/>
        </a:defRPr>
      </a:lvl8pPr>
      <a:lvl9pPr marL="1828800" algn="l" rtl="0" eaLnBrk="1" fontAlgn="base" hangingPunct="1">
        <a:spcBef>
          <a:spcPct val="0"/>
        </a:spcBef>
        <a:spcAft>
          <a:spcPct val="0"/>
        </a:spcAft>
        <a:defRPr sz="4400">
          <a:solidFill>
            <a:schemeClr val="tx2"/>
          </a:solidFill>
          <a:latin typeface="Verdana"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yriad Pro"/>
          <a:ea typeface="+mn-ea"/>
          <a:cs typeface="Myriad Pro"/>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yriad Pro"/>
          <a:ea typeface="+mn-ea"/>
          <a:cs typeface="Myriad Pro"/>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yriad Pro"/>
          <a:ea typeface="+mn-ea"/>
          <a:cs typeface="Myriad Pro"/>
        </a:defRPr>
      </a:lvl3pPr>
      <a:lvl4pPr marL="1371600" indent="-228600" algn="l" rtl="0" eaLnBrk="1" fontAlgn="base" hangingPunct="1">
        <a:spcBef>
          <a:spcPts val="400"/>
        </a:spcBef>
        <a:spcAft>
          <a:spcPct val="0"/>
        </a:spcAft>
        <a:buClr>
          <a:srgbClr val="E66C7D"/>
        </a:buClr>
        <a:buSzPct val="75000"/>
        <a:buFont typeface="Wingdings" pitchFamily="2" charset="2"/>
        <a:buChar char=""/>
        <a:defRPr sz="2000" kern="1200">
          <a:solidFill>
            <a:schemeClr val="tx1"/>
          </a:solidFill>
          <a:latin typeface="Myriad Pro"/>
          <a:ea typeface="+mn-ea"/>
          <a:cs typeface="Myriad Pro"/>
        </a:defRPr>
      </a:lvl4pPr>
      <a:lvl5pPr marL="1828800" indent="-228600" algn="l" rtl="0" eaLnBrk="1" fontAlgn="base" hangingPunct="1">
        <a:spcBef>
          <a:spcPts val="400"/>
        </a:spcBef>
        <a:spcAft>
          <a:spcPct val="0"/>
        </a:spcAft>
        <a:buClr>
          <a:srgbClr val="6BB76D"/>
        </a:buClr>
        <a:buSzPct val="65000"/>
        <a:buFont typeface="Wingdings" pitchFamily="2" charset="2"/>
        <a:buChar char=""/>
        <a:defRPr sz="2000" kern="1200">
          <a:solidFill>
            <a:schemeClr val="tx1"/>
          </a:solidFill>
          <a:latin typeface="Myriad Pro"/>
          <a:ea typeface="+mn-ea"/>
          <a:cs typeface="Myriad Pro"/>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br>
              <a:rPr lang="en-US" dirty="0" smtClean="0"/>
            </a:br>
            <a:r>
              <a:rPr lang="en-US" dirty="0" smtClean="0"/>
              <a:t>HUMAN INQUIRY AND SCIENCE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2120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r>
              <a:rPr lang="en-US" dirty="0" smtClean="0"/>
              <a:t>Social Science = Theory + Data Collection + Data Analysis</a:t>
            </a:r>
          </a:p>
          <a:p>
            <a:r>
              <a:rPr lang="en-US" dirty="0" smtClean="0"/>
              <a:t>This figure offers a schematic overview of the major stages of social research, indicating where each is discussed in this book.</a:t>
            </a:r>
            <a:endParaRPr lang="en-US" dirty="0"/>
          </a:p>
        </p:txBody>
      </p:sp>
      <p:sp>
        <p:nvSpPr>
          <p:cNvPr id="2" name="Title 1"/>
          <p:cNvSpPr>
            <a:spLocks noGrp="1"/>
          </p:cNvSpPr>
          <p:nvPr>
            <p:ph type="title"/>
          </p:nvPr>
        </p:nvSpPr>
        <p:spPr/>
        <p:txBody>
          <a:bodyPr/>
          <a:lstStyle/>
          <a:p>
            <a:r>
              <a:rPr lang="en-US" dirty="0" smtClean="0"/>
              <a:t>Figure 1-1</a:t>
            </a:r>
            <a:endParaRPr lang="en-US" dirty="0"/>
          </a:p>
        </p:txBody>
      </p:sp>
      <p:pic>
        <p:nvPicPr>
          <p:cNvPr id="5" name="Picture Placeholder 2" descr="Screen Shot 2015-10-05 at 3.51.49 PM.png"/>
          <p:cNvPicPr>
            <a:picLocks noGrp="1" noChangeAspect="1"/>
          </p:cNvPicPr>
          <p:nvPr>
            <p:ph type="pic" idx="1"/>
          </p:nvPr>
        </p:nvPicPr>
        <p:blipFill>
          <a:blip r:embed="rId3">
            <a:extLst>
              <a:ext uri="{28A0092B-C50C-407E-A947-70E740481C1C}">
                <a14:useLocalDpi xmlns:a14="http://schemas.microsoft.com/office/drawing/2010/main" val="0"/>
              </a:ext>
            </a:extLst>
          </a:blip>
          <a:srcRect l="-54993" r="-54993"/>
          <a:stretch>
            <a:fillRect/>
          </a:stretch>
        </p:blipFill>
        <p:spPr>
          <a:noFill/>
        </p:spPr>
      </p:pic>
    </p:spTree>
    <p:extLst>
      <p:ext uri="{BB962C8B-B14F-4D97-AF65-F5344CB8AC3E}">
        <p14:creationId xmlns:p14="http://schemas.microsoft.com/office/powerpoint/2010/main" val="3827476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smtClean="0"/>
              <a:t>Theory</a:t>
            </a:r>
          </a:p>
          <a:p>
            <a:pPr lvl="1"/>
            <a:r>
              <a:rPr lang="en-US" dirty="0" smtClean="0"/>
              <a:t>A systematic explanation for our observations </a:t>
            </a:r>
          </a:p>
          <a:p>
            <a:r>
              <a:rPr lang="en-US" dirty="0" smtClean="0"/>
              <a:t>Social Theory</a:t>
            </a:r>
            <a:endParaRPr lang="en-US" dirty="0"/>
          </a:p>
          <a:p>
            <a:pPr lvl="1"/>
            <a:r>
              <a:rPr lang="en-US" dirty="0" smtClean="0"/>
              <a:t>A systematic explanation for the observations we see in social life</a:t>
            </a:r>
          </a:p>
        </p:txBody>
      </p:sp>
    </p:spTree>
    <p:extLst>
      <p:ext uri="{BB962C8B-B14F-4D97-AF65-F5344CB8AC3E}">
        <p14:creationId xmlns:p14="http://schemas.microsoft.com/office/powerpoint/2010/main" val="275341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smtClean="0"/>
              <a:t>Social theory has to do with what is, not with what should be</a:t>
            </a:r>
          </a:p>
          <a:p>
            <a:endParaRPr lang="en-US" dirty="0" smtClean="0"/>
          </a:p>
          <a:p>
            <a:r>
              <a:rPr lang="en-US" dirty="0" smtClean="0"/>
              <a:t>Social science can help us know what </a:t>
            </a:r>
            <a:r>
              <a:rPr lang="en-US" i="1" dirty="0" smtClean="0"/>
              <a:t>is</a:t>
            </a:r>
            <a:r>
              <a:rPr lang="en-US" dirty="0" smtClean="0"/>
              <a:t> and </a:t>
            </a:r>
            <a:r>
              <a:rPr lang="en-US" i="1" dirty="0" smtClean="0"/>
              <a:t>why</a:t>
            </a:r>
            <a:endParaRPr lang="en-US" dirty="0" smtClean="0"/>
          </a:p>
          <a:p>
            <a:endParaRPr lang="en-US" dirty="0"/>
          </a:p>
          <a:p>
            <a:r>
              <a:rPr lang="en-US" dirty="0" smtClean="0"/>
              <a:t>Social science cannot settle debates of value</a:t>
            </a:r>
            <a:endParaRPr lang="en-US" dirty="0"/>
          </a:p>
        </p:txBody>
      </p:sp>
    </p:spTree>
    <p:extLst>
      <p:ext uri="{BB962C8B-B14F-4D97-AF65-F5344CB8AC3E}">
        <p14:creationId xmlns:p14="http://schemas.microsoft.com/office/powerpoint/2010/main" val="3856388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r>
              <a:rPr lang="en-US" dirty="0" smtClean="0"/>
              <a:t>What do we study/observe?</a:t>
            </a:r>
          </a:p>
          <a:p>
            <a:endParaRPr lang="en-US" dirty="0"/>
          </a:p>
          <a:p>
            <a:pPr lvl="1"/>
            <a:r>
              <a:rPr lang="en-US" dirty="0" smtClean="0"/>
              <a:t>Patterns/Social Regularities</a:t>
            </a:r>
          </a:p>
          <a:p>
            <a:pPr lvl="2"/>
            <a:r>
              <a:rPr lang="en-US" dirty="0"/>
              <a:t>a</a:t>
            </a:r>
            <a:r>
              <a:rPr lang="en-US" dirty="0" smtClean="0"/>
              <a:t>nd the norms that regulate/restrict social behavior</a:t>
            </a:r>
            <a:endParaRPr lang="en-US" dirty="0"/>
          </a:p>
        </p:txBody>
      </p:sp>
    </p:spTree>
    <p:extLst>
      <p:ext uri="{BB962C8B-B14F-4D97-AF65-F5344CB8AC3E}">
        <p14:creationId xmlns:p14="http://schemas.microsoft.com/office/powerpoint/2010/main" val="593652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pPr lvl="1"/>
            <a:r>
              <a:rPr lang="en-US" dirty="0" smtClean="0"/>
              <a:t>Aggregates (not individuals)</a:t>
            </a:r>
          </a:p>
          <a:p>
            <a:pPr lvl="2"/>
            <a:r>
              <a:rPr lang="en-US" dirty="0"/>
              <a:t>t</a:t>
            </a:r>
            <a:r>
              <a:rPr lang="en-US" dirty="0" smtClean="0"/>
              <a:t>he collective actions and situations of many individuals.</a:t>
            </a:r>
          </a:p>
          <a:p>
            <a:pPr lvl="1"/>
            <a:endParaRPr lang="en-US" dirty="0" smtClean="0"/>
          </a:p>
          <a:p>
            <a:pPr lvl="2"/>
            <a:r>
              <a:rPr lang="en-US" dirty="0" smtClean="0"/>
              <a:t>to explain why aggregated patterns of behavior are regular even when individuals change over time.</a:t>
            </a:r>
          </a:p>
        </p:txBody>
      </p:sp>
    </p:spTree>
    <p:extLst>
      <p:ext uri="{BB962C8B-B14F-4D97-AF65-F5344CB8AC3E}">
        <p14:creationId xmlns:p14="http://schemas.microsoft.com/office/powerpoint/2010/main" val="1698274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pPr lvl="1"/>
            <a:r>
              <a:rPr lang="en-US" dirty="0" smtClean="0"/>
              <a:t>Concepts as Variables</a:t>
            </a:r>
          </a:p>
          <a:p>
            <a:pPr lvl="2"/>
            <a:r>
              <a:rPr lang="en-US" dirty="0"/>
              <a:t>Attributes</a:t>
            </a:r>
          </a:p>
          <a:p>
            <a:pPr lvl="3"/>
            <a:r>
              <a:rPr lang="en-US" dirty="0"/>
              <a:t>Characteristics or qualities that describe an object.</a:t>
            </a:r>
          </a:p>
          <a:p>
            <a:pPr lvl="2"/>
            <a:endParaRPr lang="en-US" dirty="0"/>
          </a:p>
          <a:p>
            <a:pPr lvl="2"/>
            <a:r>
              <a:rPr lang="en-US" dirty="0"/>
              <a:t>Variables</a:t>
            </a:r>
          </a:p>
          <a:p>
            <a:pPr lvl="3"/>
            <a:r>
              <a:rPr lang="en-US" dirty="0"/>
              <a:t>Logical groupings of attributes. The larger category to which those attributes belong</a:t>
            </a:r>
          </a:p>
        </p:txBody>
      </p:sp>
    </p:spTree>
    <p:extLst>
      <p:ext uri="{BB962C8B-B14F-4D97-AF65-F5344CB8AC3E}">
        <p14:creationId xmlns:p14="http://schemas.microsoft.com/office/powerpoint/2010/main" val="1887935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a:t>Variables and Attributes</a:t>
            </a:r>
          </a:p>
          <a:p>
            <a:r>
              <a:rPr lang="en-US" dirty="0"/>
              <a:t>Variables like education and prejudice and their attributes (educated/uneducated, prejudiced/unprejudiced) provide the foundation for examining causal relationships in social research.</a:t>
            </a:r>
          </a:p>
        </p:txBody>
      </p:sp>
      <p:sp>
        <p:nvSpPr>
          <p:cNvPr id="2" name="Title 1"/>
          <p:cNvSpPr>
            <a:spLocks noGrp="1"/>
          </p:cNvSpPr>
          <p:nvPr>
            <p:ph type="title"/>
          </p:nvPr>
        </p:nvSpPr>
        <p:spPr/>
        <p:txBody>
          <a:bodyPr/>
          <a:lstStyle/>
          <a:p>
            <a:r>
              <a:rPr lang="en-US" dirty="0"/>
              <a:t>Figure 1-2</a:t>
            </a:r>
          </a:p>
        </p:txBody>
      </p:sp>
      <p:pic>
        <p:nvPicPr>
          <p:cNvPr id="5" name="Picture Placeholder 2" descr="Screen Shot 2015-10-05 at 3.54.33 PM.png"/>
          <p:cNvPicPr>
            <a:picLocks noGrp="1" noChangeAspect="1"/>
          </p:cNvPicPr>
          <p:nvPr>
            <p:ph type="pic" idx="1"/>
          </p:nvPr>
        </p:nvPicPr>
        <p:blipFill>
          <a:blip r:embed="rId2">
            <a:extLst>
              <a:ext uri="{28A0092B-C50C-407E-A947-70E740481C1C}">
                <a14:useLocalDpi xmlns:a14="http://schemas.microsoft.com/office/drawing/2010/main" val="0"/>
              </a:ext>
            </a:extLst>
          </a:blip>
          <a:srcRect l="-48386" r="-48386"/>
          <a:stretch>
            <a:fillRect/>
          </a:stretch>
        </p:blipFill>
        <p:spPr>
          <a:noFill/>
        </p:spPr>
      </p:pic>
    </p:spTree>
    <p:extLst>
      <p:ext uri="{BB962C8B-B14F-4D97-AF65-F5344CB8AC3E}">
        <p14:creationId xmlns:p14="http://schemas.microsoft.com/office/powerpoint/2010/main" val="1616584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fontScale="77500" lnSpcReduction="20000"/>
          </a:bodyPr>
          <a:lstStyle/>
          <a:p>
            <a:r>
              <a:rPr lang="en-US" dirty="0"/>
              <a:t>Illustration of Relationship between Two Variables (Two Possibilities)</a:t>
            </a:r>
          </a:p>
          <a:p>
            <a:r>
              <a:rPr lang="en-US" dirty="0"/>
              <a:t>Variables such as education and prejudice and their attributes (educated/uneducated, prejudiced/unprejudiced) are the foundation for the examination of causal relationships in social research.</a:t>
            </a:r>
          </a:p>
        </p:txBody>
      </p:sp>
      <p:sp>
        <p:nvSpPr>
          <p:cNvPr id="2" name="Title 1"/>
          <p:cNvSpPr>
            <a:spLocks noGrp="1"/>
          </p:cNvSpPr>
          <p:nvPr>
            <p:ph type="title"/>
          </p:nvPr>
        </p:nvSpPr>
        <p:spPr/>
        <p:txBody>
          <a:bodyPr/>
          <a:lstStyle/>
          <a:p>
            <a:r>
              <a:rPr lang="en-US" dirty="0"/>
              <a:t>Figure 1-3</a:t>
            </a:r>
          </a:p>
        </p:txBody>
      </p:sp>
      <p:pic>
        <p:nvPicPr>
          <p:cNvPr id="6" name="Picture Placeholder 2" descr="Screen Shot 2015-10-05 at 3.55.03 PM.png"/>
          <p:cNvPicPr>
            <a:picLocks noGrp="1" noChangeAspect="1"/>
          </p:cNvPicPr>
          <p:nvPr>
            <p:ph type="pic" idx="1"/>
          </p:nvPr>
        </p:nvPicPr>
        <p:blipFill>
          <a:blip r:embed="rId3">
            <a:extLst>
              <a:ext uri="{28A0092B-C50C-407E-A947-70E740481C1C}">
                <a14:useLocalDpi xmlns:a14="http://schemas.microsoft.com/office/drawing/2010/main" val="0"/>
              </a:ext>
            </a:extLst>
          </a:blip>
          <a:srcRect l="-17799" r="-17799"/>
          <a:stretch>
            <a:fillRect/>
          </a:stretch>
        </p:blipFill>
        <p:spPr>
          <a:noFill/>
        </p:spPr>
      </p:pic>
    </p:spTree>
    <p:extLst>
      <p:ext uri="{BB962C8B-B14F-4D97-AF65-F5344CB8AC3E}">
        <p14:creationId xmlns:p14="http://schemas.microsoft.com/office/powerpoint/2010/main" val="3814957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a:t>Studying Concepts </a:t>
            </a:r>
            <a:r>
              <a:rPr lang="en-US" dirty="0" smtClean="0"/>
              <a:t>using Variables</a:t>
            </a:r>
          </a:p>
          <a:p>
            <a:pPr lvl="1"/>
            <a:r>
              <a:rPr lang="en-US" dirty="0" smtClean="0"/>
              <a:t>Independent </a:t>
            </a:r>
            <a:r>
              <a:rPr lang="en-US" dirty="0"/>
              <a:t>Variable</a:t>
            </a:r>
          </a:p>
          <a:p>
            <a:pPr lvl="2"/>
            <a:r>
              <a:rPr lang="en-US" dirty="0"/>
              <a:t>A variable that influences another</a:t>
            </a:r>
          </a:p>
          <a:p>
            <a:pPr lvl="2"/>
            <a:r>
              <a:rPr lang="en-US" i="1" dirty="0" smtClean="0"/>
              <a:t>Predictor</a:t>
            </a:r>
            <a:endParaRPr lang="en-US" dirty="0" smtClean="0"/>
          </a:p>
          <a:p>
            <a:pPr lvl="1"/>
            <a:r>
              <a:rPr lang="en-US" dirty="0" smtClean="0"/>
              <a:t>Dependent </a:t>
            </a:r>
            <a:r>
              <a:rPr lang="en-US" dirty="0"/>
              <a:t>Variable</a:t>
            </a:r>
          </a:p>
          <a:p>
            <a:pPr lvl="2"/>
            <a:r>
              <a:rPr lang="en-US" dirty="0"/>
              <a:t>A variable that depends on another</a:t>
            </a:r>
          </a:p>
          <a:p>
            <a:pPr lvl="2"/>
            <a:r>
              <a:rPr lang="en-US" i="1" dirty="0"/>
              <a:t>Outcome</a:t>
            </a:r>
          </a:p>
        </p:txBody>
      </p:sp>
    </p:spTree>
    <p:extLst>
      <p:ext uri="{BB962C8B-B14F-4D97-AF65-F5344CB8AC3E}">
        <p14:creationId xmlns:p14="http://schemas.microsoft.com/office/powerpoint/2010/main" val="3133286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normAutofit/>
          </a:bodyPr>
          <a:lstStyle/>
          <a:p>
            <a:r>
              <a:rPr lang="en-US" dirty="0"/>
              <a:t>The Purposes of Social Research</a:t>
            </a:r>
          </a:p>
          <a:p>
            <a:pPr lvl="1"/>
            <a:r>
              <a:rPr lang="en-US" dirty="0" smtClean="0"/>
              <a:t>Exploratory</a:t>
            </a:r>
          </a:p>
          <a:p>
            <a:pPr lvl="2"/>
            <a:r>
              <a:rPr lang="en-US" dirty="0" smtClean="0"/>
              <a:t>Mapping </a:t>
            </a:r>
            <a:r>
              <a:rPr lang="en-US" dirty="0"/>
              <a:t>out a topic that may warrant further study </a:t>
            </a:r>
            <a:r>
              <a:rPr lang="en-US" dirty="0" smtClean="0"/>
              <a:t>later</a:t>
            </a:r>
          </a:p>
          <a:p>
            <a:pPr lvl="1"/>
            <a:r>
              <a:rPr lang="en-US" dirty="0" smtClean="0"/>
              <a:t>Descriptive</a:t>
            </a:r>
          </a:p>
          <a:p>
            <a:pPr lvl="2"/>
            <a:r>
              <a:rPr lang="en-US" dirty="0" smtClean="0"/>
              <a:t>Describing </a:t>
            </a:r>
            <a:r>
              <a:rPr lang="en-US" dirty="0"/>
              <a:t>the state of social </a:t>
            </a:r>
            <a:r>
              <a:rPr lang="en-US" dirty="0" smtClean="0"/>
              <a:t>affairs</a:t>
            </a:r>
          </a:p>
          <a:p>
            <a:pPr lvl="1"/>
            <a:r>
              <a:rPr lang="en-US" dirty="0" smtClean="0"/>
              <a:t>Explanatory</a:t>
            </a:r>
          </a:p>
          <a:p>
            <a:pPr lvl="2"/>
            <a:r>
              <a:rPr lang="en-US" dirty="0" smtClean="0"/>
              <a:t>Providing </a:t>
            </a:r>
            <a:r>
              <a:rPr lang="en-US" dirty="0"/>
              <a:t>reasons for phenomena, in terms of causal </a:t>
            </a:r>
            <a:r>
              <a:rPr lang="en-US" dirty="0" smtClean="0"/>
              <a:t>relationships</a:t>
            </a:r>
            <a:endParaRPr lang="en-US" dirty="0"/>
          </a:p>
        </p:txBody>
      </p:sp>
    </p:spTree>
    <p:extLst>
      <p:ext uri="{BB962C8B-B14F-4D97-AF65-F5344CB8AC3E}">
        <p14:creationId xmlns:p14="http://schemas.microsoft.com/office/powerpoint/2010/main" val="168657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Chapter Outline</a:t>
            </a:r>
            <a:endParaRPr lang="en-US" dirty="0"/>
          </a:p>
        </p:txBody>
      </p:sp>
      <p:sp>
        <p:nvSpPr>
          <p:cNvPr id="3" name="Content Placeholder 2"/>
          <p:cNvSpPr>
            <a:spLocks noGrp="1"/>
          </p:cNvSpPr>
          <p:nvPr>
            <p:ph sz="quarter" idx="1"/>
          </p:nvPr>
        </p:nvSpPr>
        <p:spPr/>
        <p:txBody>
          <a:bodyPr/>
          <a:lstStyle/>
          <a:p>
            <a:r>
              <a:rPr lang="en-US" dirty="0" smtClean="0"/>
              <a:t>Introduction</a:t>
            </a:r>
          </a:p>
          <a:p>
            <a:r>
              <a:rPr lang="en-US" dirty="0" smtClean="0"/>
              <a:t>Looking for Reality</a:t>
            </a:r>
          </a:p>
          <a:p>
            <a:r>
              <a:rPr lang="en-US" dirty="0" smtClean="0"/>
              <a:t>The Foundation of Social Science</a:t>
            </a:r>
          </a:p>
          <a:p>
            <a:r>
              <a:rPr lang="en-US" dirty="0" smtClean="0"/>
              <a:t>Some Dialectics of Social Research</a:t>
            </a:r>
          </a:p>
          <a:p>
            <a:r>
              <a:rPr lang="en-US" dirty="0" smtClean="0"/>
              <a:t>Chapter Summary</a:t>
            </a:r>
          </a:p>
          <a:p>
            <a:r>
              <a:rPr lang="en-US" dirty="0" smtClean="0"/>
              <a:t>Questions</a:t>
            </a:r>
            <a:endParaRPr lang="en-US" dirty="0"/>
          </a:p>
        </p:txBody>
      </p:sp>
    </p:spTree>
    <p:extLst>
      <p:ext uri="{BB962C8B-B14F-4D97-AF65-F5344CB8AC3E}">
        <p14:creationId xmlns:p14="http://schemas.microsoft.com/office/powerpoint/2010/main" val="1766158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Dialectics of Social Research</a:t>
            </a:r>
          </a:p>
        </p:txBody>
      </p:sp>
      <p:sp>
        <p:nvSpPr>
          <p:cNvPr id="3" name="Content Placeholder 2"/>
          <p:cNvSpPr>
            <a:spLocks noGrp="1"/>
          </p:cNvSpPr>
          <p:nvPr>
            <p:ph sz="quarter" idx="1"/>
          </p:nvPr>
        </p:nvSpPr>
        <p:spPr/>
        <p:txBody>
          <a:bodyPr/>
          <a:lstStyle/>
          <a:p>
            <a:r>
              <a:rPr lang="en-US" dirty="0" smtClean="0"/>
              <a:t>Types of Explanations in Explanatory Research</a:t>
            </a:r>
          </a:p>
          <a:p>
            <a:pPr lvl="1"/>
            <a:r>
              <a:rPr lang="en-US" dirty="0" smtClean="0"/>
              <a:t>Idiographic</a:t>
            </a:r>
          </a:p>
          <a:p>
            <a:pPr lvl="2"/>
            <a:r>
              <a:rPr lang="en-US" dirty="0" smtClean="0"/>
              <a:t>explanation </a:t>
            </a:r>
            <a:r>
              <a:rPr lang="en-US" dirty="0"/>
              <a:t>that exhausts the many idiosyncratic causes for a particular </a:t>
            </a:r>
            <a:r>
              <a:rPr lang="en-US" dirty="0" smtClean="0"/>
              <a:t>event</a:t>
            </a:r>
            <a:endParaRPr lang="en-US" dirty="0"/>
          </a:p>
          <a:p>
            <a:pPr lvl="1"/>
            <a:r>
              <a:rPr lang="en-US" dirty="0" smtClean="0"/>
              <a:t>Nomothetic</a:t>
            </a:r>
          </a:p>
          <a:p>
            <a:pPr lvl="2"/>
            <a:r>
              <a:rPr lang="en-US" dirty="0" smtClean="0"/>
              <a:t>explanation </a:t>
            </a:r>
            <a:r>
              <a:rPr lang="en-US" dirty="0"/>
              <a:t>that identifies one or a few causal factors that generally impact a class of events</a:t>
            </a:r>
          </a:p>
        </p:txBody>
      </p:sp>
    </p:spTree>
    <p:extLst>
      <p:ext uri="{BB962C8B-B14F-4D97-AF65-F5344CB8AC3E}">
        <p14:creationId xmlns:p14="http://schemas.microsoft.com/office/powerpoint/2010/main" val="1363804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quarter" idx="1"/>
          </p:nvPr>
        </p:nvSpPr>
        <p:spPr/>
        <p:txBody>
          <a:bodyPr/>
          <a:lstStyle/>
          <a:p>
            <a:r>
              <a:rPr lang="en-US" dirty="0" smtClean="0"/>
              <a:t>Idiographic versus nomothetic explanation path diagram</a:t>
            </a:r>
            <a:endParaRPr lang="en-US" dirty="0"/>
          </a:p>
        </p:txBody>
      </p:sp>
    </p:spTree>
    <p:extLst>
      <p:ext uri="{BB962C8B-B14F-4D97-AF65-F5344CB8AC3E}">
        <p14:creationId xmlns:p14="http://schemas.microsoft.com/office/powerpoint/2010/main" val="729199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Dialectics of Social Research</a:t>
            </a:r>
          </a:p>
        </p:txBody>
      </p:sp>
      <p:sp>
        <p:nvSpPr>
          <p:cNvPr id="3" name="Content Placeholder 2"/>
          <p:cNvSpPr>
            <a:spLocks noGrp="1"/>
          </p:cNvSpPr>
          <p:nvPr>
            <p:ph sz="quarter" idx="1"/>
          </p:nvPr>
        </p:nvSpPr>
        <p:spPr/>
        <p:txBody>
          <a:bodyPr/>
          <a:lstStyle/>
          <a:p>
            <a:r>
              <a:rPr lang="en-US" dirty="0" smtClean="0"/>
              <a:t>Types of logic used in theory</a:t>
            </a:r>
          </a:p>
          <a:p>
            <a:pPr lvl="1"/>
            <a:r>
              <a:rPr lang="en-US" dirty="0"/>
              <a:t>Induction</a:t>
            </a:r>
          </a:p>
          <a:p>
            <a:pPr lvl="2"/>
            <a:r>
              <a:rPr lang="en-US" dirty="0"/>
              <a:t>logical argument in which general principles are developed from specific observations/data</a:t>
            </a:r>
            <a:r>
              <a:rPr lang="en-US" dirty="0" smtClean="0"/>
              <a:t>.</a:t>
            </a:r>
            <a:endParaRPr lang="en-US" dirty="0"/>
          </a:p>
          <a:p>
            <a:pPr lvl="1"/>
            <a:r>
              <a:rPr lang="en-US" dirty="0"/>
              <a:t>Deduction</a:t>
            </a:r>
          </a:p>
          <a:p>
            <a:pPr lvl="2"/>
            <a:r>
              <a:rPr lang="en-US" dirty="0"/>
              <a:t>logical argument in which specific expectations of hypotheses are developed on the basis of general principles/other theories.</a:t>
            </a:r>
          </a:p>
        </p:txBody>
      </p:sp>
    </p:spTree>
    <p:extLst>
      <p:ext uri="{BB962C8B-B14F-4D97-AF65-F5344CB8AC3E}">
        <p14:creationId xmlns:p14="http://schemas.microsoft.com/office/powerpoint/2010/main" val="3370704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sz="quarter" idx="1"/>
          </p:nvPr>
        </p:nvSpPr>
        <p:spPr/>
        <p:txBody>
          <a:bodyPr/>
          <a:lstStyle/>
          <a:p>
            <a:r>
              <a:rPr lang="en-US" dirty="0" smtClean="0"/>
              <a:t>Inverted pyramid diagram</a:t>
            </a:r>
            <a:endParaRPr lang="en-US" dirty="0"/>
          </a:p>
        </p:txBody>
      </p:sp>
    </p:spTree>
    <p:extLst>
      <p:ext uri="{BB962C8B-B14F-4D97-AF65-F5344CB8AC3E}">
        <p14:creationId xmlns:p14="http://schemas.microsoft.com/office/powerpoint/2010/main" val="230256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Dialectics of Social Research</a:t>
            </a:r>
          </a:p>
        </p:txBody>
      </p:sp>
      <p:sp>
        <p:nvSpPr>
          <p:cNvPr id="3" name="Content Placeholder 2"/>
          <p:cNvSpPr>
            <a:spLocks noGrp="1"/>
          </p:cNvSpPr>
          <p:nvPr>
            <p:ph sz="quarter" idx="1"/>
          </p:nvPr>
        </p:nvSpPr>
        <p:spPr/>
        <p:txBody>
          <a:bodyPr/>
          <a:lstStyle/>
          <a:p>
            <a:r>
              <a:rPr lang="en-US" dirty="0" smtClean="0"/>
              <a:t>Types of data</a:t>
            </a:r>
          </a:p>
          <a:p>
            <a:pPr lvl="1"/>
            <a:r>
              <a:rPr lang="en-US" dirty="0"/>
              <a:t>Qualitative Data</a:t>
            </a:r>
          </a:p>
          <a:p>
            <a:pPr lvl="2"/>
            <a:r>
              <a:rPr lang="en-US" dirty="0"/>
              <a:t>non-numerical data (e.g. text, conversations, correspondence)</a:t>
            </a:r>
          </a:p>
          <a:p>
            <a:pPr lvl="1"/>
            <a:r>
              <a:rPr lang="en-US" dirty="0"/>
              <a:t>Quantitative Data</a:t>
            </a:r>
          </a:p>
          <a:p>
            <a:pPr lvl="2"/>
            <a:r>
              <a:rPr lang="en-US" dirty="0"/>
              <a:t>numerical data (e.g. numbers used to represent some social phenomenon)</a:t>
            </a:r>
          </a:p>
        </p:txBody>
      </p:sp>
    </p:spTree>
    <p:extLst>
      <p:ext uri="{BB962C8B-B14F-4D97-AF65-F5344CB8AC3E}">
        <p14:creationId xmlns:p14="http://schemas.microsoft.com/office/powerpoint/2010/main" val="2002658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sz="quarter" idx="1"/>
          </p:nvPr>
        </p:nvSpPr>
        <p:spPr/>
        <p:txBody>
          <a:bodyPr/>
          <a:lstStyle/>
          <a:p>
            <a:r>
              <a:rPr lang="en-US" dirty="0"/>
              <a:t>Identify the different ways people decide what’s real.</a:t>
            </a:r>
          </a:p>
          <a:p>
            <a:r>
              <a:rPr lang="en-US" dirty="0"/>
              <a:t>Explain the fundamental nature of social science.</a:t>
            </a:r>
          </a:p>
          <a:p>
            <a:r>
              <a:rPr lang="en-US" dirty="0"/>
              <a:t>Understand the basic options for conducting social science research</a:t>
            </a:r>
            <a:r>
              <a:rPr lang="en-US" dirty="0" smtClean="0"/>
              <a:t>.</a:t>
            </a:r>
            <a:endParaRPr lang="en-US" dirty="0"/>
          </a:p>
        </p:txBody>
      </p:sp>
    </p:spTree>
    <p:extLst>
      <p:ext uri="{BB962C8B-B14F-4D97-AF65-F5344CB8AC3E}">
        <p14:creationId xmlns:p14="http://schemas.microsoft.com/office/powerpoint/2010/main" val="1196438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744476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1</a:t>
            </a: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a:t>two foundations of science are:</a:t>
            </a:r>
          </a:p>
          <a:p>
            <a:pPr marL="971550" lvl="1" indent="-514350">
              <a:buFont typeface="+mj-lt"/>
              <a:buAutoNum type="alphaUcPeriod"/>
            </a:pPr>
            <a:r>
              <a:rPr lang="en-US" dirty="0"/>
              <a:t>tradition and observation.</a:t>
            </a:r>
          </a:p>
          <a:p>
            <a:pPr marL="971550" lvl="1" indent="-514350">
              <a:buFont typeface="+mj-lt"/>
              <a:buAutoNum type="alphaUcPeriod"/>
            </a:pPr>
            <a:r>
              <a:rPr lang="en-US" dirty="0"/>
              <a:t>observation and logic.</a:t>
            </a:r>
          </a:p>
          <a:p>
            <a:pPr marL="971550" lvl="1" indent="-514350">
              <a:buFont typeface="+mj-lt"/>
              <a:buAutoNum type="alphaUcPeriod"/>
            </a:pPr>
            <a:r>
              <a:rPr lang="en-US" dirty="0"/>
              <a:t>logic and theory.</a:t>
            </a:r>
          </a:p>
          <a:p>
            <a:pPr marL="971550" lvl="1" indent="-514350">
              <a:buFont typeface="+mj-lt"/>
              <a:buAutoNum type="alphaUcPeriod"/>
            </a:pPr>
            <a:r>
              <a:rPr lang="en-US" dirty="0"/>
              <a:t>theory and observation.</a:t>
            </a:r>
          </a:p>
          <a:p>
            <a:pPr marL="971550" lvl="1" indent="-514350">
              <a:buFont typeface="+mj-lt"/>
              <a:buAutoNum type="alphaUcPeriod"/>
            </a:pPr>
            <a:r>
              <a:rPr lang="en-US" dirty="0"/>
              <a:t>logic and generalization.</a:t>
            </a:r>
          </a:p>
          <a:p>
            <a:endParaRPr lang="en-US" dirty="0"/>
          </a:p>
        </p:txBody>
      </p:sp>
    </p:spTree>
    <p:extLst>
      <p:ext uri="{BB962C8B-B14F-4D97-AF65-F5344CB8AC3E}">
        <p14:creationId xmlns:p14="http://schemas.microsoft.com/office/powerpoint/2010/main" val="2828963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2</a:t>
            </a:r>
            <a:endParaRPr lang="en-US" dirty="0"/>
          </a:p>
        </p:txBody>
      </p:sp>
      <p:sp>
        <p:nvSpPr>
          <p:cNvPr id="3" name="Content Placeholder 2"/>
          <p:cNvSpPr>
            <a:spLocks noGrp="1"/>
          </p:cNvSpPr>
          <p:nvPr>
            <p:ph sz="quarter" idx="1"/>
          </p:nvPr>
        </p:nvSpPr>
        <p:spPr/>
        <p:txBody>
          <a:bodyPr/>
          <a:lstStyle/>
          <a:p>
            <a:r>
              <a:rPr lang="en-US" dirty="0"/>
              <a:t>Science…</a:t>
            </a:r>
          </a:p>
          <a:p>
            <a:pPr marL="914400" lvl="1" indent="-514350">
              <a:buFont typeface="+mj-lt"/>
              <a:buAutoNum type="alphaUcPeriod"/>
            </a:pPr>
            <a:r>
              <a:rPr lang="en-US" dirty="0"/>
              <a:t>deals with what should be and not with what is.</a:t>
            </a:r>
          </a:p>
          <a:p>
            <a:pPr marL="914400" lvl="1" indent="-514350">
              <a:buFont typeface="+mj-lt"/>
              <a:buAutoNum type="alphaUcPeriod"/>
            </a:pPr>
            <a:r>
              <a:rPr lang="en-US" dirty="0"/>
              <a:t>can settle debates on value.</a:t>
            </a:r>
          </a:p>
          <a:p>
            <a:pPr marL="914400" lvl="1" indent="-514350">
              <a:buFont typeface="+mj-lt"/>
              <a:buAutoNum type="alphaUcPeriod"/>
            </a:pPr>
            <a:r>
              <a:rPr lang="en-US" dirty="0"/>
              <a:t>is exclusively descriptive.</a:t>
            </a:r>
          </a:p>
          <a:p>
            <a:pPr marL="914400" lvl="1" indent="-514350">
              <a:buFont typeface="+mj-lt"/>
              <a:buAutoNum type="alphaUcPeriod"/>
            </a:pPr>
            <a:r>
              <a:rPr lang="en-US" dirty="0"/>
              <a:t>has to do with disproving philosophical beliefs.</a:t>
            </a:r>
          </a:p>
          <a:p>
            <a:pPr marL="914400" lvl="1" indent="-514350">
              <a:buFont typeface="+mj-lt"/>
              <a:buAutoNum type="alphaUcPeriod"/>
            </a:pPr>
            <a:r>
              <a:rPr lang="en-US" dirty="0"/>
              <a:t>has to do with how things are and why.</a:t>
            </a:r>
          </a:p>
        </p:txBody>
      </p:sp>
    </p:spTree>
    <p:extLst>
      <p:ext uri="{BB962C8B-B14F-4D97-AF65-F5344CB8AC3E}">
        <p14:creationId xmlns:p14="http://schemas.microsoft.com/office/powerpoint/2010/main" val="2594539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3</a:t>
            </a:r>
            <a:endParaRPr lang="en-US" dirty="0"/>
          </a:p>
        </p:txBody>
      </p:sp>
      <p:sp>
        <p:nvSpPr>
          <p:cNvPr id="3" name="Content Placeholder 2"/>
          <p:cNvSpPr>
            <a:spLocks noGrp="1"/>
          </p:cNvSpPr>
          <p:nvPr>
            <p:ph sz="quarter" idx="1"/>
          </p:nvPr>
        </p:nvSpPr>
        <p:spPr/>
        <p:txBody>
          <a:bodyPr/>
          <a:lstStyle/>
          <a:p>
            <a:pPr marL="0" indent="0">
              <a:buNone/>
            </a:pPr>
            <a:r>
              <a:rPr lang="en-US" dirty="0"/>
              <a:t>When social scientists study variables, they focus on</a:t>
            </a:r>
          </a:p>
          <a:p>
            <a:pPr marL="914400" lvl="1" indent="-514350">
              <a:buFont typeface="+mj-lt"/>
              <a:buAutoNum type="alphaUcPeriod"/>
            </a:pPr>
            <a:r>
              <a:rPr lang="en-US" dirty="0"/>
              <a:t>attributes.</a:t>
            </a:r>
          </a:p>
          <a:p>
            <a:pPr marL="914400" lvl="1" indent="-514350">
              <a:buFont typeface="+mj-lt"/>
              <a:buAutoNum type="alphaUcPeriod"/>
            </a:pPr>
            <a:r>
              <a:rPr lang="en-US" dirty="0"/>
              <a:t>groups.</a:t>
            </a:r>
          </a:p>
          <a:p>
            <a:pPr marL="914400" lvl="1" indent="-514350">
              <a:buFont typeface="+mj-lt"/>
              <a:buAutoNum type="alphaUcPeriod"/>
            </a:pPr>
            <a:r>
              <a:rPr lang="en-US" dirty="0"/>
              <a:t>people.</a:t>
            </a:r>
          </a:p>
          <a:p>
            <a:pPr marL="914400" lvl="1" indent="-514350">
              <a:buFont typeface="+mj-lt"/>
              <a:buAutoNum type="alphaUcPeriod"/>
            </a:pPr>
            <a:r>
              <a:rPr lang="en-US" dirty="0"/>
              <a:t>characteristics.</a:t>
            </a:r>
          </a:p>
          <a:p>
            <a:pPr marL="914400" lvl="1" indent="-514350">
              <a:buFont typeface="+mj-lt"/>
              <a:buAutoNum type="alphaUcPeriod"/>
            </a:pPr>
            <a:r>
              <a:rPr lang="en-US" dirty="0"/>
              <a:t>relationships.</a:t>
            </a:r>
          </a:p>
        </p:txBody>
      </p:sp>
    </p:spTree>
    <p:extLst>
      <p:ext uri="{BB962C8B-B14F-4D97-AF65-F5344CB8AC3E}">
        <p14:creationId xmlns:p14="http://schemas.microsoft.com/office/powerpoint/2010/main" val="963769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lstStyle/>
          <a:p>
            <a:r>
              <a:rPr lang="en-US" dirty="0" smtClean="0"/>
              <a:t>Epistemology</a:t>
            </a:r>
          </a:p>
          <a:p>
            <a:pPr lvl="1"/>
            <a:r>
              <a:rPr lang="en-US" dirty="0" smtClean="0"/>
              <a:t>The science of knowing</a:t>
            </a:r>
          </a:p>
          <a:p>
            <a:r>
              <a:rPr lang="en-US" dirty="0" smtClean="0"/>
              <a:t>Methodology</a:t>
            </a:r>
          </a:p>
          <a:p>
            <a:pPr lvl="1"/>
            <a:r>
              <a:rPr lang="en-US" dirty="0" smtClean="0"/>
              <a:t>Science of finding out (subfield of epistemology)</a:t>
            </a:r>
            <a:endParaRPr lang="en-US" dirty="0"/>
          </a:p>
        </p:txBody>
      </p:sp>
    </p:spTree>
    <p:extLst>
      <p:ext uri="{BB962C8B-B14F-4D97-AF65-F5344CB8AC3E}">
        <p14:creationId xmlns:p14="http://schemas.microsoft.com/office/powerpoint/2010/main" val="197216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4</a:t>
            </a:r>
            <a:endParaRPr lang="en-US" dirty="0"/>
          </a:p>
        </p:txBody>
      </p:sp>
      <p:sp>
        <p:nvSpPr>
          <p:cNvPr id="3" name="Content Placeholder 2"/>
          <p:cNvSpPr>
            <a:spLocks noGrp="1"/>
          </p:cNvSpPr>
          <p:nvPr>
            <p:ph sz="quarter" idx="1"/>
          </p:nvPr>
        </p:nvSpPr>
        <p:spPr/>
        <p:txBody>
          <a:bodyPr/>
          <a:lstStyle/>
          <a:p>
            <a:pPr marL="0" indent="0">
              <a:buNone/>
            </a:pPr>
            <a:r>
              <a:rPr lang="en-US" dirty="0"/>
              <a:t>_____ is the science of knowing.</a:t>
            </a:r>
          </a:p>
          <a:p>
            <a:pPr marL="914400" lvl="1" indent="-514350">
              <a:buFont typeface="+mj-lt"/>
              <a:buAutoNum type="alphaUcPeriod"/>
            </a:pPr>
            <a:r>
              <a:rPr lang="en-US" dirty="0"/>
              <a:t>Intelligence</a:t>
            </a:r>
          </a:p>
          <a:p>
            <a:pPr marL="914400" lvl="1" indent="-514350">
              <a:buFont typeface="+mj-lt"/>
              <a:buAutoNum type="alphaUcPeriod"/>
            </a:pPr>
            <a:r>
              <a:rPr lang="en-US" dirty="0"/>
              <a:t>Exam taking</a:t>
            </a:r>
          </a:p>
          <a:p>
            <a:pPr marL="914400" lvl="1" indent="-514350">
              <a:buFont typeface="+mj-lt"/>
              <a:buAutoNum type="alphaUcPeriod"/>
            </a:pPr>
            <a:r>
              <a:rPr lang="en-US" dirty="0"/>
              <a:t>Epistemology</a:t>
            </a:r>
          </a:p>
          <a:p>
            <a:pPr marL="914400" lvl="1" indent="-514350">
              <a:buFont typeface="+mj-lt"/>
              <a:buAutoNum type="alphaUcPeriod"/>
            </a:pPr>
            <a:r>
              <a:rPr lang="en-US" dirty="0"/>
              <a:t>Methodology</a:t>
            </a:r>
          </a:p>
          <a:p>
            <a:pPr marL="914400" lvl="1" indent="-514350">
              <a:buFont typeface="+mj-lt"/>
              <a:buAutoNum type="alphaUcPeriod"/>
            </a:pPr>
            <a:r>
              <a:rPr lang="en-US" dirty="0" smtClean="0"/>
              <a:t>Relationships</a:t>
            </a:r>
            <a:endParaRPr lang="en-US" dirty="0"/>
          </a:p>
        </p:txBody>
      </p:sp>
    </p:spTree>
    <p:extLst>
      <p:ext uri="{BB962C8B-B14F-4D97-AF65-F5344CB8AC3E}">
        <p14:creationId xmlns:p14="http://schemas.microsoft.com/office/powerpoint/2010/main" val="2768839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5</a:t>
            </a:r>
            <a:endParaRPr lang="en-US" dirty="0"/>
          </a:p>
        </p:txBody>
      </p:sp>
      <p:sp>
        <p:nvSpPr>
          <p:cNvPr id="3" name="Content Placeholder 2"/>
          <p:cNvSpPr>
            <a:spLocks noGrp="1"/>
          </p:cNvSpPr>
          <p:nvPr>
            <p:ph sz="quarter" idx="1"/>
          </p:nvPr>
        </p:nvSpPr>
        <p:spPr/>
        <p:txBody>
          <a:bodyPr/>
          <a:lstStyle/>
          <a:p>
            <a:pPr marL="0" indent="0">
              <a:buNone/>
            </a:pPr>
            <a:r>
              <a:rPr lang="en-US" dirty="0"/>
              <a:t>Which of the following are true of tradition and authority?</a:t>
            </a:r>
          </a:p>
          <a:p>
            <a:pPr marL="971550" lvl="1" indent="-514350">
              <a:buFont typeface="+mj-lt"/>
              <a:buAutoNum type="alphaUcPeriod"/>
            </a:pPr>
            <a:r>
              <a:rPr lang="en-US" dirty="0"/>
              <a:t>They both assist human inquiry.</a:t>
            </a:r>
          </a:p>
          <a:p>
            <a:pPr marL="971550" lvl="1" indent="-514350">
              <a:buFont typeface="+mj-lt"/>
              <a:buAutoNum type="alphaUcPeriod"/>
            </a:pPr>
            <a:r>
              <a:rPr lang="en-US" dirty="0"/>
              <a:t>They both hinder human inquiry.</a:t>
            </a:r>
          </a:p>
          <a:p>
            <a:pPr marL="971550" lvl="1" indent="-514350">
              <a:buFont typeface="+mj-lt"/>
              <a:buAutoNum type="alphaUcPeriod"/>
            </a:pPr>
            <a:r>
              <a:rPr lang="en-US" dirty="0"/>
              <a:t>Both of the above are true.</a:t>
            </a:r>
          </a:p>
          <a:p>
            <a:pPr marL="971550" lvl="1" indent="-514350">
              <a:buFont typeface="+mj-lt"/>
              <a:buAutoNum type="alphaUcPeriod"/>
            </a:pPr>
            <a:r>
              <a:rPr lang="en-US" dirty="0"/>
              <a:t>Neither of the above are true.</a:t>
            </a:r>
          </a:p>
        </p:txBody>
      </p:sp>
    </p:spTree>
    <p:extLst>
      <p:ext uri="{BB962C8B-B14F-4D97-AF65-F5344CB8AC3E}">
        <p14:creationId xmlns:p14="http://schemas.microsoft.com/office/powerpoint/2010/main" val="3580243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sz="quarter" idx="1"/>
          </p:nvPr>
        </p:nvSpPr>
        <p:spPr/>
        <p:txBody>
          <a:bodyPr/>
          <a:lstStyle/>
          <a:p>
            <a:pPr marL="0" indent="0">
              <a:buNone/>
            </a:pPr>
            <a:r>
              <a:rPr lang="en-US" dirty="0"/>
              <a:t>_____ explanations seek to exhaust the idiosyncratic causes of a particular condition of </a:t>
            </a:r>
            <a:r>
              <a:rPr lang="en-US" dirty="0" smtClean="0"/>
              <a:t>event.</a:t>
            </a:r>
          </a:p>
          <a:p>
            <a:pPr marL="914400" lvl="1" indent="-514350">
              <a:buFont typeface="+mj-lt"/>
              <a:buAutoNum type="alphaUcPeriod"/>
            </a:pPr>
            <a:r>
              <a:rPr lang="en-US" dirty="0" smtClean="0"/>
              <a:t>Idiographic</a:t>
            </a:r>
            <a:endParaRPr lang="en-US" dirty="0"/>
          </a:p>
          <a:p>
            <a:pPr marL="914400" lvl="1" indent="-514350">
              <a:buFont typeface="+mj-lt"/>
              <a:buAutoNum type="alphaUcPeriod"/>
            </a:pPr>
            <a:r>
              <a:rPr lang="en-US" dirty="0" smtClean="0"/>
              <a:t>Latent</a:t>
            </a:r>
          </a:p>
          <a:p>
            <a:pPr marL="914400" lvl="1" indent="-514350">
              <a:buFont typeface="+mj-lt"/>
              <a:buAutoNum type="alphaUcPeriod"/>
            </a:pPr>
            <a:r>
              <a:rPr lang="en-US" dirty="0" smtClean="0"/>
              <a:t>Manifest</a:t>
            </a:r>
          </a:p>
          <a:p>
            <a:pPr marL="914400" lvl="1" indent="-514350">
              <a:buFont typeface="+mj-lt"/>
              <a:buAutoNum type="alphaUcPeriod"/>
            </a:pPr>
            <a:r>
              <a:rPr lang="en-US" dirty="0" smtClean="0"/>
              <a:t>Nomothetic</a:t>
            </a:r>
            <a:endParaRPr lang="en-US" dirty="0"/>
          </a:p>
          <a:p>
            <a:endParaRPr lang="en-US" dirty="0"/>
          </a:p>
        </p:txBody>
      </p:sp>
    </p:spTree>
    <p:extLst>
      <p:ext uri="{BB962C8B-B14F-4D97-AF65-F5344CB8AC3E}">
        <p14:creationId xmlns:p14="http://schemas.microsoft.com/office/powerpoint/2010/main" val="3346985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lstStyle/>
          <a:p>
            <a:r>
              <a:rPr lang="en-US" dirty="0" smtClean="0"/>
              <a:t>Ordinary Human Inquiry</a:t>
            </a:r>
          </a:p>
          <a:p>
            <a:pPr lvl="1"/>
            <a:r>
              <a:rPr lang="en-US" dirty="0" smtClean="0"/>
              <a:t>We desire to predict the future</a:t>
            </a:r>
          </a:p>
          <a:p>
            <a:pPr lvl="2"/>
            <a:r>
              <a:rPr lang="en-US" dirty="0" smtClean="0"/>
              <a:t>future is caused/affected by the present</a:t>
            </a:r>
          </a:p>
          <a:p>
            <a:pPr lvl="1"/>
            <a:endParaRPr lang="en-US" dirty="0"/>
          </a:p>
          <a:p>
            <a:pPr lvl="1"/>
            <a:r>
              <a:rPr lang="en-US" dirty="0" smtClean="0"/>
              <a:t>Ordinary human inquiry lacks understanding</a:t>
            </a:r>
          </a:p>
          <a:p>
            <a:pPr lvl="2"/>
            <a:r>
              <a:rPr lang="en-US" dirty="0" smtClean="0"/>
              <a:t>Prediction must be paired with understanding</a:t>
            </a:r>
          </a:p>
          <a:p>
            <a:pPr lvl="2"/>
            <a:r>
              <a:rPr lang="en-US" dirty="0" smtClean="0"/>
              <a:t>Must incorporate probabilistic patterns</a:t>
            </a:r>
            <a:endParaRPr lang="en-US" dirty="0"/>
          </a:p>
        </p:txBody>
      </p:sp>
    </p:spTree>
    <p:extLst>
      <p:ext uri="{BB962C8B-B14F-4D97-AF65-F5344CB8AC3E}">
        <p14:creationId xmlns:p14="http://schemas.microsoft.com/office/powerpoint/2010/main" val="2364473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normAutofit/>
          </a:bodyPr>
          <a:lstStyle/>
          <a:p>
            <a:r>
              <a:rPr lang="en-US" dirty="0" smtClean="0"/>
              <a:t>Errors in Human Inquiry and Some Solutions</a:t>
            </a:r>
          </a:p>
          <a:p>
            <a:pPr lvl="1"/>
            <a:r>
              <a:rPr lang="en-US" dirty="0" smtClean="0"/>
              <a:t>Inaccurate Observations</a:t>
            </a:r>
          </a:p>
          <a:p>
            <a:pPr lvl="2"/>
            <a:r>
              <a:rPr lang="en-US" dirty="0"/>
              <a:t>m</a:t>
            </a:r>
            <a:r>
              <a:rPr lang="en-US" dirty="0" smtClean="0"/>
              <a:t>easurement devices offer accuracy.</a:t>
            </a:r>
          </a:p>
          <a:p>
            <a:endParaRPr lang="en-US" dirty="0" smtClean="0"/>
          </a:p>
          <a:p>
            <a:pPr lvl="1"/>
            <a:r>
              <a:rPr lang="en-US" dirty="0" smtClean="0"/>
              <a:t>Overgeneralizations</a:t>
            </a:r>
          </a:p>
          <a:p>
            <a:pPr lvl="2"/>
            <a:r>
              <a:rPr lang="en-US" dirty="0"/>
              <a:t>l</a:t>
            </a:r>
            <a:r>
              <a:rPr lang="en-US" dirty="0" smtClean="0"/>
              <a:t>arge and representative samples are a safeguard against overgeneralization.</a:t>
            </a:r>
          </a:p>
          <a:p>
            <a:pPr lvl="2"/>
            <a:r>
              <a:rPr lang="en-US" dirty="0"/>
              <a:t>r</a:t>
            </a:r>
            <a:r>
              <a:rPr lang="en-US" dirty="0" smtClean="0"/>
              <a:t>eplication – Repeating a research study to test and either confirm or question the findings of an earlier study.</a:t>
            </a:r>
          </a:p>
          <a:p>
            <a:endParaRPr lang="en-US" dirty="0"/>
          </a:p>
        </p:txBody>
      </p:sp>
    </p:spTree>
    <p:extLst>
      <p:ext uri="{BB962C8B-B14F-4D97-AF65-F5344CB8AC3E}">
        <p14:creationId xmlns:p14="http://schemas.microsoft.com/office/powerpoint/2010/main" val="2466472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for Reality </a:t>
            </a:r>
          </a:p>
        </p:txBody>
      </p:sp>
      <p:sp>
        <p:nvSpPr>
          <p:cNvPr id="3" name="Content Placeholder 2"/>
          <p:cNvSpPr>
            <a:spLocks noGrp="1"/>
          </p:cNvSpPr>
          <p:nvPr>
            <p:ph sz="quarter" idx="1"/>
          </p:nvPr>
        </p:nvSpPr>
        <p:spPr/>
        <p:txBody>
          <a:bodyPr/>
          <a:lstStyle/>
          <a:p>
            <a:pPr lvl="1"/>
            <a:r>
              <a:rPr lang="en-US" dirty="0" smtClean="0"/>
              <a:t>Selective Observations</a:t>
            </a:r>
          </a:p>
          <a:p>
            <a:pPr lvl="2"/>
            <a:r>
              <a:rPr lang="en-US" dirty="0"/>
              <a:t>l</a:t>
            </a:r>
            <a:r>
              <a:rPr lang="en-US" dirty="0" smtClean="0"/>
              <a:t>ook for “deviant” cases.</a:t>
            </a:r>
          </a:p>
          <a:p>
            <a:pPr lvl="1"/>
            <a:endParaRPr lang="en-US" dirty="0" smtClean="0"/>
          </a:p>
          <a:p>
            <a:pPr lvl="1"/>
            <a:r>
              <a:rPr lang="en-US" dirty="0" smtClean="0"/>
              <a:t>Illogical Reasoning (e.g. “Gambler’s fallacy”)</a:t>
            </a:r>
          </a:p>
          <a:p>
            <a:pPr lvl="2"/>
            <a:r>
              <a:rPr lang="en-US" dirty="0" smtClean="0"/>
              <a:t>consistently use logic to guide your thinking</a:t>
            </a:r>
          </a:p>
          <a:p>
            <a:endParaRPr lang="en-US" dirty="0" smtClean="0"/>
          </a:p>
          <a:p>
            <a:endParaRPr lang="en-US" dirty="0"/>
          </a:p>
        </p:txBody>
      </p:sp>
    </p:spTree>
    <p:extLst>
      <p:ext uri="{BB962C8B-B14F-4D97-AF65-F5344CB8AC3E}">
        <p14:creationId xmlns:p14="http://schemas.microsoft.com/office/powerpoint/2010/main" val="3902195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normAutofit/>
          </a:bodyPr>
          <a:lstStyle/>
          <a:p>
            <a:r>
              <a:rPr lang="en-US" dirty="0" smtClean="0"/>
              <a:t>Ordinary human inquiry differs from scientific inquiry</a:t>
            </a:r>
          </a:p>
          <a:p>
            <a:endParaRPr lang="en-US" dirty="0"/>
          </a:p>
        </p:txBody>
      </p:sp>
    </p:spTree>
    <p:extLst>
      <p:ext uri="{BB962C8B-B14F-4D97-AF65-F5344CB8AC3E}">
        <p14:creationId xmlns:p14="http://schemas.microsoft.com/office/powerpoint/2010/main" val="881533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 Reality </a:t>
            </a:r>
            <a:endParaRPr lang="en-US" dirty="0"/>
          </a:p>
        </p:txBody>
      </p:sp>
      <p:sp>
        <p:nvSpPr>
          <p:cNvPr id="3" name="Content Placeholder 2"/>
          <p:cNvSpPr>
            <a:spLocks noGrp="1"/>
          </p:cNvSpPr>
          <p:nvPr>
            <p:ph sz="quarter" idx="1"/>
          </p:nvPr>
        </p:nvSpPr>
        <p:spPr/>
        <p:txBody>
          <a:bodyPr/>
          <a:lstStyle/>
          <a:p>
            <a:r>
              <a:rPr lang="en-US" dirty="0" smtClean="0"/>
              <a:t>Scientific inquiry about the social world</a:t>
            </a:r>
          </a:p>
          <a:p>
            <a:pPr lvl="1"/>
            <a:r>
              <a:rPr lang="en-US" dirty="0" smtClean="0"/>
              <a:t>Assertions must be both logical and empirical.</a:t>
            </a:r>
          </a:p>
          <a:p>
            <a:endParaRPr lang="en-US" dirty="0" smtClean="0"/>
          </a:p>
        </p:txBody>
      </p:sp>
    </p:spTree>
    <p:extLst>
      <p:ext uri="{BB962C8B-B14F-4D97-AF65-F5344CB8AC3E}">
        <p14:creationId xmlns:p14="http://schemas.microsoft.com/office/powerpoint/2010/main" val="3339962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Foundations of Social Science</a:t>
            </a:r>
            <a:endParaRPr lang="en-US" dirty="0"/>
          </a:p>
        </p:txBody>
      </p:sp>
      <p:sp>
        <p:nvSpPr>
          <p:cNvPr id="3" name="Content Placeholder 2"/>
          <p:cNvSpPr>
            <a:spLocks noGrp="1"/>
          </p:cNvSpPr>
          <p:nvPr>
            <p:ph sz="quarter" idx="1"/>
          </p:nvPr>
        </p:nvSpPr>
        <p:spPr/>
        <p:txBody>
          <a:bodyPr/>
          <a:lstStyle/>
          <a:p>
            <a:r>
              <a:rPr lang="en-US" dirty="0" smtClean="0"/>
              <a:t>Logic</a:t>
            </a:r>
          </a:p>
          <a:p>
            <a:pPr lvl="1"/>
            <a:r>
              <a:rPr lang="en-US" dirty="0" smtClean="0"/>
              <a:t>makes sense</a:t>
            </a:r>
          </a:p>
          <a:p>
            <a:r>
              <a:rPr lang="en-US" dirty="0" smtClean="0"/>
              <a:t>Observation</a:t>
            </a:r>
          </a:p>
          <a:p>
            <a:pPr lvl="1"/>
            <a:r>
              <a:rPr lang="en-US" dirty="0" smtClean="0"/>
              <a:t>Empirically verifiable</a:t>
            </a:r>
          </a:p>
          <a:p>
            <a:pPr lvl="1"/>
            <a:endParaRPr lang="en-US" dirty="0"/>
          </a:p>
        </p:txBody>
      </p:sp>
    </p:spTree>
    <p:extLst>
      <p:ext uri="{BB962C8B-B14F-4D97-AF65-F5344CB8AC3E}">
        <p14:creationId xmlns:p14="http://schemas.microsoft.com/office/powerpoint/2010/main" val="2448429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thods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Methods Theme.thmx</Template>
  <TotalTime>126</TotalTime>
  <Words>2416</Words>
  <Application>Microsoft Macintosh PowerPoint</Application>
  <PresentationFormat>On-screen Show (4:3)</PresentationFormat>
  <Paragraphs>270</Paragraphs>
  <Slides>32</Slides>
  <Notes>25</Notes>
  <HiddenSlides>10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Methods Theme</vt:lpstr>
      <vt:lpstr>CHAPTER 1 HUMAN INQUIRY AND SCIENCE</vt:lpstr>
      <vt:lpstr>Chapter Outline</vt:lpstr>
      <vt:lpstr>Looking for Reality </vt:lpstr>
      <vt:lpstr>Looking for Reality </vt:lpstr>
      <vt:lpstr>Looking for Reality </vt:lpstr>
      <vt:lpstr>Looking for Reality </vt:lpstr>
      <vt:lpstr>Looking for Reality </vt:lpstr>
      <vt:lpstr>Looking for Reality </vt:lpstr>
      <vt:lpstr>The Foundations of Social Science</vt:lpstr>
      <vt:lpstr>Figure 1-1</vt:lpstr>
      <vt:lpstr>The Foundations of Social Science</vt:lpstr>
      <vt:lpstr>The Foundations of Social Science</vt:lpstr>
      <vt:lpstr>The Foundations of Social Science</vt:lpstr>
      <vt:lpstr>The Foundations of Social Science</vt:lpstr>
      <vt:lpstr>The Foundations of Social Science</vt:lpstr>
      <vt:lpstr>Figure 1-2</vt:lpstr>
      <vt:lpstr>Figure 1-3</vt:lpstr>
      <vt:lpstr>The Foundations of Social Science</vt:lpstr>
      <vt:lpstr>The Foundations of Social Science</vt:lpstr>
      <vt:lpstr>Some Dialectics of Social Research</vt:lpstr>
      <vt:lpstr>Comparison</vt:lpstr>
      <vt:lpstr>Some Dialectics of Social Research</vt:lpstr>
      <vt:lpstr>Comparison</vt:lpstr>
      <vt:lpstr>Some Dialectics of Social Research</vt:lpstr>
      <vt:lpstr>Chapter Summary</vt:lpstr>
      <vt:lpstr>Questions</vt:lpstr>
      <vt:lpstr>Question 1</vt:lpstr>
      <vt:lpstr>Question 2</vt:lpstr>
      <vt:lpstr>Question 3</vt:lpstr>
      <vt:lpstr>Question 4</vt:lpstr>
      <vt:lpstr>Question 5</vt:lpstr>
      <vt:lpstr>Question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HUMAN INQUIRY AND SCIENCE</dc:title>
  <dc:creator>Burrel Vann</dc:creator>
  <cp:lastModifiedBy>Burrel Vann</cp:lastModifiedBy>
  <cp:revision>11</cp:revision>
  <dcterms:created xsi:type="dcterms:W3CDTF">2016-09-06T16:45:39Z</dcterms:created>
  <dcterms:modified xsi:type="dcterms:W3CDTF">2016-09-14T18:08:30Z</dcterms:modified>
</cp:coreProperties>
</file>