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61" r:id="rId5"/>
    <p:sldId id="259" r:id="rId6"/>
    <p:sldId id="260" r:id="rId7"/>
    <p:sldId id="262" r:id="rId8"/>
    <p:sldId id="263" r:id="rId9"/>
    <p:sldId id="264" r:id="rId10"/>
    <p:sldId id="266" r:id="rId11"/>
    <p:sldId id="265" r:id="rId12"/>
    <p:sldId id="268" r:id="rId13"/>
    <p:sldId id="270" r:id="rId14"/>
    <p:sldId id="267" r:id="rId15"/>
    <p:sldId id="269"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96"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75ECD7-CE06-A241-8773-4450F0873AFE}" type="datetimeFigureOut">
              <a:rPr lang="en-US" smtClean="0"/>
              <a:t>9/18/16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55C4BA-F698-9A4A-BD22-CF9B176810AA}" type="slidenum">
              <a:rPr lang="en-US" smtClean="0"/>
              <a:t>‹#›</a:t>
            </a:fld>
            <a:endParaRPr lang="en-US"/>
          </a:p>
        </p:txBody>
      </p:sp>
    </p:spTree>
    <p:extLst>
      <p:ext uri="{BB962C8B-B14F-4D97-AF65-F5344CB8AC3E}">
        <p14:creationId xmlns:p14="http://schemas.microsoft.com/office/powerpoint/2010/main" val="16522019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2</a:t>
            </a:fld>
            <a:endParaRPr lang="en-US"/>
          </a:p>
        </p:txBody>
      </p:sp>
    </p:spTree>
    <p:extLst>
      <p:ext uri="{BB962C8B-B14F-4D97-AF65-F5344CB8AC3E}">
        <p14:creationId xmlns:p14="http://schemas.microsoft.com/office/powerpoint/2010/main" val="181035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A.</a:t>
            </a:r>
            <a:endParaRPr lang="en-US" sz="1200" dirty="0" smtClean="0">
              <a:latin typeface="Arial" panose="020B0604020202020204" pitchFamily="34" charset="0"/>
              <a:cs typeface="Arial" panose="020B0604020202020204" pitchFamily="34" charset="0"/>
            </a:endParaRP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The three main elements of the traditional mode of</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science are theory, operationalization, and </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observation.</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19</a:t>
            </a:fld>
            <a:endParaRPr lang="en-US"/>
          </a:p>
        </p:txBody>
      </p:sp>
    </p:spTree>
    <p:extLst>
      <p:ext uri="{BB962C8B-B14F-4D97-AF65-F5344CB8AC3E}">
        <p14:creationId xmlns:p14="http://schemas.microsoft.com/office/powerpoint/2010/main" val="347097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interesting </a:t>
            </a:r>
            <a:r>
              <a:rPr lang="en-US" dirty="0" smtClean="0"/>
              <a:t>thing about some relationships is that some outcomes can be predicted by completely</a:t>
            </a:r>
            <a:r>
              <a:rPr lang="en-US" baseline="0" dirty="0" smtClean="0"/>
              <a:t> unrelated phenomena. For example, s</a:t>
            </a:r>
            <a:r>
              <a:rPr lang="en-US" dirty="0" smtClean="0"/>
              <a:t>ome theatres</a:t>
            </a:r>
            <a:r>
              <a:rPr lang="en-US" baseline="0" dirty="0" smtClean="0"/>
              <a:t> can predict presidential winners based on the popcorn they give out, or farmers choice in grain can predict the same… but these are oddities… we know that patterns exist in nature, but the connections between two patterns (or the ability for one to predict the other) may be mere flukes, or chance occurrences… </a:t>
            </a:r>
            <a:br>
              <a:rPr lang="en-US" baseline="0" dirty="0" smtClean="0"/>
            </a:br>
            <a:r>
              <a:rPr lang="en-US" baseline="0" dirty="0" smtClean="0"/>
              <a:t/>
            </a:r>
            <a:br>
              <a:rPr lang="en-US" baseline="0" dirty="0" smtClean="0"/>
            </a:br>
            <a:r>
              <a:rPr lang="en-US" baseline="0" dirty="0" smtClean="0"/>
              <a:t>This is why we need good, logical explanations for the patterns we find. This is through theory.</a:t>
            </a:r>
          </a:p>
          <a:p>
            <a:endParaRPr lang="en-US" baseline="0" dirty="0" smtClean="0"/>
          </a:p>
          <a:p>
            <a:r>
              <a:rPr lang="en-US" baseline="0" dirty="0" smtClean="0"/>
              <a:t>If we can’t explain a finding, then people will think it’s a fluke.</a:t>
            </a:r>
          </a:p>
          <a:p>
            <a:r>
              <a:rPr lang="en-US" baseline="0" dirty="0" smtClean="0"/>
              <a:t>If we make sense of it, why something – especially bad – happens, then we can understand HOW to fix it</a:t>
            </a:r>
          </a:p>
          <a:p>
            <a:r>
              <a:rPr lang="en-US" baseline="0" dirty="0" smtClean="0"/>
              <a:t>If we understand the theory, then we know where’s a good place to look for discoveries (if we had to find our keys, theory – our memory/understanding of where we last had the keys – will direct us where best to look).</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3</a:t>
            </a:fld>
            <a:endParaRPr lang="en-US"/>
          </a:p>
        </p:txBody>
      </p:sp>
    </p:spTree>
    <p:extLst>
      <p:ext uri="{BB962C8B-B14F-4D97-AF65-F5344CB8AC3E}">
        <p14:creationId xmlns:p14="http://schemas.microsoft.com/office/powerpoint/2010/main" val="305100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Levels of analysis</a:t>
            </a:r>
            <a:r>
              <a:rPr lang="en-US" baseline="0" dirty="0" smtClean="0"/>
              <a:t> that theories are able to explain</a:t>
            </a: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4</a:t>
            </a:fld>
            <a:endParaRPr lang="en-US"/>
          </a:p>
        </p:txBody>
      </p:sp>
    </p:spTree>
    <p:extLst>
      <p:ext uri="{BB962C8B-B14F-4D97-AF65-F5344CB8AC3E}">
        <p14:creationId xmlns:p14="http://schemas.microsoft.com/office/powerpoint/2010/main" val="244018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theories we develop are shaped by the paradigms we work under</a:t>
            </a:r>
            <a:r>
              <a:rPr lang="is-IS" baseline="0" dirty="0" smtClean="0"/>
              <a:t>… </a:t>
            </a:r>
          </a:p>
          <a:p>
            <a:endParaRPr lang="is-IS" baseline="0" dirty="0" smtClean="0"/>
          </a:p>
          <a:p>
            <a:r>
              <a:rPr lang="is-IS" baseline="0" dirty="0" smtClean="0"/>
              <a:t>Positivism, Conflict, Symbolic Interactionism, Structural Functionalism, Feminist paradigms, Critical Race Theory, </a:t>
            </a: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5</a:t>
            </a:fld>
            <a:endParaRPr lang="en-US"/>
          </a:p>
        </p:txBody>
      </p:sp>
    </p:spTree>
    <p:extLst>
      <p:ext uri="{BB962C8B-B14F-4D97-AF65-F5344CB8AC3E}">
        <p14:creationId xmlns:p14="http://schemas.microsoft.com/office/powerpoint/2010/main" val="267060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panose="020B0604020202020204" pitchFamily="34" charset="0"/>
                <a:cs typeface="Arial" panose="020B0604020202020204" pitchFamily="34" charset="0"/>
              </a:rPr>
              <a:t>Paradigms play a fundamental role in science.</a:t>
            </a: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Paradigms are neither true nor false.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6</a:t>
            </a:fld>
            <a:endParaRPr lang="en-US"/>
          </a:p>
        </p:txBody>
      </p:sp>
    </p:spTree>
    <p:extLst>
      <p:ext uri="{BB962C8B-B14F-4D97-AF65-F5344CB8AC3E}">
        <p14:creationId xmlns:p14="http://schemas.microsoft.com/office/powerpoint/2010/main" val="159771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 the case illustration</a:t>
            </a:r>
            <a:r>
              <a:rPr lang="en-US" baseline="0" dirty="0" smtClean="0"/>
              <a:t> ~p50-51</a:t>
            </a: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8</a:t>
            </a:fld>
            <a:endParaRPr lang="en-US"/>
          </a:p>
        </p:txBody>
      </p:sp>
    </p:spTree>
    <p:extLst>
      <p:ext uri="{BB962C8B-B14F-4D97-AF65-F5344CB8AC3E}">
        <p14:creationId xmlns:p14="http://schemas.microsoft.com/office/powerpoint/2010/main" val="153310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 hypothesis is</a:t>
            </a:r>
            <a:r>
              <a:rPr lang="en-US" baseline="0" dirty="0" smtClean="0"/>
              <a:t> something derived from theory. It is a specified, testable expectation about empirical reality. If the theory is correct, then this specific relationship should hold in the real world. . Theory about the causes of delinquency</a:t>
            </a:r>
            <a:r>
              <a:rPr lang="is-IS" baseline="0" dirty="0" smtClean="0"/>
              <a:t>… that delinquency is related to social class... (that variation in social class is related to variation in delinquency)... </a:t>
            </a:r>
            <a:r>
              <a:rPr lang="en-US" baseline="0" dirty="0" smtClean="0"/>
              <a:t>A</a:t>
            </a:r>
            <a:r>
              <a:rPr lang="is-IS" baseline="0" dirty="0" smtClean="0"/>
              <a:t> hypothesis could be something like: social class is inversely related to delinquency (as class goes up, delinquency goes down).</a:t>
            </a:r>
            <a:endParaRPr lang="en-US" baseline="0" dirty="0" smtClean="0"/>
          </a:p>
          <a:p>
            <a:pPr>
              <a:spcBef>
                <a:spcPct val="0"/>
              </a:spcBef>
            </a:pPr>
            <a:endParaRPr lang="en-US" baseline="0" dirty="0" smtClean="0"/>
          </a:p>
          <a:p>
            <a:pPr>
              <a:spcBef>
                <a:spcPct val="0"/>
              </a:spcBef>
            </a:pPr>
            <a:endParaRPr lang="en-US" baseline="0" dirty="0" smtClean="0"/>
          </a:p>
          <a:p>
            <a:pPr>
              <a:spcBef>
                <a:spcPct val="0"/>
              </a:spcBef>
            </a:pPr>
            <a:r>
              <a:rPr lang="en-US" baseline="0" dirty="0" smtClean="0"/>
              <a:t>Operationalization differs for every variable that exists. Different ways of measuring the same thing, so your operational definition is important… why you chose to measure that way.</a:t>
            </a:r>
          </a:p>
          <a:p>
            <a:pPr>
              <a:spcBef>
                <a:spcPct val="0"/>
              </a:spcBef>
            </a:pPr>
            <a:r>
              <a:rPr lang="en-US" baseline="0" dirty="0" smtClean="0"/>
              <a:t>Observation is making the measurements</a:t>
            </a:r>
          </a:p>
          <a:p>
            <a:pPr>
              <a:spcBef>
                <a:spcPct val="0"/>
              </a:spcBef>
            </a:pPr>
            <a:endParaRPr lang="en-US" baseline="0" dirty="0" smtClean="0"/>
          </a:p>
          <a:p>
            <a:pPr>
              <a:spcBef>
                <a:spcPct val="0"/>
              </a:spcBef>
            </a:pPr>
            <a:r>
              <a:rPr lang="en-US" baseline="0" dirty="0" smtClean="0"/>
              <a:t>Good hypotheses are </a:t>
            </a:r>
            <a:r>
              <a:rPr lang="en-US" baseline="0" dirty="0" err="1" smtClean="0"/>
              <a:t>disconfirmable</a:t>
            </a:r>
            <a:r>
              <a:rPr lang="en-US" baseline="0" dirty="0" smtClean="0"/>
              <a:t>.</a:t>
            </a:r>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11</a:t>
            </a:fld>
            <a:endParaRPr lang="en-US"/>
          </a:p>
        </p:txBody>
      </p:sp>
    </p:spTree>
    <p:extLst>
      <p:ext uri="{BB962C8B-B14F-4D97-AF65-F5344CB8AC3E}">
        <p14:creationId xmlns:p14="http://schemas.microsoft.com/office/powerpoint/2010/main" val="397332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Check out the</a:t>
            </a:r>
            <a:r>
              <a:rPr lang="en-US" baseline="0" dirty="0" smtClean="0"/>
              <a:t> ``Hints for stating hypotheses’’ section ~p48-49.</a:t>
            </a: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12</a:t>
            </a:fld>
            <a:endParaRPr lang="en-US"/>
          </a:p>
        </p:txBody>
      </p:sp>
    </p:spTree>
    <p:extLst>
      <p:ext uri="{BB962C8B-B14F-4D97-AF65-F5344CB8AC3E}">
        <p14:creationId xmlns:p14="http://schemas.microsoft.com/office/powerpoint/2010/main" val="6679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US" dirty="0" smtClean="0"/>
              <a:t>Actually, both begin with a sense/or intuition</a:t>
            </a:r>
            <a:r>
              <a:rPr lang="en-US" baseline="0" dirty="0" smtClean="0"/>
              <a:t> about a relationship, based on past reading of literature on the case or theories.</a:t>
            </a:r>
          </a:p>
          <a:p>
            <a:pPr fontAlgn="auto">
              <a:spcBef>
                <a:spcPts val="0"/>
              </a:spcBef>
              <a:spcAft>
                <a:spcPts val="0"/>
              </a:spcAft>
              <a:defRPr/>
            </a:pPr>
            <a:r>
              <a:rPr lang="en-US" baseline="0" dirty="0" smtClean="0"/>
              <a:t>Then you collect data, and see who things pan out, according to your intuition, then develop theory</a:t>
            </a:r>
            <a:endParaRPr lang="en-US" dirty="0" smtClean="0"/>
          </a:p>
          <a:p>
            <a:endParaRPr lang="en-US" dirty="0"/>
          </a:p>
        </p:txBody>
      </p:sp>
      <p:sp>
        <p:nvSpPr>
          <p:cNvPr id="4" name="Slide Number Placeholder 3"/>
          <p:cNvSpPr>
            <a:spLocks noGrp="1"/>
          </p:cNvSpPr>
          <p:nvPr>
            <p:ph type="sldNum" sz="quarter" idx="10"/>
          </p:nvPr>
        </p:nvSpPr>
        <p:spPr/>
        <p:txBody>
          <a:bodyPr/>
          <a:lstStyle/>
          <a:p>
            <a:fld id="{5055C4BA-F698-9A4A-BD22-CF9B176810AA}" type="slidenum">
              <a:rPr lang="en-US" smtClean="0"/>
              <a:t>14</a:t>
            </a:fld>
            <a:endParaRPr lang="en-US"/>
          </a:p>
        </p:txBody>
      </p:sp>
    </p:spTree>
    <p:extLst>
      <p:ext uri="{BB962C8B-B14F-4D97-AF65-F5344CB8AC3E}">
        <p14:creationId xmlns:p14="http://schemas.microsoft.com/office/powerpoint/2010/main" val="302819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3D7BD982-0E6C-B04A-B2B9-D1E33CD786BE}" type="datetimeFigureOut">
              <a:rPr lang="en-US" smtClean="0"/>
              <a:t>9/18/16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21B32900-72C1-5A4F-B715-A364562715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3D7BD982-0E6C-B04A-B2B9-D1E33CD786BE}" type="datetimeFigureOut">
              <a:rPr lang="en-US" smtClean="0"/>
              <a:t>9/18/16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1B32900-72C1-5A4F-B715-A364562715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3D7BD982-0E6C-B04A-B2B9-D1E33CD786BE}" type="datetimeFigureOut">
              <a:rPr lang="en-US" smtClean="0"/>
              <a:t>9/18/16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21B32900-72C1-5A4F-B715-A364562715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3D7BD982-0E6C-B04A-B2B9-D1E33CD786BE}" type="datetimeFigureOut">
              <a:rPr lang="en-US" smtClean="0"/>
              <a:t>9/18/16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21B32900-72C1-5A4F-B715-A364562715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3D7BD982-0E6C-B04A-B2B9-D1E33CD786BE}" type="datetimeFigureOut">
              <a:rPr lang="en-US" smtClean="0"/>
              <a:t>9/18/16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21B32900-72C1-5A4F-B715-A36456271521}"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3D7BD982-0E6C-B04A-B2B9-D1E33CD786BE}" type="datetimeFigureOut">
              <a:rPr lang="en-US" smtClean="0"/>
              <a:t>9/18/16</a:t>
            </a:fld>
            <a:endParaRPr lang="en-US"/>
          </a:p>
        </p:txBody>
      </p:sp>
      <p:sp>
        <p:nvSpPr>
          <p:cNvPr id="6" name="Slide Number Placeholder 9"/>
          <p:cNvSpPr>
            <a:spLocks noGrp="1"/>
          </p:cNvSpPr>
          <p:nvPr>
            <p:ph type="sldNum" sz="quarter" idx="11"/>
          </p:nvPr>
        </p:nvSpPr>
        <p:spPr/>
        <p:txBody>
          <a:bodyPr rtlCol="0"/>
          <a:lstStyle>
            <a:lvl1pPr>
              <a:defRPr/>
            </a:lvl1pPr>
          </a:lstStyle>
          <a:p>
            <a:fld id="{21B32900-72C1-5A4F-B715-A36456271521}"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3D7BD982-0E6C-B04A-B2B9-D1E33CD786BE}" type="datetimeFigureOut">
              <a:rPr lang="en-US" smtClean="0"/>
              <a:t>9/18/16</a:t>
            </a:fld>
            <a:endParaRPr lang="en-US"/>
          </a:p>
        </p:txBody>
      </p:sp>
      <p:sp>
        <p:nvSpPr>
          <p:cNvPr id="8" name="Slide Number Placeholder 11"/>
          <p:cNvSpPr>
            <a:spLocks noGrp="1"/>
          </p:cNvSpPr>
          <p:nvPr>
            <p:ph type="sldNum" sz="quarter" idx="11"/>
          </p:nvPr>
        </p:nvSpPr>
        <p:spPr/>
        <p:txBody>
          <a:bodyPr rtlCol="0"/>
          <a:lstStyle>
            <a:lvl1pPr>
              <a:defRPr/>
            </a:lvl1pPr>
          </a:lstStyle>
          <a:p>
            <a:fld id="{21B32900-72C1-5A4F-B715-A36456271521}"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3D7BD982-0E6C-B04A-B2B9-D1E33CD786BE}" type="datetimeFigureOut">
              <a:rPr lang="en-US" smtClean="0"/>
              <a:t>9/18/16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21B32900-72C1-5A4F-B715-A364562715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D7BD982-0E6C-B04A-B2B9-D1E33CD786BE}" type="datetimeFigureOut">
              <a:rPr lang="en-US" smtClean="0"/>
              <a:t>9/18/16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21B32900-72C1-5A4F-B715-A364562715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3D7BD982-0E6C-B04A-B2B9-D1E33CD786BE}" type="datetimeFigureOut">
              <a:rPr lang="en-US" smtClean="0"/>
              <a:t>9/18/16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21B32900-72C1-5A4F-B715-A364562715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3D7BD982-0E6C-B04A-B2B9-D1E33CD786BE}" type="datetimeFigureOut">
              <a:rPr lang="en-US" smtClean="0"/>
              <a:t>9/18/16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21B32900-72C1-5A4F-B715-A36456271521}"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3D7BD982-0E6C-B04A-B2B9-D1E33CD786BE}" type="datetimeFigureOut">
              <a:rPr lang="en-US" smtClean="0"/>
              <a:t>9/18/16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21B32900-72C1-5A4F-B715-A3645627152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2</a:t>
            </a:r>
            <a:r>
              <a:rPr lang="en-US" dirty="0"/>
              <a:t/>
            </a:r>
            <a:br>
              <a:rPr lang="en-US" dirty="0"/>
            </a:br>
            <a:r>
              <a:rPr lang="en-US" dirty="0" smtClean="0"/>
              <a:t>PARADIGMS, THEORY, </a:t>
            </a:r>
            <a:br>
              <a:rPr lang="en-US" dirty="0" smtClean="0"/>
            </a:br>
            <a:r>
              <a:rPr lang="en-US" dirty="0" smtClean="0"/>
              <a:t>AND RESEARCH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895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Deductive and Inductive Methods </a:t>
            </a:r>
          </a:p>
          <a:p>
            <a:r>
              <a:rPr lang="en-US" dirty="0" smtClean="0"/>
              <a:t>Both deduction and induction are legitimate and valuable approaches to understanding. Deduction begins with an unexpected pattern that is tested against observations, whereas induction begins with observations and seeks to find a pattern within them.</a:t>
            </a:r>
          </a:p>
          <a:p>
            <a:endParaRPr lang="en-US" dirty="0"/>
          </a:p>
        </p:txBody>
      </p:sp>
      <p:sp>
        <p:nvSpPr>
          <p:cNvPr id="2" name="Title 1"/>
          <p:cNvSpPr>
            <a:spLocks noGrp="1"/>
          </p:cNvSpPr>
          <p:nvPr>
            <p:ph type="title"/>
          </p:nvPr>
        </p:nvSpPr>
        <p:spPr/>
        <p:txBody>
          <a:bodyPr/>
          <a:lstStyle/>
          <a:p>
            <a:r>
              <a:rPr lang="en-US" dirty="0" smtClean="0"/>
              <a:t>Figure 2-3</a:t>
            </a:r>
            <a:endParaRPr lang="en-US" dirty="0"/>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7210" r="-37210"/>
          <a:stretch>
            <a:fillRect/>
          </a:stretch>
        </p:blipFill>
        <p:spPr bwMode="auto">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340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Deductive Theory Construction</a:t>
            </a:r>
            <a:endParaRPr lang="en-US" dirty="0"/>
          </a:p>
        </p:txBody>
      </p:sp>
      <p:sp>
        <p:nvSpPr>
          <p:cNvPr id="3" name="Content Placeholder 2"/>
          <p:cNvSpPr>
            <a:spLocks noGrp="1"/>
          </p:cNvSpPr>
          <p:nvPr>
            <p:ph sz="quarter" idx="1"/>
          </p:nvPr>
        </p:nvSpPr>
        <p:spPr/>
        <p:txBody>
          <a:bodyPr>
            <a:normAutofit/>
          </a:bodyPr>
          <a:lstStyle/>
          <a:p>
            <a:r>
              <a:rPr lang="en-US" dirty="0" smtClean="0"/>
              <a:t>The Traditional Model of Science</a:t>
            </a:r>
          </a:p>
          <a:p>
            <a:pPr marL="971550" lvl="1" indent="-514350">
              <a:buFont typeface="+mj-lt"/>
              <a:buAutoNum type="arabicPeriod"/>
            </a:pPr>
            <a:r>
              <a:rPr lang="en-US" dirty="0" smtClean="0"/>
              <a:t>Theory</a:t>
            </a:r>
          </a:p>
          <a:p>
            <a:pPr marL="971550" lvl="1" indent="-514350">
              <a:buFont typeface="+mj-lt"/>
              <a:buAutoNum type="arabicPeriod"/>
            </a:pPr>
            <a:r>
              <a:rPr lang="en-US" dirty="0" smtClean="0"/>
              <a:t>Operationalization</a:t>
            </a:r>
          </a:p>
          <a:p>
            <a:pPr lvl="2"/>
            <a:r>
              <a:rPr lang="en-US" dirty="0" smtClean="0"/>
              <a:t>Developing operational definitions</a:t>
            </a:r>
          </a:p>
          <a:p>
            <a:pPr lvl="3"/>
            <a:r>
              <a:rPr lang="en-US" dirty="0" smtClean="0"/>
              <a:t>Specific definition of something in terms of the operations by which observations are to be categorized.</a:t>
            </a:r>
          </a:p>
          <a:p>
            <a:pPr marL="971550" lvl="1" indent="-514350">
              <a:buFont typeface="+mj-lt"/>
              <a:buAutoNum type="arabicPeriod"/>
            </a:pPr>
            <a:r>
              <a:rPr lang="en-US" dirty="0" smtClean="0"/>
              <a:t>Testable Hypotheses</a:t>
            </a:r>
          </a:p>
          <a:p>
            <a:pPr marL="971550" lvl="1" indent="-514350">
              <a:buFont typeface="+mj-lt"/>
              <a:buAutoNum type="arabicPeriod"/>
            </a:pPr>
            <a:r>
              <a:rPr lang="en-US" dirty="0" smtClean="0"/>
              <a:t>Observation</a:t>
            </a:r>
          </a:p>
          <a:p>
            <a:pPr lvl="2"/>
            <a:r>
              <a:rPr lang="en-US" dirty="0" smtClean="0"/>
              <a:t>Measuring variables</a:t>
            </a:r>
          </a:p>
          <a:p>
            <a:endParaRPr lang="en-US" dirty="0" smtClean="0"/>
          </a:p>
          <a:p>
            <a:endParaRPr lang="en-US" dirty="0"/>
          </a:p>
        </p:txBody>
      </p:sp>
    </p:spTree>
    <p:extLst>
      <p:ext uri="{BB962C8B-B14F-4D97-AF65-F5344CB8AC3E}">
        <p14:creationId xmlns:p14="http://schemas.microsoft.com/office/powerpoint/2010/main" val="1911094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0000" lnSpcReduction="20000"/>
          </a:bodyPr>
          <a:lstStyle/>
          <a:p>
            <a:r>
              <a:rPr lang="en-US" dirty="0" smtClean="0"/>
              <a:t>The Traditional Model of Science</a:t>
            </a:r>
          </a:p>
          <a:p>
            <a:r>
              <a:rPr lang="en-US" dirty="0" smtClean="0"/>
              <a:t>The deductive model of scientific inquiry begins with a sometimes vague or general question, which is subjected to a process of specification, resulting in hypotheses that can be tested through empirical observations.</a:t>
            </a:r>
          </a:p>
          <a:p>
            <a:endParaRPr lang="en-US" dirty="0"/>
          </a:p>
        </p:txBody>
      </p:sp>
      <p:sp>
        <p:nvSpPr>
          <p:cNvPr id="2" name="Title 1"/>
          <p:cNvSpPr>
            <a:spLocks noGrp="1"/>
          </p:cNvSpPr>
          <p:nvPr>
            <p:ph type="title"/>
          </p:nvPr>
        </p:nvSpPr>
        <p:spPr/>
        <p:txBody>
          <a:bodyPr/>
          <a:lstStyle/>
          <a:p>
            <a:r>
              <a:rPr lang="en-US" dirty="0" smtClean="0"/>
              <a:t>Figure 2-2</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790" r="-5979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652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Deductive Theory Construction</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smtClean="0"/>
              <a:t>Specify the topic.</a:t>
            </a:r>
          </a:p>
          <a:p>
            <a:pPr marL="514350" indent="-514350">
              <a:buFont typeface="+mj-lt"/>
              <a:buAutoNum type="arabicPeriod"/>
            </a:pPr>
            <a:r>
              <a:rPr lang="en-US" dirty="0" smtClean="0"/>
              <a:t>Specify the range of phenomena your theory addresses.</a:t>
            </a:r>
          </a:p>
          <a:p>
            <a:pPr marL="514350" indent="-514350">
              <a:buFont typeface="+mj-lt"/>
              <a:buAutoNum type="arabicPeriod"/>
            </a:pPr>
            <a:r>
              <a:rPr lang="en-US" dirty="0" smtClean="0"/>
              <a:t>Identify and specify your major concepts and variables.</a:t>
            </a:r>
          </a:p>
          <a:p>
            <a:pPr marL="514350" indent="-514350">
              <a:buFont typeface="+mj-lt"/>
              <a:buAutoNum type="arabicPeriod"/>
            </a:pPr>
            <a:r>
              <a:rPr lang="en-US" dirty="0" smtClean="0"/>
              <a:t>Find out what is known about the relationships among those variables.</a:t>
            </a:r>
          </a:p>
          <a:p>
            <a:pPr marL="514350" indent="-514350">
              <a:buFont typeface="+mj-lt"/>
              <a:buAutoNum type="arabicPeriod"/>
            </a:pPr>
            <a:r>
              <a:rPr lang="en-US" dirty="0" smtClean="0"/>
              <a:t>Reason logically from those propositions to the specific topic you are examining.</a:t>
            </a:r>
          </a:p>
          <a:p>
            <a:pPr marL="514350" indent="-514350">
              <a:buFont typeface="+mj-lt"/>
              <a:buAutoNum type="arabicPeriod"/>
            </a:pPr>
            <a:endParaRPr lang="en-US" dirty="0"/>
          </a:p>
        </p:txBody>
      </p:sp>
    </p:spTree>
    <p:extLst>
      <p:ext uri="{BB962C8B-B14F-4D97-AF65-F5344CB8AC3E}">
        <p14:creationId xmlns:p14="http://schemas.microsoft.com/office/powerpoint/2010/main" val="4013718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Theory Construction</a:t>
            </a:r>
            <a:endParaRPr lang="en-US" dirty="0"/>
          </a:p>
        </p:txBody>
      </p:sp>
      <p:sp>
        <p:nvSpPr>
          <p:cNvPr id="3" name="Content Placeholder 2"/>
          <p:cNvSpPr>
            <a:spLocks noGrp="1"/>
          </p:cNvSpPr>
          <p:nvPr>
            <p:ph sz="quarter" idx="1"/>
          </p:nvPr>
        </p:nvSpPr>
        <p:spPr/>
        <p:txBody>
          <a:bodyPr/>
          <a:lstStyle/>
          <a:p>
            <a:r>
              <a:rPr lang="en-US" dirty="0" smtClean="0"/>
              <a:t>Field Research/Grounded Theory Model</a:t>
            </a:r>
          </a:p>
          <a:p>
            <a:pPr marL="971550" lvl="1" indent="-514350">
              <a:buFont typeface="+mj-lt"/>
              <a:buAutoNum type="arabicPeriod"/>
            </a:pPr>
            <a:r>
              <a:rPr lang="en-US" dirty="0" smtClean="0"/>
              <a:t>Observation</a:t>
            </a:r>
          </a:p>
          <a:p>
            <a:pPr lvl="2"/>
            <a:r>
              <a:rPr lang="en-US" dirty="0" smtClean="0"/>
              <a:t>Measuring Variables</a:t>
            </a:r>
          </a:p>
          <a:p>
            <a:pPr marL="971550" lvl="1" indent="-514350">
              <a:buFont typeface="+mj-lt"/>
              <a:buAutoNum type="arabicPeriod"/>
            </a:pPr>
            <a:r>
              <a:rPr lang="en-US" dirty="0" smtClean="0"/>
              <a:t>Develop Theory to Explain Patterns in Observations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406887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Theory in the “Real World”</a:t>
            </a:r>
            <a:endParaRPr lang="en-US" dirty="0"/>
          </a:p>
        </p:txBody>
      </p:sp>
      <p:sp>
        <p:nvSpPr>
          <p:cNvPr id="3" name="Content Placeholder 2"/>
          <p:cNvSpPr>
            <a:spLocks noGrp="1"/>
          </p:cNvSpPr>
          <p:nvPr>
            <p:ph sz="quarter" idx="1"/>
          </p:nvPr>
        </p:nvSpPr>
        <p:spPr/>
        <p:txBody>
          <a:bodyPr/>
          <a:lstStyle/>
          <a:p>
            <a:r>
              <a:rPr lang="en-US" dirty="0" smtClean="0"/>
              <a:t>“Just as pure sociology aims to answer the questions What, Why, and How, so applied sociology aims to answer the question What for. The former deals with facts, causes, and principles; the latter with the object, end, or purpose.” (Lester Ward, 1906)</a:t>
            </a:r>
          </a:p>
          <a:p>
            <a:endParaRPr lang="en-US" dirty="0"/>
          </a:p>
        </p:txBody>
      </p:sp>
    </p:spTree>
    <p:extLst>
      <p:ext uri="{BB962C8B-B14F-4D97-AF65-F5344CB8AC3E}">
        <p14:creationId xmlns:p14="http://schemas.microsoft.com/office/powerpoint/2010/main" val="646910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Ethics and Theory</a:t>
            </a:r>
            <a:endParaRPr lang="en-US" dirty="0"/>
          </a:p>
        </p:txBody>
      </p:sp>
      <p:sp>
        <p:nvSpPr>
          <p:cNvPr id="3" name="Content Placeholder 2"/>
          <p:cNvSpPr>
            <a:spLocks noGrp="1"/>
          </p:cNvSpPr>
          <p:nvPr>
            <p:ph sz="quarter" idx="1"/>
          </p:nvPr>
        </p:nvSpPr>
        <p:spPr/>
        <p:txBody>
          <a:bodyPr/>
          <a:lstStyle/>
          <a:p>
            <a:r>
              <a:rPr lang="en-US" dirty="0" smtClean="0"/>
              <a:t>Theoretical paradigms encourage particular conclusions</a:t>
            </a:r>
          </a:p>
          <a:p>
            <a:r>
              <a:rPr lang="en-US" dirty="0" smtClean="0"/>
              <a:t>Bias is controlled by research techniques and the peer review process </a:t>
            </a:r>
          </a:p>
          <a:p>
            <a:endParaRPr lang="en-US" dirty="0"/>
          </a:p>
        </p:txBody>
      </p:sp>
    </p:spTree>
    <p:extLst>
      <p:ext uri="{BB962C8B-B14F-4D97-AF65-F5344CB8AC3E}">
        <p14:creationId xmlns:p14="http://schemas.microsoft.com/office/powerpoint/2010/main" val="2487957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Be able to name and explain the main social science paradigms.</a:t>
            </a:r>
          </a:p>
          <a:p>
            <a:r>
              <a:rPr lang="en-US" dirty="0" smtClean="0"/>
              <a:t>Be able to explain the difference between deductive and inductive methods as they are used in social research.</a:t>
            </a:r>
          </a:p>
          <a:p>
            <a:r>
              <a:rPr lang="en-US" dirty="0" smtClean="0"/>
              <a:t>Give an example to illustrate the use of deductive analysis.</a:t>
            </a:r>
          </a:p>
          <a:p>
            <a:r>
              <a:rPr lang="en-US" dirty="0" smtClean="0"/>
              <a:t>Give an example to illustrate the use of inductive analysis.</a:t>
            </a:r>
          </a:p>
          <a:p>
            <a:r>
              <a:rPr lang="en-US" dirty="0" smtClean="0"/>
              <a:t>Explain how theory and research methods impact each other.	</a:t>
            </a:r>
          </a:p>
          <a:p>
            <a:r>
              <a:rPr lang="en-US" dirty="0" smtClean="0"/>
              <a:t>Give an example of how social theory shows up in everyday life.	</a:t>
            </a:r>
          </a:p>
          <a:p>
            <a:r>
              <a:rPr lang="en-US" dirty="0" smtClean="0"/>
              <a:t>Give an example of how theory choices might raise issues of research ethics.</a:t>
            </a:r>
          </a:p>
          <a:p>
            <a:endParaRPr lang="en-US" dirty="0" smtClean="0"/>
          </a:p>
          <a:p>
            <a:endParaRPr lang="en-US" dirty="0"/>
          </a:p>
        </p:txBody>
      </p:sp>
    </p:spTree>
    <p:extLst>
      <p:ext uri="{BB962C8B-B14F-4D97-AF65-F5344CB8AC3E}">
        <p14:creationId xmlns:p14="http://schemas.microsoft.com/office/powerpoint/2010/main" val="265911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75340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normAutofit/>
          </a:bodyPr>
          <a:lstStyle/>
          <a:p>
            <a:pPr marL="0" indent="0">
              <a:lnSpc>
                <a:spcPct val="90000"/>
              </a:lnSpc>
              <a:buFont typeface="Wingdings 3" pitchFamily="18" charset="2"/>
              <a:buNone/>
            </a:pPr>
            <a:r>
              <a:rPr lang="en-US" dirty="0" smtClean="0"/>
              <a:t>The three main elements of the traditional model of science are:</a:t>
            </a:r>
          </a:p>
          <a:p>
            <a:pPr marL="914400" lvl="1" indent="-514350">
              <a:lnSpc>
                <a:spcPct val="90000"/>
              </a:lnSpc>
              <a:buFont typeface="+mj-lt"/>
              <a:buAutoNum type="alphaUcPeriod"/>
            </a:pPr>
            <a:r>
              <a:rPr lang="en-US" dirty="0" smtClean="0"/>
              <a:t>theory, operationalization, and observation.</a:t>
            </a:r>
          </a:p>
          <a:p>
            <a:pPr marL="914400" lvl="1" indent="-514350">
              <a:lnSpc>
                <a:spcPct val="90000"/>
              </a:lnSpc>
              <a:buFont typeface="+mj-lt"/>
              <a:buAutoNum type="alphaUcPeriod"/>
            </a:pPr>
            <a:r>
              <a:rPr lang="en-US" dirty="0" smtClean="0"/>
              <a:t>operationalization, hypothesis testing, and theory.</a:t>
            </a:r>
          </a:p>
          <a:p>
            <a:pPr marL="914400" lvl="1" indent="-514350">
              <a:lnSpc>
                <a:spcPct val="90000"/>
              </a:lnSpc>
              <a:buFont typeface="+mj-lt"/>
              <a:buAutoNum type="alphaUcPeriod"/>
            </a:pPr>
            <a:r>
              <a:rPr lang="en-US" dirty="0" smtClean="0"/>
              <a:t>observation, experimentation, and </a:t>
            </a:r>
          </a:p>
          <a:p>
            <a:pPr marL="914400" lvl="1" indent="-514350">
              <a:lnSpc>
                <a:spcPct val="90000"/>
              </a:lnSpc>
              <a:buFont typeface="+mj-lt"/>
              <a:buAutoNum type="alphaUcPeriod"/>
            </a:pPr>
            <a:r>
              <a:rPr lang="en-US" dirty="0" smtClean="0"/>
              <a:t>operationalization.</a:t>
            </a:r>
          </a:p>
          <a:p>
            <a:pPr marL="914400" lvl="1" indent="-514350">
              <a:lnSpc>
                <a:spcPct val="90000"/>
              </a:lnSpc>
              <a:buFont typeface="+mj-lt"/>
              <a:buAutoNum type="alphaUcPeriod"/>
            </a:pPr>
            <a:r>
              <a:rPr lang="en-US" dirty="0" smtClean="0"/>
              <a:t>theory, observation, and hypothesis testing.</a:t>
            </a:r>
          </a:p>
          <a:p>
            <a:pPr marL="914400" lvl="1" indent="-514350">
              <a:lnSpc>
                <a:spcPct val="90000"/>
              </a:lnSpc>
              <a:buFont typeface="+mj-lt"/>
              <a:buAutoNum type="alphaUcPeriod"/>
            </a:pPr>
            <a:r>
              <a:rPr lang="en-US" dirty="0" smtClean="0"/>
              <a:t>experimentation, hypothesis testing, and theory.</a:t>
            </a:r>
          </a:p>
          <a:p>
            <a:endParaRPr lang="en-US" dirty="0"/>
          </a:p>
        </p:txBody>
      </p:sp>
    </p:spTree>
    <p:extLst>
      <p:ext uri="{BB962C8B-B14F-4D97-AF65-F5344CB8AC3E}">
        <p14:creationId xmlns:p14="http://schemas.microsoft.com/office/powerpoint/2010/main" val="3392322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Introduction</a:t>
            </a:r>
          </a:p>
          <a:p>
            <a:r>
              <a:rPr lang="en-US" dirty="0" smtClean="0"/>
              <a:t>Some Social Science Paradigms</a:t>
            </a:r>
          </a:p>
          <a:p>
            <a:r>
              <a:rPr lang="en-US" dirty="0" smtClean="0"/>
              <a:t>Two Logical Systems Revisited</a:t>
            </a:r>
          </a:p>
          <a:p>
            <a:r>
              <a:rPr lang="en-US" dirty="0" smtClean="0"/>
              <a:t>Deductive Theory Construction</a:t>
            </a:r>
          </a:p>
          <a:p>
            <a:r>
              <a:rPr lang="en-US" dirty="0" smtClean="0"/>
              <a:t>Inductive Theory Construction</a:t>
            </a:r>
          </a:p>
          <a:p>
            <a:r>
              <a:rPr lang="en-US" dirty="0" smtClean="0"/>
              <a:t>The Links between Theory and Research</a:t>
            </a:r>
          </a:p>
          <a:p>
            <a:r>
              <a:rPr lang="en-US" dirty="0" smtClean="0"/>
              <a:t>The Importance of Theory in the “Real World”</a:t>
            </a:r>
          </a:p>
          <a:p>
            <a:r>
              <a:rPr lang="en-US" dirty="0" smtClean="0"/>
              <a:t>Research Ethics and Theory</a:t>
            </a:r>
          </a:p>
          <a:p>
            <a:r>
              <a:rPr lang="en-US" dirty="0" smtClean="0"/>
              <a:t>Chapter Summary</a:t>
            </a:r>
          </a:p>
          <a:p>
            <a:r>
              <a:rPr lang="en-US" dirty="0" smtClean="0"/>
              <a:t>Questions</a:t>
            </a:r>
            <a:endParaRPr lang="en-US" dirty="0"/>
          </a:p>
        </p:txBody>
      </p:sp>
    </p:spTree>
    <p:extLst>
      <p:ext uri="{BB962C8B-B14F-4D97-AF65-F5344CB8AC3E}">
        <p14:creationId xmlns:p14="http://schemas.microsoft.com/office/powerpoint/2010/main" val="3528888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Science and Theory</a:t>
            </a:r>
            <a:endParaRPr lang="en-US" dirty="0"/>
          </a:p>
        </p:txBody>
      </p:sp>
      <p:sp>
        <p:nvSpPr>
          <p:cNvPr id="3" name="Content Placeholder 2"/>
          <p:cNvSpPr>
            <a:spLocks noGrp="1"/>
          </p:cNvSpPr>
          <p:nvPr>
            <p:ph sz="quarter" idx="1"/>
          </p:nvPr>
        </p:nvSpPr>
        <p:spPr/>
        <p:txBody>
          <a:bodyPr/>
          <a:lstStyle/>
          <a:p>
            <a:r>
              <a:rPr lang="en-US" dirty="0" smtClean="0"/>
              <a:t>“Patterns happen.”</a:t>
            </a:r>
          </a:p>
          <a:p>
            <a:endParaRPr lang="en-US" dirty="0" smtClean="0"/>
          </a:p>
          <a:p>
            <a:r>
              <a:rPr lang="en-US" dirty="0" smtClean="0"/>
              <a:t>Theories help us explain the patterns and relationships we observe, in a logical way</a:t>
            </a:r>
          </a:p>
          <a:p>
            <a:endParaRPr lang="en-US" dirty="0"/>
          </a:p>
        </p:txBody>
      </p:sp>
    </p:spTree>
    <p:extLst>
      <p:ext uri="{BB962C8B-B14F-4D97-AF65-F5344CB8AC3E}">
        <p14:creationId xmlns:p14="http://schemas.microsoft.com/office/powerpoint/2010/main" val="274697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Theory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smtClean="0"/>
              <a:t>Macrotheory</a:t>
            </a:r>
            <a:endParaRPr lang="en-US" dirty="0" smtClean="0"/>
          </a:p>
          <a:p>
            <a:pPr lvl="1"/>
            <a:r>
              <a:rPr lang="en-US" dirty="0" smtClean="0"/>
              <a:t>“big picture” of institutions, whole societies, and the interactions among societies</a:t>
            </a:r>
          </a:p>
          <a:p>
            <a:pPr lvl="2"/>
            <a:r>
              <a:rPr lang="en-US" dirty="0" smtClean="0"/>
              <a:t>class struggles, international relations, and interrelations between social institutions</a:t>
            </a:r>
          </a:p>
          <a:p>
            <a:endParaRPr lang="en-US" dirty="0" smtClean="0"/>
          </a:p>
          <a:p>
            <a:r>
              <a:rPr lang="en-US" dirty="0" err="1" smtClean="0"/>
              <a:t>Microtheory</a:t>
            </a:r>
            <a:endParaRPr lang="en-US" dirty="0" smtClean="0"/>
          </a:p>
          <a:p>
            <a:pPr lvl="1"/>
            <a:r>
              <a:rPr lang="en-US" dirty="0" smtClean="0"/>
              <a:t>intimate level of individuals and their interactions</a:t>
            </a:r>
          </a:p>
          <a:p>
            <a:pPr lvl="2"/>
            <a:r>
              <a:rPr lang="en-US" dirty="0" smtClean="0"/>
              <a:t>dating behavior, jury deliberations, student-faculty interactions</a:t>
            </a:r>
          </a:p>
          <a:p>
            <a:endParaRPr lang="en-US" dirty="0"/>
          </a:p>
          <a:p>
            <a:r>
              <a:rPr lang="en-US" dirty="0" err="1" smtClean="0"/>
              <a:t>Mesotheory</a:t>
            </a:r>
            <a:endParaRPr lang="en-US" dirty="0" smtClean="0"/>
          </a:p>
          <a:p>
            <a:pPr lvl="1"/>
            <a:r>
              <a:rPr lang="en-US" dirty="0" smtClean="0"/>
              <a:t>intermediate level between macro and micro.</a:t>
            </a:r>
          </a:p>
          <a:p>
            <a:pPr lvl="2"/>
            <a:r>
              <a:rPr lang="en-US" dirty="0" smtClean="0"/>
              <a:t>organizations, communities, and social categories.</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739542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Paradigms Influence Theory Construction and Choice</a:t>
            </a:r>
            <a:endParaRPr lang="en-US" dirty="0"/>
          </a:p>
        </p:txBody>
      </p:sp>
      <p:sp>
        <p:nvSpPr>
          <p:cNvPr id="3" name="Content Placeholder 2"/>
          <p:cNvSpPr>
            <a:spLocks noGrp="1"/>
          </p:cNvSpPr>
          <p:nvPr>
            <p:ph sz="quarter" idx="1"/>
          </p:nvPr>
        </p:nvSpPr>
        <p:spPr/>
        <p:txBody>
          <a:bodyPr>
            <a:normAutofit/>
          </a:bodyPr>
          <a:lstStyle/>
          <a:p>
            <a:r>
              <a:rPr lang="en-US" dirty="0" smtClean="0"/>
              <a:t>Paradigm</a:t>
            </a:r>
          </a:p>
          <a:p>
            <a:pPr lvl="1"/>
            <a:r>
              <a:rPr lang="en-US" dirty="0" smtClean="0"/>
              <a:t>Framework</a:t>
            </a:r>
          </a:p>
          <a:p>
            <a:pPr lvl="2"/>
            <a:r>
              <a:rPr lang="en-US" dirty="0" smtClean="0"/>
              <a:t>Shapes how we understand the patterns of social relations we observe</a:t>
            </a:r>
          </a:p>
          <a:p>
            <a:pPr lvl="2"/>
            <a:endParaRPr lang="en-US" dirty="0" smtClean="0"/>
          </a:p>
          <a:p>
            <a:r>
              <a:rPr lang="en-US" dirty="0" smtClean="0"/>
              <a:t>Some Paradigms:</a:t>
            </a:r>
          </a:p>
          <a:p>
            <a:pPr lvl="1"/>
            <a:r>
              <a:rPr lang="en-US" dirty="0" smtClean="0"/>
              <a:t>Positivism, Conflict, Symbolic Interactionism, Structural Functionalism, Feminist paradigms, Critical Race Theory, </a:t>
            </a:r>
            <a:r>
              <a:rPr lang="en-US" dirty="0" err="1" smtClean="0"/>
              <a:t>etc</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05005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Science Paradigms </a:t>
            </a:r>
            <a:endParaRPr lang="en-US" dirty="0"/>
          </a:p>
        </p:txBody>
      </p:sp>
      <p:sp>
        <p:nvSpPr>
          <p:cNvPr id="3" name="Content Placeholder 2"/>
          <p:cNvSpPr>
            <a:spLocks noGrp="1"/>
          </p:cNvSpPr>
          <p:nvPr>
            <p:ph sz="quarter" idx="1"/>
          </p:nvPr>
        </p:nvSpPr>
        <p:spPr/>
        <p:txBody>
          <a:bodyPr/>
          <a:lstStyle/>
          <a:p>
            <a:r>
              <a:rPr lang="en-US" dirty="0" smtClean="0"/>
              <a:t>When we recognize that we are operating within a paradigm</a:t>
            </a:r>
          </a:p>
          <a:p>
            <a:pPr lvl="1"/>
            <a:r>
              <a:rPr lang="en-US" dirty="0" smtClean="0"/>
              <a:t>We can better understand the views and actions of those operating under different paradigms</a:t>
            </a:r>
          </a:p>
          <a:p>
            <a:pPr lvl="1"/>
            <a:r>
              <a:rPr lang="en-US" dirty="0" smtClean="0"/>
              <a:t>We can step outside of our paradigm</a:t>
            </a:r>
          </a:p>
          <a:p>
            <a:endParaRPr lang="en-US" dirty="0"/>
          </a:p>
        </p:txBody>
      </p:sp>
    </p:spTree>
    <p:extLst>
      <p:ext uri="{BB962C8B-B14F-4D97-AF65-F5344CB8AC3E}">
        <p14:creationId xmlns:p14="http://schemas.microsoft.com/office/powerpoint/2010/main" val="926605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Read section on ``Rational Objectivity Reconsidered’’</a:t>
            </a:r>
          </a:p>
          <a:p>
            <a:endParaRPr lang="en-US" dirty="0"/>
          </a:p>
        </p:txBody>
      </p:sp>
    </p:spTree>
    <p:extLst>
      <p:ext uri="{BB962C8B-B14F-4D97-AF65-F5344CB8AC3E}">
        <p14:creationId xmlns:p14="http://schemas.microsoft.com/office/powerpoint/2010/main" val="3689031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Logical Systems Revisited</a:t>
            </a:r>
            <a:endParaRPr lang="en-US" dirty="0"/>
          </a:p>
        </p:txBody>
      </p:sp>
      <p:sp>
        <p:nvSpPr>
          <p:cNvPr id="3" name="Content Placeholder 2"/>
          <p:cNvSpPr>
            <a:spLocks noGrp="1"/>
          </p:cNvSpPr>
          <p:nvPr>
            <p:ph sz="quarter" idx="1"/>
          </p:nvPr>
        </p:nvSpPr>
        <p:spPr/>
        <p:txBody>
          <a:bodyPr/>
          <a:lstStyle/>
          <a:p>
            <a:r>
              <a:rPr lang="en-US" dirty="0" smtClean="0"/>
              <a:t>Deductive and Inductive Reasoning</a:t>
            </a:r>
          </a:p>
          <a:p>
            <a:pPr lvl="1"/>
            <a:r>
              <a:rPr lang="en-US" dirty="0" smtClean="0"/>
              <a:t>Deductive = Traditional Model of Science</a:t>
            </a:r>
          </a:p>
          <a:p>
            <a:endParaRPr lang="en-US" dirty="0" smtClean="0"/>
          </a:p>
          <a:p>
            <a:r>
              <a:rPr lang="en-US" dirty="0" smtClean="0"/>
              <a:t>A Case Illustration (</a:t>
            </a:r>
            <a:r>
              <a:rPr lang="en-US" dirty="0" err="1" smtClean="0"/>
              <a:t>Glock</a:t>
            </a:r>
            <a:r>
              <a:rPr lang="en-US" dirty="0" smtClean="0"/>
              <a:t>, Ringer, and </a:t>
            </a:r>
            <a:r>
              <a:rPr lang="en-US" dirty="0" err="1" smtClean="0"/>
              <a:t>Babbie</a:t>
            </a:r>
            <a:r>
              <a:rPr lang="en-US" dirty="0" smtClean="0"/>
              <a:t>, 1967)</a:t>
            </a:r>
          </a:p>
          <a:p>
            <a:pPr lvl="1"/>
            <a:r>
              <a:rPr lang="en-US" dirty="0" smtClean="0"/>
              <a:t>Comfort Hypothesis</a:t>
            </a:r>
          </a:p>
          <a:p>
            <a:endParaRPr lang="en-US" dirty="0"/>
          </a:p>
        </p:txBody>
      </p:sp>
    </p:spTree>
    <p:extLst>
      <p:ext uri="{BB962C8B-B14F-4D97-AF65-F5344CB8AC3E}">
        <p14:creationId xmlns:p14="http://schemas.microsoft.com/office/powerpoint/2010/main" val="3321655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Research and Theory</a:t>
            </a:r>
            <a:endParaRPr lang="en-US" dirty="0"/>
          </a:p>
        </p:txBody>
      </p:sp>
      <p:sp>
        <p:nvSpPr>
          <p:cNvPr id="3" name="Content Placeholder 2"/>
          <p:cNvSpPr>
            <a:spLocks noGrp="1"/>
          </p:cNvSpPr>
          <p:nvPr>
            <p:ph sz="quarter" idx="1"/>
          </p:nvPr>
        </p:nvSpPr>
        <p:spPr/>
        <p:txBody>
          <a:bodyPr/>
          <a:lstStyle/>
          <a:p>
            <a:r>
              <a:rPr lang="en-US" dirty="0" smtClean="0"/>
              <a:t>Deductive Model</a:t>
            </a:r>
          </a:p>
          <a:p>
            <a:pPr lvl="1"/>
            <a:r>
              <a:rPr lang="en-US" dirty="0" smtClean="0"/>
              <a:t>research begins with theories and is used to test theories.</a:t>
            </a:r>
          </a:p>
          <a:p>
            <a:r>
              <a:rPr lang="en-US" dirty="0" smtClean="0"/>
              <a:t>Inductive Model</a:t>
            </a:r>
          </a:p>
          <a:p>
            <a:pPr lvl="1"/>
            <a:r>
              <a:rPr lang="en-US" dirty="0" smtClean="0"/>
              <a:t>theories are developed from analysis of data.</a:t>
            </a:r>
          </a:p>
          <a:p>
            <a:endParaRPr lang="en-US" dirty="0"/>
          </a:p>
        </p:txBody>
      </p:sp>
    </p:spTree>
    <p:extLst>
      <p:ext uri="{BB962C8B-B14F-4D97-AF65-F5344CB8AC3E}">
        <p14:creationId xmlns:p14="http://schemas.microsoft.com/office/powerpoint/2010/main" val="1917677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47</TotalTime>
  <Words>1047</Words>
  <Application>Microsoft Macintosh PowerPoint</Application>
  <PresentationFormat>On-screen Show (4:3)</PresentationFormat>
  <Paragraphs>142</Paragraphs>
  <Slides>19</Slides>
  <Notes>10</Notes>
  <HiddenSlides>7</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Methods Theme</vt:lpstr>
      <vt:lpstr>CHAPTER 2 PARADIGMS, THEORY,  AND RESEARCH</vt:lpstr>
      <vt:lpstr>Chapter Outline</vt:lpstr>
      <vt:lpstr>Social Science and Theory</vt:lpstr>
      <vt:lpstr>Levels of Theory</vt:lpstr>
      <vt:lpstr>Paradigms Influence Theory Construction and Choice</vt:lpstr>
      <vt:lpstr>Social Science Paradigms </vt:lpstr>
      <vt:lpstr>PowerPoint Presentation</vt:lpstr>
      <vt:lpstr>Two Logical Systems Revisited</vt:lpstr>
      <vt:lpstr>Models of Research and Theory</vt:lpstr>
      <vt:lpstr>Figure 2-3</vt:lpstr>
      <vt:lpstr>Deductive Theory Construction</vt:lpstr>
      <vt:lpstr>Figure 2-2</vt:lpstr>
      <vt:lpstr>Deductive Theory Construction</vt:lpstr>
      <vt:lpstr>Inductive Theory Construction</vt:lpstr>
      <vt:lpstr>The Importance of Theory in the “Real World”</vt:lpstr>
      <vt:lpstr>Research Ethics and Theory</vt:lpstr>
      <vt:lpstr>Chapter Summary</vt:lpstr>
      <vt:lpstr>Questions</vt:lpstr>
      <vt:lpstr>Question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5</cp:revision>
  <dcterms:created xsi:type="dcterms:W3CDTF">2016-09-18T08:09:00Z</dcterms:created>
  <dcterms:modified xsi:type="dcterms:W3CDTF">2016-09-18T08:56:44Z</dcterms:modified>
</cp:coreProperties>
</file>