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8" r:id="rId2"/>
    <p:sldId id="257" r:id="rId3"/>
    <p:sldId id="352" r:id="rId4"/>
    <p:sldId id="333" r:id="rId5"/>
    <p:sldId id="334" r:id="rId6"/>
    <p:sldId id="346" r:id="rId7"/>
    <p:sldId id="335" r:id="rId8"/>
    <p:sldId id="336" r:id="rId9"/>
    <p:sldId id="337" r:id="rId10"/>
    <p:sldId id="338" r:id="rId11"/>
    <p:sldId id="350" r:id="rId12"/>
    <p:sldId id="340" r:id="rId13"/>
    <p:sldId id="341" r:id="rId14"/>
    <p:sldId id="342" r:id="rId15"/>
    <p:sldId id="343" r:id="rId16"/>
    <p:sldId id="351" r:id="rId17"/>
    <p:sldId id="348" r:id="rId18"/>
    <p:sldId id="344" r:id="rId19"/>
    <p:sldId id="345" r:id="rId20"/>
    <p:sldId id="349" r:id="rId21"/>
    <p:sldId id="308" r:id="rId22"/>
    <p:sldId id="311" r:id="rId23"/>
    <p:sldId id="313" r:id="rId24"/>
    <p:sldId id="317" r:id="rId25"/>
    <p:sldId id="319" r:id="rId26"/>
    <p:sldId id="321" r:id="rId27"/>
    <p:sldId id="323"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185" autoAdjust="0"/>
    <p:restoredTop sz="76068" autoAdjust="0"/>
  </p:normalViewPr>
  <p:slideViewPr>
    <p:cSldViewPr>
      <p:cViewPr varScale="1">
        <p:scale>
          <a:sx n="63" d="100"/>
          <a:sy n="63" d="100"/>
        </p:scale>
        <p:origin x="-96" y="-192"/>
      </p:cViewPr>
      <p:guideLst>
        <p:guide orient="horz" pos="2160"/>
        <p:guide pos="2880"/>
      </p:guideLst>
    </p:cSldViewPr>
  </p:slideViewPr>
  <p:notesTextViewPr>
    <p:cViewPr>
      <p:scale>
        <a:sx n="100" d="100"/>
        <a:sy n="100" d="100"/>
      </p:scale>
      <p:origin x="0" y="0"/>
    </p:cViewPr>
  </p:notesTextViewPr>
  <p:sorterViewPr>
    <p:cViewPr>
      <p:scale>
        <a:sx n="80" d="100"/>
        <a:sy n="80" d="100"/>
      </p:scale>
      <p:origin x="0" y="4254"/>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D240F9-A311-6740-86C7-35D127CD4936}" type="datetimeFigureOut">
              <a:rPr lang="en-US" smtClean="0"/>
              <a:t>9/14/16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F48C5D-909C-1A4D-AB02-2C9300FBBC89}" type="slidenum">
              <a:rPr lang="en-US" smtClean="0"/>
              <a:t>‹#›</a:t>
            </a:fld>
            <a:endParaRPr lang="en-US"/>
          </a:p>
        </p:txBody>
      </p:sp>
    </p:spTree>
    <p:extLst>
      <p:ext uri="{BB962C8B-B14F-4D97-AF65-F5344CB8AC3E}">
        <p14:creationId xmlns:p14="http://schemas.microsoft.com/office/powerpoint/2010/main" val="40228965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group could be society or ASA</a:t>
            </a:r>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3</a:t>
            </a:fld>
            <a:endParaRPr lang="en-US"/>
          </a:p>
        </p:txBody>
      </p:sp>
    </p:spTree>
    <p:extLst>
      <p:ext uri="{BB962C8B-B14F-4D97-AF65-F5344CB8AC3E}">
        <p14:creationId xmlns:p14="http://schemas.microsoft.com/office/powerpoint/2010/main" val="4176556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Generally accepted that a researcher’s political orientation should</a:t>
            </a:r>
            <a:r>
              <a:rPr lang="en-US" baseline="0" dirty="0" smtClean="0"/>
              <a:t> not interfere with his or her scientific research. It is considered improper for them to use shoddy techniques or lie as a way to advance her or his political views.</a:t>
            </a:r>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14</a:t>
            </a:fld>
            <a:endParaRPr lang="en-US"/>
          </a:p>
        </p:txBody>
      </p:sp>
    </p:spTree>
    <p:extLst>
      <p:ext uri="{BB962C8B-B14F-4D97-AF65-F5344CB8AC3E}">
        <p14:creationId xmlns:p14="http://schemas.microsoft.com/office/powerpoint/2010/main" val="1427784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Science achieves</a:t>
            </a:r>
            <a:r>
              <a:rPr lang="en-US" baseline="0" dirty="0" smtClean="0"/>
              <a:t> objectivity through </a:t>
            </a:r>
            <a:r>
              <a:rPr lang="en-US" baseline="0" dirty="0" err="1" smtClean="0"/>
              <a:t>intersubjectivity</a:t>
            </a:r>
            <a:r>
              <a:rPr lang="en-US" baseline="0" dirty="0" smtClean="0"/>
              <a:t>, meaning that scientists, with different subjective views, can/should arrive at the same general conclusion by employing accepted research techniques.</a:t>
            </a:r>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15</a:t>
            </a:fld>
            <a:endParaRPr lang="en-US"/>
          </a:p>
        </p:txBody>
      </p:sp>
    </p:spTree>
    <p:extLst>
      <p:ext uri="{BB962C8B-B14F-4D97-AF65-F5344CB8AC3E}">
        <p14:creationId xmlns:p14="http://schemas.microsoft.com/office/powerpoint/2010/main" val="417400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Science achieves</a:t>
            </a:r>
            <a:r>
              <a:rPr lang="en-US" baseline="0" dirty="0" smtClean="0"/>
              <a:t> objectivity through </a:t>
            </a:r>
            <a:r>
              <a:rPr lang="en-US" baseline="0" dirty="0" err="1" smtClean="0"/>
              <a:t>intersubjectivity</a:t>
            </a:r>
            <a:r>
              <a:rPr lang="en-US" baseline="0" dirty="0" smtClean="0"/>
              <a:t>, meaning that scientists, with different subjective views, can/should arrive at the same general conclusion by employing accepted research techniques.</a:t>
            </a:r>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16</a:t>
            </a:fld>
            <a:endParaRPr lang="en-US"/>
          </a:p>
        </p:txBody>
      </p:sp>
    </p:spTree>
    <p:extLst>
      <p:ext uri="{BB962C8B-B14F-4D97-AF65-F5344CB8AC3E}">
        <p14:creationId xmlns:p14="http://schemas.microsoft.com/office/powerpoint/2010/main" val="417400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 83-86, students to</a:t>
            </a:r>
            <a:r>
              <a:rPr lang="en-US" baseline="0" dirty="0" smtClean="0"/>
              <a:t> read for examples of various sorts of research that take on political elements.</a:t>
            </a:r>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17</a:t>
            </a:fld>
            <a:endParaRPr lang="en-US"/>
          </a:p>
        </p:txBody>
      </p:sp>
    </p:spTree>
    <p:extLst>
      <p:ext uri="{BB962C8B-B14F-4D97-AF65-F5344CB8AC3E}">
        <p14:creationId xmlns:p14="http://schemas.microsoft.com/office/powerpoint/2010/main" val="1952370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Especially</a:t>
            </a:r>
            <a:r>
              <a:rPr lang="en-US" baseline="0" dirty="0" smtClean="0"/>
              <a:t> when doing research on race, or benefits, and serving as an eyewitness for that work.</a:t>
            </a:r>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18</a:t>
            </a:fld>
            <a:endParaRPr lang="en-US"/>
          </a:p>
        </p:txBody>
      </p:sp>
    </p:spTree>
    <p:extLst>
      <p:ext uri="{BB962C8B-B14F-4D97-AF65-F5344CB8AC3E}">
        <p14:creationId xmlns:p14="http://schemas.microsoft.com/office/powerpoint/2010/main" val="171981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20040" indent="-320040" fontAlgn="auto">
              <a:spcAft>
                <a:spcPts val="0"/>
              </a:spcAft>
              <a:buFont typeface="Wingdings 3" pitchFamily="18" charset="2"/>
              <a:buNone/>
              <a:defRPr/>
            </a:pPr>
            <a:r>
              <a:rPr lang="en-US" sz="1200" b="1" dirty="0" smtClean="0">
                <a:latin typeface="Arial" panose="020B0604020202020204" pitchFamily="34" charset="0"/>
                <a:cs typeface="Arial" panose="020B0604020202020204" pitchFamily="34" charset="0"/>
              </a:rPr>
              <a:t>ANSWER: C.</a:t>
            </a:r>
          </a:p>
          <a:p>
            <a:pPr marL="0" indent="0" fontAlgn="auto">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Informed consent is a norm in which subjects base their voluntary participation in research projects on a full understanding of the possible risks involved.</a:t>
            </a:r>
          </a:p>
          <a:p>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22</a:t>
            </a:fld>
            <a:endParaRPr lang="en-US"/>
          </a:p>
        </p:txBody>
      </p:sp>
    </p:spTree>
    <p:extLst>
      <p:ext uri="{BB962C8B-B14F-4D97-AF65-F5344CB8AC3E}">
        <p14:creationId xmlns:p14="http://schemas.microsoft.com/office/powerpoint/2010/main" val="775146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20040" indent="-320040" fontAlgn="auto">
              <a:spcAft>
                <a:spcPts val="0"/>
              </a:spcAft>
              <a:buFont typeface="Wingdings 3" pitchFamily="18" charset="2"/>
              <a:buNone/>
              <a:defRPr/>
            </a:pPr>
            <a:r>
              <a:rPr lang="en-US" sz="1200" b="1" dirty="0" smtClean="0">
                <a:latin typeface="Arial" panose="020B0604020202020204" pitchFamily="34" charset="0"/>
                <a:cs typeface="Arial" panose="020B0604020202020204" pitchFamily="34" charset="0"/>
              </a:rPr>
              <a:t>ANSWER: D.</a:t>
            </a:r>
          </a:p>
          <a:p>
            <a:pPr marL="0" indent="0" fontAlgn="auto">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Though the norm of voluntary participation is important, it is often justifiably violated, not received, and impossible to follow.</a:t>
            </a:r>
          </a:p>
          <a:p>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23</a:t>
            </a:fld>
            <a:endParaRPr lang="en-US"/>
          </a:p>
        </p:txBody>
      </p:sp>
    </p:spTree>
    <p:extLst>
      <p:ext uri="{BB962C8B-B14F-4D97-AF65-F5344CB8AC3E}">
        <p14:creationId xmlns:p14="http://schemas.microsoft.com/office/powerpoint/2010/main" val="1521926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20040" indent="-320040" fontAlgn="auto">
              <a:spcAft>
                <a:spcPts val="0"/>
              </a:spcAft>
              <a:buFont typeface="Wingdings 3" pitchFamily="18" charset="2"/>
              <a:buNone/>
              <a:defRPr/>
            </a:pPr>
            <a:r>
              <a:rPr lang="en-US" sz="1200" b="1" dirty="0" smtClean="0">
                <a:latin typeface="Arial" panose="020B0604020202020204" pitchFamily="34" charset="0"/>
                <a:cs typeface="Arial" panose="020B0604020202020204" pitchFamily="34" charset="0"/>
              </a:rPr>
              <a:t>ANSWER: E.</a:t>
            </a:r>
          </a:p>
          <a:p>
            <a:pPr marL="0" indent="0" fontAlgn="auto">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Ethics enters in all of these fields: natural sciences, psychology, medicine, and sociology.</a:t>
            </a:r>
          </a:p>
          <a:p>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24</a:t>
            </a:fld>
            <a:endParaRPr lang="en-US"/>
          </a:p>
        </p:txBody>
      </p:sp>
    </p:spTree>
    <p:extLst>
      <p:ext uri="{BB962C8B-B14F-4D97-AF65-F5344CB8AC3E}">
        <p14:creationId xmlns:p14="http://schemas.microsoft.com/office/powerpoint/2010/main" val="3552413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20040" indent="-320040" fontAlgn="auto">
              <a:spcAft>
                <a:spcPts val="0"/>
              </a:spcAft>
              <a:buFont typeface="Wingdings 3" pitchFamily="18" charset="2"/>
              <a:buNone/>
              <a:defRPr/>
            </a:pPr>
            <a:r>
              <a:rPr lang="en-US" sz="1200" b="1" dirty="0" smtClean="0">
                <a:latin typeface="Arial" panose="020B0604020202020204" pitchFamily="34" charset="0"/>
                <a:cs typeface="Arial" panose="020B0604020202020204" pitchFamily="34" charset="0"/>
              </a:rPr>
              <a:t>ANSWER: B.</a:t>
            </a:r>
          </a:p>
          <a:p>
            <a:pPr marL="0" indent="0" fontAlgn="auto">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The major justification the social scientists has for requesting participation in a study is that it may help all humanity.</a:t>
            </a:r>
          </a:p>
          <a:p>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25</a:t>
            </a:fld>
            <a:endParaRPr lang="en-US"/>
          </a:p>
        </p:txBody>
      </p:sp>
    </p:spTree>
    <p:extLst>
      <p:ext uri="{BB962C8B-B14F-4D97-AF65-F5344CB8AC3E}">
        <p14:creationId xmlns:p14="http://schemas.microsoft.com/office/powerpoint/2010/main" val="9602606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3" pitchFamily="18" charset="2"/>
              <a:buNone/>
            </a:pPr>
            <a:r>
              <a:rPr lang="en-US" sz="1200" b="1" dirty="0" smtClean="0">
                <a:latin typeface="Arial" panose="020B0604020202020204" pitchFamily="34" charset="0"/>
                <a:cs typeface="Arial" panose="020B0604020202020204" pitchFamily="34" charset="0"/>
              </a:rPr>
              <a:t>ANSWER: D.</a:t>
            </a:r>
          </a:p>
          <a:p>
            <a:pPr>
              <a:buFont typeface="Wingdings 3" pitchFamily="18" charset="2"/>
              <a:buNone/>
            </a:pPr>
            <a:r>
              <a:rPr lang="en-US" sz="1200" dirty="0" smtClean="0">
                <a:latin typeface="Arial" panose="020B0604020202020204" pitchFamily="34" charset="0"/>
                <a:cs typeface="Arial" panose="020B0604020202020204" pitchFamily="34" charset="0"/>
              </a:rPr>
              <a:t>The controversy surrounding Laud Humphrey’s study of homosexuals suggest that he </a:t>
            </a:r>
            <a:r>
              <a:rPr lang="en-US" sz="1200" i="1" dirty="0" smtClean="0">
                <a:latin typeface="Arial" panose="020B0604020202020204" pitchFamily="34" charset="0"/>
                <a:cs typeface="Arial" panose="020B0604020202020204" pitchFamily="34" charset="0"/>
              </a:rPr>
              <a:t>most</a:t>
            </a:r>
            <a:r>
              <a:rPr lang="en-US" sz="1200" dirty="0" smtClean="0">
                <a:latin typeface="Arial" panose="020B0604020202020204" pitchFamily="34" charset="0"/>
                <a:cs typeface="Arial" panose="020B0604020202020204" pitchFamily="34" charset="0"/>
              </a:rPr>
              <a:t> violated the ethical principle of harm to subjects and anonymity.</a:t>
            </a:r>
          </a:p>
          <a:p>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26</a:t>
            </a:fld>
            <a:endParaRPr lang="en-US"/>
          </a:p>
        </p:txBody>
      </p:sp>
    </p:spTree>
    <p:extLst>
      <p:ext uri="{BB962C8B-B14F-4D97-AF65-F5344CB8AC3E}">
        <p14:creationId xmlns:p14="http://schemas.microsoft.com/office/powerpoint/2010/main" val="1119612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group could be society or ASA</a:t>
            </a:r>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4</a:t>
            </a:fld>
            <a:endParaRPr lang="en-US"/>
          </a:p>
        </p:txBody>
      </p:sp>
    </p:spTree>
    <p:extLst>
      <p:ext uri="{BB962C8B-B14F-4D97-AF65-F5344CB8AC3E}">
        <p14:creationId xmlns:p14="http://schemas.microsoft.com/office/powerpoint/2010/main" val="4176556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20040" indent="-320040" fontAlgn="auto">
              <a:spcAft>
                <a:spcPts val="0"/>
              </a:spcAft>
              <a:buFont typeface="Wingdings 3" pitchFamily="18" charset="2"/>
              <a:buNone/>
              <a:defRPr/>
            </a:pPr>
            <a:r>
              <a:rPr lang="en-US" sz="1200" b="1" dirty="0" smtClean="0">
                <a:latin typeface="Arial" panose="020B0604020202020204" pitchFamily="34" charset="0"/>
                <a:cs typeface="Arial" panose="020B0604020202020204" pitchFamily="34" charset="0"/>
              </a:rPr>
              <a:t>ANSWER: A.</a:t>
            </a:r>
          </a:p>
          <a:p>
            <a:pPr marL="0" indent="0" fontAlgn="auto">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The following is </a:t>
            </a:r>
            <a:r>
              <a:rPr lang="en-US" sz="1200" i="1" dirty="0" smtClean="0">
                <a:latin typeface="Arial" panose="020B0604020202020204" pitchFamily="34" charset="0"/>
                <a:cs typeface="Arial" panose="020B0604020202020204" pitchFamily="34" charset="0"/>
              </a:rPr>
              <a:t>not</a:t>
            </a:r>
            <a:r>
              <a:rPr lang="en-US" sz="1200" dirty="0" smtClean="0">
                <a:latin typeface="Arial" panose="020B0604020202020204" pitchFamily="34" charset="0"/>
                <a:cs typeface="Arial" panose="020B0604020202020204" pitchFamily="34" charset="0"/>
              </a:rPr>
              <a:t> a difference between ethical and political aspects of social research: Ethical considerations are more objective than political considerations.</a:t>
            </a:r>
          </a:p>
          <a:p>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27</a:t>
            </a:fld>
            <a:endParaRPr lang="en-US"/>
          </a:p>
        </p:txBody>
      </p:sp>
    </p:spTree>
    <p:extLst>
      <p:ext uri="{BB962C8B-B14F-4D97-AF65-F5344CB8AC3E}">
        <p14:creationId xmlns:p14="http://schemas.microsoft.com/office/powerpoint/2010/main" val="1286190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certain research, respondents/participants</a:t>
            </a:r>
            <a:r>
              <a:rPr lang="en-US" baseline="0" dirty="0" smtClean="0"/>
              <a:t> are asked to face parts of themselves they are uncomfortable with (e.g. talking about past deviant behavior, unpopular attitudes/racism, or personal characteristics they believe to be demeaning, or can break an already fragile self-esteem)</a:t>
            </a:r>
          </a:p>
          <a:p>
            <a:endParaRPr lang="en-US" baseline="0" dirty="0" smtClean="0"/>
          </a:p>
          <a:p>
            <a:r>
              <a:rPr lang="en-US" baseline="0" dirty="0" smtClean="0"/>
              <a:t>If a research project is going to have any of these potential harms, you must have strong scientific grounds for doing it.</a:t>
            </a:r>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5</a:t>
            </a:fld>
            <a:endParaRPr lang="en-US"/>
          </a:p>
        </p:txBody>
      </p:sp>
    </p:spTree>
    <p:extLst>
      <p:ext uri="{BB962C8B-B14F-4D97-AF65-F5344CB8AC3E}">
        <p14:creationId xmlns:p14="http://schemas.microsoft.com/office/powerpoint/2010/main" val="2178378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way to maintain confidentiality,</a:t>
            </a:r>
            <a:r>
              <a:rPr lang="en-US" baseline="0" dirty="0" smtClean="0"/>
              <a:t> all researchers and assistants should be trained. In addition, when collecting survey or interview information, all identifiers should be immediately removed and replaced with identification numbers. There should be a separate identification file created that links the ID number with a participant’s name to allow later correction, if needed.</a:t>
            </a:r>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7</a:t>
            </a:fld>
            <a:endParaRPr lang="en-US"/>
          </a:p>
        </p:txBody>
      </p:sp>
    </p:spTree>
    <p:extLst>
      <p:ext uri="{BB962C8B-B14F-4D97-AF65-F5344CB8AC3E}">
        <p14:creationId xmlns:p14="http://schemas.microsoft.com/office/powerpoint/2010/main" val="3057433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Lying about research purposes is coming in laboratory</a:t>
            </a:r>
            <a:r>
              <a:rPr lang="en-US" baseline="0" dirty="0" smtClean="0"/>
              <a:t> experiments (Solomon </a:t>
            </a:r>
            <a:r>
              <a:rPr lang="en-US" baseline="0" dirty="0" err="1" smtClean="0"/>
              <a:t>Asche</a:t>
            </a:r>
            <a:r>
              <a:rPr lang="en-US" baseline="0" dirty="0" smtClean="0"/>
              <a:t> Experiment on conformity and lines).</a:t>
            </a:r>
          </a:p>
          <a:p>
            <a:endParaRPr lang="en-US" baseline="0" dirty="0" smtClean="0"/>
          </a:p>
          <a:p>
            <a:r>
              <a:rPr lang="en-US" baseline="0" dirty="0" smtClean="0"/>
              <a:t>Debriefing helps researchers discover any problems generated by the research process so they can be corrected.</a:t>
            </a:r>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8</a:t>
            </a:fld>
            <a:endParaRPr lang="en-US"/>
          </a:p>
        </p:txBody>
      </p:sp>
    </p:spTree>
    <p:extLst>
      <p:ext uri="{BB962C8B-B14F-4D97-AF65-F5344CB8AC3E}">
        <p14:creationId xmlns:p14="http://schemas.microsoft.com/office/powerpoint/2010/main" val="698251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shortcomings should be known</a:t>
            </a:r>
            <a:r>
              <a:rPr lang="en-US" baseline="0" dirty="0" smtClean="0"/>
              <a:t> to the readers.</a:t>
            </a:r>
          </a:p>
          <a:p>
            <a:endParaRPr lang="en-US" baseline="0" dirty="0" smtClean="0"/>
          </a:p>
          <a:p>
            <a:r>
              <a:rPr lang="en-US" baseline="0" dirty="0" smtClean="0"/>
              <a:t>No post-hoc theorizing/explaining – researchers must avoid temptation to describe all, even surprising, findings as the product of a carefully pre-planned analytical strategy, especially if it’s not the case. Many findings are arrived at unexpectedly/by accident. Don’t make it seem better/planned by coming up with fictitious hypotheses because it is dishonest. It also disservices the discipline by making new researchers thing that all science is carefully/rigorously preplanned. </a:t>
            </a:r>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9</a:t>
            </a:fld>
            <a:endParaRPr lang="en-US"/>
          </a:p>
        </p:txBody>
      </p:sp>
    </p:spTree>
    <p:extLst>
      <p:ext uri="{BB962C8B-B14F-4D97-AF65-F5344CB8AC3E}">
        <p14:creationId xmlns:p14="http://schemas.microsoft.com/office/powerpoint/2010/main" val="1880526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agency that wants federal support and conducts research must have an</a:t>
            </a:r>
            <a:r>
              <a:rPr lang="en-US" baseline="0" dirty="0" smtClean="0"/>
              <a:t> IRB.</a:t>
            </a:r>
          </a:p>
          <a:p>
            <a:r>
              <a:rPr lang="en-US" baseline="0" dirty="0" smtClean="0"/>
              <a:t>IRB’s job is to ensure that the risks faced by human participants in research are minimal.</a:t>
            </a:r>
          </a:p>
          <a:p>
            <a:endParaRPr lang="en-US" baseline="0" dirty="0" smtClean="0"/>
          </a:p>
          <a:p>
            <a:r>
              <a:rPr lang="en-US" baseline="0" dirty="0" smtClean="0"/>
              <a:t>Many research situations, especially those conducted in sociology – using secondary data/documents – are completely exempt from IRB review. You can see some of these on page 76.</a:t>
            </a:r>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10</a:t>
            </a:fld>
            <a:endParaRPr lang="en-US"/>
          </a:p>
        </p:txBody>
      </p:sp>
    </p:spTree>
    <p:extLst>
      <p:ext uri="{BB962C8B-B14F-4D97-AF65-F5344CB8AC3E}">
        <p14:creationId xmlns:p14="http://schemas.microsoft.com/office/powerpoint/2010/main" val="495746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 79-80</a:t>
            </a:r>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12</a:t>
            </a:fld>
            <a:endParaRPr lang="en-US"/>
          </a:p>
        </p:txBody>
      </p:sp>
    </p:spTree>
    <p:extLst>
      <p:ext uri="{BB962C8B-B14F-4D97-AF65-F5344CB8AC3E}">
        <p14:creationId xmlns:p14="http://schemas.microsoft.com/office/powerpoint/2010/main" val="2059780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 80-81</a:t>
            </a:r>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13</a:t>
            </a:fld>
            <a:endParaRPr lang="en-US"/>
          </a:p>
        </p:txBody>
      </p:sp>
    </p:spTree>
    <p:extLst>
      <p:ext uri="{BB962C8B-B14F-4D97-AF65-F5344CB8AC3E}">
        <p14:creationId xmlns:p14="http://schemas.microsoft.com/office/powerpoint/2010/main" val="224279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pPr>
              <a:defRPr/>
            </a:pPr>
            <a:fld id="{28B60F30-F1F3-4E22-A915-4B9FF3920C2B}" type="datetimeFigureOut">
              <a:rPr lang="en-US"/>
              <a:pPr>
                <a:defRPr/>
              </a:pPr>
              <a:t>9/14/16</a:t>
            </a:fld>
            <a:endParaRPr lang="en-US" dirty="0"/>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pPr>
              <a:defRPr/>
            </a:pPr>
            <a:fld id="{B2C762CC-7797-4EB4-876C-0F5B5DD544DE}"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A0DF4A94-2F53-4BD6-A84A-0AC4ABD83FC7}" type="datetimeFigureOut">
              <a:rPr lang="en-US"/>
              <a:pPr>
                <a:defRPr/>
              </a:pPr>
              <a:t>9/14/16</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00312EFE-7573-407F-B5CB-5BAA57EF2E88}"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9046E615-417E-4ABE-9908-85088F106706}" type="datetimeFigureOut">
              <a:rPr lang="en-US"/>
              <a:pPr>
                <a:defRPr/>
              </a:pPr>
              <a:t>9/14/16</a:t>
            </a:fld>
            <a:endParaRPr lang="en-US" dirty="0"/>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dirty="0"/>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66A8DF1C-E2A1-4C19-884B-76FA709E6030}"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dirty="0" smtClean="0"/>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5C269438-1C55-49E7-BD8F-62A709E2540D}" type="datetimeFigureOut">
              <a:rPr lang="en-US"/>
              <a:pPr>
                <a:defRPr/>
              </a:pPr>
              <a:t>9/14/16</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8D610253-8BD7-48AB-9929-81C0D2AFC323}"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58BBAA8F-637F-4FC8-A9DB-C290439F3546}" type="datetimeFigureOut">
              <a:rPr lang="en-US"/>
              <a:pPr>
                <a:defRPr/>
              </a:pPr>
              <a:t>9/14/16</a:t>
            </a:fld>
            <a:endParaRPr lang="en-US" dirty="0"/>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smtClean="0">
                <a:solidFill>
                  <a:srgbClr val="FFFFFF"/>
                </a:solidFill>
              </a:defRPr>
            </a:lvl1pPr>
          </a:lstStyle>
          <a:p>
            <a:pPr>
              <a:defRPr/>
            </a:pPr>
            <a:fld id="{94E9A3D8-FC6E-4115-9B23-B04DFAC6703F}"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304F2146-AE10-4F85-A10D-E6D8CABC46F3}" type="datetimeFigureOut">
              <a:rPr lang="en-US"/>
              <a:pPr>
                <a:defRPr/>
              </a:pPr>
              <a:t>9/14/16</a:t>
            </a:fld>
            <a:endParaRPr lang="en-US" dirty="0"/>
          </a:p>
        </p:txBody>
      </p:sp>
      <p:sp>
        <p:nvSpPr>
          <p:cNvPr id="6" name="Slide Number Placeholder 9"/>
          <p:cNvSpPr>
            <a:spLocks noGrp="1"/>
          </p:cNvSpPr>
          <p:nvPr>
            <p:ph type="sldNum" sz="quarter" idx="11"/>
          </p:nvPr>
        </p:nvSpPr>
        <p:spPr/>
        <p:txBody>
          <a:bodyPr rtlCol="0"/>
          <a:lstStyle>
            <a:lvl1pPr>
              <a:defRPr/>
            </a:lvl1pPr>
          </a:lstStyle>
          <a:p>
            <a:pPr>
              <a:defRPr/>
            </a:pPr>
            <a:fld id="{F3B6BB0B-8087-482B-8307-DE4D71CAEA14}" type="slidenum">
              <a:rPr lang="en-US"/>
              <a:pPr>
                <a:defRPr/>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F3288ECA-FF9B-4637-ABF6-B10BA5F553BB}" type="datetimeFigureOut">
              <a:rPr lang="en-US"/>
              <a:pPr>
                <a:defRPr/>
              </a:pPr>
              <a:t>9/14/16</a:t>
            </a:fld>
            <a:endParaRPr lang="en-US" dirty="0"/>
          </a:p>
        </p:txBody>
      </p:sp>
      <p:sp>
        <p:nvSpPr>
          <p:cNvPr id="8" name="Slide Number Placeholder 11"/>
          <p:cNvSpPr>
            <a:spLocks noGrp="1"/>
          </p:cNvSpPr>
          <p:nvPr>
            <p:ph type="sldNum" sz="quarter" idx="11"/>
          </p:nvPr>
        </p:nvSpPr>
        <p:spPr/>
        <p:txBody>
          <a:bodyPr rtlCol="0"/>
          <a:lstStyle>
            <a:lvl1pPr>
              <a:defRPr/>
            </a:lvl1pPr>
          </a:lstStyle>
          <a:p>
            <a:pPr>
              <a:defRPr/>
            </a:pPr>
            <a:fld id="{6436AA2D-BD77-4021-B51C-1B17E1CAFC68}" type="slidenum">
              <a:rPr lang="en-US"/>
              <a:pPr>
                <a:defRPr/>
              </a:pPr>
              <a:t>‹#›</a:t>
            </a:fld>
            <a:endParaRPr lang="en-US" dirty="0"/>
          </a:p>
        </p:txBody>
      </p:sp>
      <p:sp>
        <p:nvSpPr>
          <p:cNvPr id="9" name="Footer Placeholder 13"/>
          <p:cNvSpPr>
            <a:spLocks noGrp="1"/>
          </p:cNvSpPr>
          <p:nvPr>
            <p:ph type="ftr" sz="quarter" idx="12"/>
          </p:nvPr>
        </p:nvSpPr>
        <p:spPr/>
        <p:txBody>
          <a:bodyPr rtlCol="0"/>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D75F3E01-0A00-4F4E-B3A2-4D7067EE943A}" type="datetimeFigureOut">
              <a:rPr lang="en-US"/>
              <a:pPr>
                <a:defRPr/>
              </a:pPr>
              <a:t>9/14/16</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dirty="0"/>
          </a:p>
        </p:txBody>
      </p:sp>
      <p:sp>
        <p:nvSpPr>
          <p:cNvPr id="5" name="Slide Number Placeholder 22"/>
          <p:cNvSpPr>
            <a:spLocks noGrp="1"/>
          </p:cNvSpPr>
          <p:nvPr>
            <p:ph type="sldNum" sz="quarter" idx="12"/>
          </p:nvPr>
        </p:nvSpPr>
        <p:spPr/>
        <p:txBody>
          <a:bodyPr/>
          <a:lstStyle>
            <a:lvl1pPr>
              <a:defRPr/>
            </a:lvl1pPr>
          </a:lstStyle>
          <a:p>
            <a:pPr>
              <a:defRPr/>
            </a:pPr>
            <a:fld id="{FDCDC04F-01CA-489D-928D-101F37DA6D8A}"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24E3D8CE-6B14-44A9-B523-A4D2DA78EF99}" type="datetimeFigureOut">
              <a:rPr lang="en-US"/>
              <a:pPr>
                <a:defRPr/>
              </a:pPr>
              <a:t>9/14/16</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pPr>
              <a:defRPr/>
            </a:pPr>
            <a:fld id="{73457E71-C36D-46F3-AE55-1078631E0270}"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43BDA78D-885B-492A-92EC-AF4B6ED2680D}" type="datetimeFigureOut">
              <a:rPr lang="en-US"/>
              <a:pPr>
                <a:defRPr/>
              </a:pPr>
              <a:t>9/14/16</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dirty="0"/>
          </a:p>
        </p:txBody>
      </p:sp>
      <p:sp>
        <p:nvSpPr>
          <p:cNvPr id="7" name="Slide Number Placeholder 22"/>
          <p:cNvSpPr>
            <a:spLocks noGrp="1"/>
          </p:cNvSpPr>
          <p:nvPr>
            <p:ph type="sldNum" sz="quarter" idx="12"/>
          </p:nvPr>
        </p:nvSpPr>
        <p:spPr/>
        <p:txBody>
          <a:bodyPr/>
          <a:lstStyle>
            <a:lvl1pPr>
              <a:defRPr/>
            </a:lvl1pPr>
          </a:lstStyle>
          <a:p>
            <a:pPr>
              <a:defRPr/>
            </a:pPr>
            <a:fld id="{750ED733-17C2-4E60-B400-7721755CF2B4}"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630A2F24-59FE-4481-A8D7-20ECCDA536BD}" type="datetimeFigureOut">
              <a:rPr lang="en-US"/>
              <a:pPr>
                <a:defRPr/>
              </a:pPr>
              <a:t>9/14/16</a:t>
            </a:fld>
            <a:endParaRPr lang="en-US" dirty="0"/>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smtClean="0"/>
            </a:lvl1pPr>
          </a:lstStyle>
          <a:p>
            <a:pPr>
              <a:defRPr/>
            </a:pPr>
            <a:fld id="{C6CF2E62-FD36-48DC-887D-552019398868}" type="slidenum">
              <a:rPr lang="en-US"/>
              <a:pPr>
                <a:defRPr/>
              </a:pPr>
              <a:t>‹#›</a:t>
            </a:fld>
            <a:endParaRPr lang="en-US" dirty="0"/>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smtClean="0">
                <a:solidFill>
                  <a:schemeClr val="tx2"/>
                </a:solidFill>
                <a:latin typeface="+mn-lt"/>
              </a:defRPr>
            </a:lvl1pPr>
          </a:lstStyle>
          <a:p>
            <a:pPr>
              <a:defRPr/>
            </a:pPr>
            <a:fld id="{761A3BFA-8741-466B-96E6-E81462B28D7D}" type="datetimeFigureOut">
              <a:rPr lang="en-US"/>
              <a:pPr>
                <a:defRPr/>
              </a:pPr>
              <a:t>9/14/16</a:t>
            </a:fld>
            <a:endParaRPr lang="en-US" dirty="0"/>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defRPr>
            </a:lvl1pPr>
          </a:lstStyle>
          <a:p>
            <a:pPr>
              <a:defRPr/>
            </a:pP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smtClean="0">
                <a:solidFill>
                  <a:srgbClr val="FFFFFF"/>
                </a:solidFill>
                <a:latin typeface="+mn-lt"/>
              </a:defRPr>
            </a:lvl1pPr>
          </a:lstStyle>
          <a:p>
            <a:pPr>
              <a:defRPr/>
            </a:pPr>
            <a:fld id="{5B144EAF-01AC-478A-AD7C-B5314617BF7C}" type="slidenum">
              <a:rPr lang="en-US"/>
              <a:pPr>
                <a:defRPr/>
              </a:pPr>
              <a:t>‹#›</a:t>
            </a:fld>
            <a:endParaRPr lang="en-US" dirty="0"/>
          </a:p>
        </p:txBody>
      </p:sp>
    </p:spTree>
  </p:cSld>
  <p:clrMap bg1="dk1" tx1="lt1" bg2="dk2" tx2="lt2" accent1="accent1" accent2="accent2" accent3="accent3" accent4="accent4" accent5="accent5" accent6="accent6" hlink="hlink" folHlink="folHlink"/>
  <p:sldLayoutIdLst>
    <p:sldLayoutId id="2147483672" r:id="rId1"/>
    <p:sldLayoutId id="2147483671" r:id="rId2"/>
    <p:sldLayoutId id="2147483673" r:id="rId3"/>
    <p:sldLayoutId id="2147483674" r:id="rId4"/>
    <p:sldLayoutId id="2147483675" r:id="rId5"/>
    <p:sldLayoutId id="2147483670" r:id="rId6"/>
    <p:sldLayoutId id="2147483676" r:id="rId7"/>
    <p:sldLayoutId id="2147483669" r:id="rId8"/>
    <p:sldLayoutId id="2147483677" r:id="rId9"/>
    <p:sldLayoutId id="2147483668" r:id="rId10"/>
    <p:sldLayoutId id="2147483678" r:id="rId11"/>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Verdana" pitchFamily="34" charset="0"/>
        </a:defRPr>
      </a:lvl2pPr>
      <a:lvl3pPr algn="l" rtl="0" fontAlgn="base">
        <a:spcBef>
          <a:spcPct val="0"/>
        </a:spcBef>
        <a:spcAft>
          <a:spcPct val="0"/>
        </a:spcAft>
        <a:defRPr sz="4400">
          <a:solidFill>
            <a:schemeClr val="tx2"/>
          </a:solidFill>
          <a:latin typeface="Verdana" pitchFamily="34" charset="0"/>
        </a:defRPr>
      </a:lvl3pPr>
      <a:lvl4pPr algn="l" rtl="0" fontAlgn="base">
        <a:spcBef>
          <a:spcPct val="0"/>
        </a:spcBef>
        <a:spcAft>
          <a:spcPct val="0"/>
        </a:spcAft>
        <a:defRPr sz="4400">
          <a:solidFill>
            <a:schemeClr val="tx2"/>
          </a:solidFill>
          <a:latin typeface="Verdana" pitchFamily="34" charset="0"/>
        </a:defRPr>
      </a:lvl4pPr>
      <a:lvl5pPr algn="l" rtl="0" fontAlgn="base">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p:titleStyle>
    <p:bodyStyle>
      <a:lvl1pPr marL="319088" indent="-319088" algn="l" rtl="0" fontAlgn="base">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fontAlgn="base">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fontAlgn="base">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fontAlgn="base">
        <a:spcBef>
          <a:spcPts val="400"/>
        </a:spcBef>
        <a:spcAft>
          <a:spcPct val="0"/>
        </a:spcAft>
        <a:buClr>
          <a:srgbClr val="E66C7D"/>
        </a:buClr>
        <a:buSzPct val="75000"/>
        <a:buFont typeface="Wingdings" pitchFamily="2" charset="2"/>
        <a:buChar char=""/>
        <a:defRPr sz="2000" kern="1200">
          <a:solidFill>
            <a:schemeClr val="tx1"/>
          </a:solidFill>
          <a:latin typeface="+mn-lt"/>
          <a:ea typeface="+mn-ea"/>
          <a:cs typeface="+mn-cs"/>
        </a:defRPr>
      </a:lvl4pPr>
      <a:lvl5pPr marL="1828800" indent="-228600" algn="l" rtl="0" fontAlgn="base">
        <a:spcBef>
          <a:spcPts val="400"/>
        </a:spcBef>
        <a:spcAft>
          <a:spcPct val="0"/>
        </a:spcAft>
        <a:buClr>
          <a:srgbClr val="6BB76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png"/><Relationship Id="rId1" Type="http://schemas.openxmlformats.org/officeDocument/2006/relationships/slideLayout" Target="../slideLayouts/slideLayout9.xml"/><Relationship Id="rId2" Type="http://schemas.openxmlformats.org/officeDocument/2006/relationships/hyperlink" Target="http://www.aapor.org/AAPOR_Code_of_Ethics/4249.ht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3" Type="http://schemas.openxmlformats.org/officeDocument/2006/relationships/hyperlink" Target="https://youtu.be/fCVlI-_4GZQ" TargetMode="External"/><Relationship Id="rId4" Type="http://schemas.openxmlformats.org/officeDocument/2006/relationships/hyperlink" Target="https://www.youtube.com/watch?v=oAX9b7agT9o"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fontAlgn="auto">
              <a:spcAft>
                <a:spcPts val="0"/>
              </a:spcAft>
              <a:defRPr/>
            </a:pPr>
            <a:r>
              <a:rPr lang="en-US" sz="3600" dirty="0" smtClean="0">
                <a:latin typeface="Arial" panose="020B0604020202020204" pitchFamily="34" charset="0"/>
                <a:cs typeface="Arial" panose="020B0604020202020204" pitchFamily="34" charset="0"/>
              </a:rPr>
              <a:t>CHAPTER 3 </a:t>
            </a:r>
            <a:br>
              <a:rPr lang="en-US" sz="3600" dirty="0" smtClean="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The Ethics and Politics of Social Research</a:t>
            </a:r>
            <a:endParaRPr lang="en-US" sz="3600" dirty="0">
              <a:latin typeface="Arial" panose="020B0604020202020204" pitchFamily="34" charset="0"/>
              <a:cs typeface="Arial" panose="020B0604020202020204"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Ethical Issues in Social 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7 </a:t>
            </a:r>
            <a:r>
              <a:rPr lang="en-US" sz="1200" dirty="0">
                <a:latin typeface="Arial" panose="020B0604020202020204" pitchFamily="34" charset="0"/>
                <a:cs typeface="Arial" panose="020B0604020202020204" pitchFamily="34" charset="0"/>
              </a:rPr>
              <a:t>of 7)</a:t>
            </a:r>
            <a:endParaRPr lang="en-US" sz="1200" dirty="0" smtClean="0">
              <a:latin typeface="Arial"/>
              <a:cs typeface="Arial"/>
            </a:endParaRPr>
          </a:p>
        </p:txBody>
      </p:sp>
      <p:sp>
        <p:nvSpPr>
          <p:cNvPr id="22530"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Institutional Review Boards (IRBs) – A panel of faculty/experts who review all research proposals involving human subjects so that they can guarantee that the subjects’ rights and interests will be protected.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a:cs typeface="Arial"/>
              </a:rPr>
              <a:t>Code of Ethics of the American Association for Public Opinion Research </a:t>
            </a:r>
          </a:p>
          <a:p>
            <a:r>
              <a:rPr lang="en-US" sz="1200" dirty="0" smtClean="0">
                <a:latin typeface="Arial"/>
                <a:cs typeface="Arial"/>
              </a:rPr>
              <a:t>Source: Material taken from the AAPOR Code of Ethics and Practice. Accessible at </a:t>
            </a:r>
            <a:r>
              <a:rPr lang="en-US" sz="1200" dirty="0" smtClean="0">
                <a:solidFill>
                  <a:srgbClr val="FFFFFF"/>
                </a:solidFill>
                <a:latin typeface="Arial"/>
                <a:cs typeface="Arial"/>
                <a:hlinkClick r:id="rId2"/>
              </a:rPr>
              <a:t>http://www.aapor.org/AAPOR_Code_of_Ethics/4249.htm</a:t>
            </a:r>
            <a:r>
              <a:rPr lang="en-US" sz="1200" dirty="0" smtClean="0">
                <a:solidFill>
                  <a:srgbClr val="FFFFFF"/>
                </a:solidFill>
                <a:latin typeface="Arial"/>
                <a:cs typeface="Arial"/>
              </a:rPr>
              <a:t>, </a:t>
            </a:r>
            <a:r>
              <a:rPr lang="en-US" sz="1200" dirty="0" smtClean="0">
                <a:latin typeface="Arial"/>
                <a:cs typeface="Arial"/>
              </a:rPr>
              <a:t>May 2010.</a:t>
            </a:r>
            <a:endParaRPr lang="en-US" sz="1200" dirty="0">
              <a:latin typeface="Arial"/>
              <a:cs typeface="Arial"/>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3-1</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48100" r="-48100"/>
          <a:stretch>
            <a:fillRect/>
          </a:stretch>
        </p:blipFill>
        <p:spPr>
          <a:xfrm>
            <a:off x="1560513" y="0"/>
            <a:ext cx="7583487" cy="4568825"/>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7257"/>
            <a:ext cx="4106863" cy="4596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07399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Two Ethical </a:t>
            </a:r>
            <a:r>
              <a:rPr lang="en-US" sz="3600" dirty="0">
                <a:latin typeface="Arial" panose="020B0604020202020204" pitchFamily="34" charset="0"/>
                <a:cs typeface="Arial" panose="020B0604020202020204" pitchFamily="34" charset="0"/>
              </a:rPr>
              <a:t>Controversies </a:t>
            </a:r>
            <a:r>
              <a:rPr lang="en-US" sz="1200" dirty="0">
                <a:latin typeface="Arial" panose="020B0604020202020204" pitchFamily="34" charset="0"/>
                <a:cs typeface="Arial" panose="020B0604020202020204" pitchFamily="34" charset="0"/>
              </a:rPr>
              <a:t>(slide 1 of </a:t>
            </a:r>
            <a:r>
              <a:rPr lang="en-US" sz="1200" dirty="0" smtClean="0">
                <a:latin typeface="Arial" panose="020B0604020202020204" pitchFamily="34" charset="0"/>
                <a:cs typeface="Arial" panose="020B0604020202020204" pitchFamily="34" charset="0"/>
              </a:rPr>
              <a:t>2)</a:t>
            </a:r>
          </a:p>
        </p:txBody>
      </p:sp>
      <p:sp>
        <p:nvSpPr>
          <p:cNvPr id="19459"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Trouble in the Tearoom – Laud Humphreys</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Studied homosexual activities in public restrooms in parks</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Researcher became interested in the lives of participants</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Researcher volunteered to become “watchqueen”</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Researcher collected personal information about the participants (license numbers of cars)</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Which ethical issues are in question?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Two Ethical Controversies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a:t>
            </a:r>
            <a:r>
              <a:rPr lang="en-US" sz="1200" dirty="0" smtClean="0">
                <a:latin typeface="Arial" panose="020B0604020202020204" pitchFamily="34" charset="0"/>
                <a:cs typeface="Arial" panose="020B0604020202020204" pitchFamily="34" charset="0"/>
              </a:rPr>
              <a:t>2)</a:t>
            </a:r>
            <a:endParaRPr lang="en-US" sz="1200" dirty="0" smtClean="0"/>
          </a:p>
        </p:txBody>
      </p:sp>
      <p:sp>
        <p:nvSpPr>
          <p:cNvPr id="20483"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sz="2600" dirty="0">
                <a:latin typeface="Arial" panose="020B0604020202020204" pitchFamily="34" charset="0"/>
                <a:cs typeface="Arial" panose="020B0604020202020204" pitchFamily="34" charset="0"/>
              </a:rPr>
              <a:t>Observing Human Obedience – Stanley </a:t>
            </a:r>
            <a:r>
              <a:rPr lang="en-US" sz="2600" dirty="0" err="1">
                <a:latin typeface="Arial" panose="020B0604020202020204" pitchFamily="34" charset="0"/>
                <a:cs typeface="Arial" panose="020B0604020202020204" pitchFamily="34" charset="0"/>
              </a:rPr>
              <a:t>Milgram</a:t>
            </a:r>
            <a:r>
              <a:rPr lang="en-US" sz="2600" dirty="0">
                <a:latin typeface="Arial" panose="020B0604020202020204" pitchFamily="34" charset="0"/>
                <a:cs typeface="Arial" panose="020B0604020202020204" pitchFamily="34" charset="0"/>
              </a:rPr>
              <a:t> </a:t>
            </a:r>
            <a:r>
              <a:rPr lang="en-US" sz="2600" dirty="0">
                <a:latin typeface="Wingdings"/>
                <a:ea typeface="Wingdings"/>
                <a:cs typeface="Wingdings"/>
                <a:sym typeface="Wingdings"/>
                <a:hlinkClick r:id="rId3"/>
              </a:rPr>
              <a:t></a:t>
            </a:r>
            <a:endParaRPr lang="en-US" sz="2600" dirty="0">
              <a:latin typeface="Arial" panose="020B0604020202020204" pitchFamily="34" charset="0"/>
              <a:cs typeface="Arial" panose="020B0604020202020204" pitchFamily="34" charset="0"/>
            </a:endParaRPr>
          </a:p>
          <a:p>
            <a:pPr marL="640080" lvl="1" indent="-274320" fontAlgn="auto">
              <a:spcAft>
                <a:spcPts val="0"/>
              </a:spcAft>
              <a:buFont typeface="Wingdings 2"/>
              <a:buChar char=""/>
              <a:defRPr/>
            </a:pPr>
            <a:r>
              <a:rPr lang="en-US" dirty="0">
                <a:latin typeface="Arial" panose="020B0604020202020204" pitchFamily="34" charset="0"/>
                <a:cs typeface="Arial" panose="020B0604020202020204" pitchFamily="34" charset="0"/>
              </a:rPr>
              <a:t>Participants imitated a laboratory-based World War II controversy</a:t>
            </a:r>
          </a:p>
          <a:p>
            <a:pPr marL="640080" lvl="1" indent="-274320" fontAlgn="auto">
              <a:spcAft>
                <a:spcPts val="0"/>
              </a:spcAft>
              <a:buFont typeface="Wingdings 2"/>
              <a:buChar char=""/>
              <a:defRPr/>
            </a:pPr>
            <a:r>
              <a:rPr lang="en-US" dirty="0">
                <a:latin typeface="Arial" panose="020B0604020202020204" pitchFamily="34" charset="0"/>
                <a:cs typeface="Arial" panose="020B0604020202020204" pitchFamily="34" charset="0"/>
              </a:rPr>
              <a:t>Participants were assigned job of “teacher” – to teach a list of works to the “pupil.” If the pupil got the word wrong, the teacher would administer increasing levels of shocks to the pupil.</a:t>
            </a:r>
          </a:p>
          <a:p>
            <a:pPr marL="640080" lvl="1" indent="-274320" fontAlgn="auto">
              <a:spcAft>
                <a:spcPts val="0"/>
              </a:spcAft>
              <a:buFont typeface="Wingdings 2"/>
              <a:buChar char=""/>
              <a:defRPr/>
            </a:pPr>
            <a:endParaRPr lang="en-US" dirty="0">
              <a:latin typeface="Arial" panose="020B0604020202020204" pitchFamily="34" charset="0"/>
              <a:cs typeface="Arial" panose="020B0604020202020204" pitchFamily="34" charset="0"/>
            </a:endParaRPr>
          </a:p>
          <a:p>
            <a:pPr marL="640080" lvl="1" indent="-274320" fontAlgn="auto">
              <a:spcAft>
                <a:spcPts val="0"/>
              </a:spcAft>
              <a:buFont typeface="Wingdings 2"/>
              <a:buChar char=""/>
              <a:defRPr/>
            </a:pPr>
            <a:r>
              <a:rPr lang="en-US" dirty="0">
                <a:latin typeface="Arial" panose="020B0604020202020204" pitchFamily="34" charset="0"/>
                <a:cs typeface="Arial" panose="020B0604020202020204" pitchFamily="34" charset="0"/>
              </a:rPr>
              <a:t>Which ethical issues are in question?</a:t>
            </a:r>
          </a:p>
          <a:p>
            <a:pPr marL="914717" lvl="2" indent="-274320" fontAlgn="auto">
              <a:spcAft>
                <a:spcPts val="0"/>
              </a:spcAft>
              <a:buFont typeface="Wingdings 2"/>
              <a:buChar char=""/>
              <a:defRPr/>
            </a:pPr>
            <a:r>
              <a:rPr lang="en-US" dirty="0" err="1">
                <a:latin typeface="Arial" panose="020B0604020202020204" pitchFamily="34" charset="0"/>
                <a:cs typeface="Arial" panose="020B0604020202020204" pitchFamily="34" charset="0"/>
              </a:rPr>
              <a:t>Zimbardo</a:t>
            </a:r>
            <a:r>
              <a:rPr lang="en-US" dirty="0">
                <a:latin typeface="Arial" panose="020B0604020202020204" pitchFamily="34" charset="0"/>
                <a:cs typeface="Arial" panose="020B0604020202020204" pitchFamily="34" charset="0"/>
              </a:rPr>
              <a:t> Prison Experiment </a:t>
            </a:r>
            <a:r>
              <a:rPr lang="en-US" dirty="0">
                <a:latin typeface="Wingdings"/>
                <a:ea typeface="Wingdings"/>
                <a:cs typeface="Wingdings"/>
                <a:sym typeface="Wingdings"/>
                <a:hlinkClick r:id="rId4"/>
              </a:rPr>
              <a:t></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12775" y="228600"/>
            <a:ext cx="8153400" cy="990600"/>
          </a:xfrm>
        </p:spPr>
        <p:txBody>
          <a:bodyPr>
            <a:normAutofit/>
          </a:bodyPr>
          <a:lstStyle/>
          <a:p>
            <a:pPr fontAlgn="auto">
              <a:spcAft>
                <a:spcPts val="0"/>
              </a:spcAft>
              <a:defRPr/>
            </a:pPr>
            <a:r>
              <a:rPr lang="en-US" sz="3600" dirty="0" smtClean="0">
                <a:latin typeface="Arial" panose="020B0604020202020204" pitchFamily="34" charset="0"/>
                <a:cs typeface="Arial" panose="020B0604020202020204" pitchFamily="34" charset="0"/>
              </a:rPr>
              <a:t>The Politics of Social </a:t>
            </a:r>
            <a:r>
              <a:rPr lang="en-US" sz="3600" dirty="0">
                <a:latin typeface="Arial" panose="020B0604020202020204" pitchFamily="34" charset="0"/>
                <a:cs typeface="Arial" panose="020B0604020202020204" pitchFamily="34" charset="0"/>
              </a:rPr>
              <a:t>Research </a:t>
            </a:r>
            <a:r>
              <a:rPr lang="en-US" sz="1300" dirty="0">
                <a:latin typeface="Arial" panose="020B0604020202020204" pitchFamily="34" charset="0"/>
                <a:cs typeface="Arial" panose="020B0604020202020204" pitchFamily="34" charset="0"/>
              </a:rPr>
              <a:t>(slide 1 of </a:t>
            </a:r>
            <a:r>
              <a:rPr lang="en-US" sz="1300" dirty="0" smtClean="0">
                <a:latin typeface="Arial" panose="020B0604020202020204" pitchFamily="34" charset="0"/>
                <a:cs typeface="Arial" panose="020B0604020202020204" pitchFamily="34" charset="0"/>
              </a:rPr>
              <a:t>5)</a:t>
            </a:r>
          </a:p>
        </p:txBody>
      </p:sp>
      <p:sp>
        <p:nvSpPr>
          <p:cNvPr id="26626"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The ethics of social research deal mostly with the methods employed.</a:t>
            </a:r>
          </a:p>
          <a:p>
            <a:endParaRPr lang="en-US" sz="2600" dirty="0" smtClean="0">
              <a:latin typeface="Arial" panose="020B0604020202020204" pitchFamily="34" charset="0"/>
              <a:cs typeface="Arial" panose="020B0604020202020204" pitchFamily="34" charset="0"/>
            </a:endParaRPr>
          </a:p>
          <a:p>
            <a:r>
              <a:rPr lang="en-US" sz="2600" dirty="0" smtClean="0">
                <a:latin typeface="Arial" panose="020B0604020202020204" pitchFamily="34" charset="0"/>
                <a:cs typeface="Arial" panose="020B0604020202020204" pitchFamily="34" charset="0"/>
              </a:rPr>
              <a:t>Political issues tend to center on the substance and use of research.</a:t>
            </a:r>
          </a:p>
          <a:p>
            <a:endParaRPr lang="en-US" sz="2600" dirty="0" smtClean="0">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The Politics of Social 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a:t>
            </a:r>
            <a:r>
              <a:rPr lang="en-US" sz="1200" dirty="0" smtClean="0">
                <a:latin typeface="Arial" panose="020B0604020202020204" pitchFamily="34" charset="0"/>
                <a:cs typeface="Arial" panose="020B0604020202020204" pitchFamily="34" charset="0"/>
              </a:rPr>
              <a:t>5)</a:t>
            </a:r>
            <a:endParaRPr lang="en-US" sz="1200" dirty="0" smtClean="0">
              <a:latin typeface="Arial"/>
              <a:cs typeface="Arial"/>
            </a:endParaRPr>
          </a:p>
        </p:txBody>
      </p:sp>
      <p:sp>
        <p:nvSpPr>
          <p:cNvPr id="27650"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Objectivity and Ideology</a:t>
            </a:r>
          </a:p>
          <a:p>
            <a:pPr lvl="1"/>
            <a:r>
              <a:rPr lang="en-US" dirty="0" smtClean="0">
                <a:latin typeface="Arial" panose="020B0604020202020204" pitchFamily="34" charset="0"/>
                <a:cs typeface="Arial" panose="020B0604020202020204" pitchFamily="34" charset="0"/>
              </a:rPr>
              <a:t>Science achieves </a:t>
            </a:r>
            <a:r>
              <a:rPr lang="en-US" i="1" dirty="0" smtClean="0">
                <a:latin typeface="Arial" panose="020B0604020202020204" pitchFamily="34" charset="0"/>
                <a:cs typeface="Arial" panose="020B0604020202020204" pitchFamily="34" charset="0"/>
              </a:rPr>
              <a:t>objectivity</a:t>
            </a:r>
            <a:r>
              <a:rPr lang="en-US" dirty="0" smtClean="0">
                <a:latin typeface="Arial" panose="020B0604020202020204" pitchFamily="34" charset="0"/>
                <a:cs typeface="Arial" panose="020B0604020202020204" pitchFamily="34" charset="0"/>
              </a:rPr>
              <a:t> through intersubjectivity.</a:t>
            </a:r>
          </a:p>
          <a:p>
            <a:pPr lvl="1"/>
            <a:endParaRPr lang="en-US" dirty="0" smtClean="0">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49"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The Politics of Social 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a:t>
            </a:r>
            <a:r>
              <a:rPr lang="en-US" sz="1200" dirty="0" smtClean="0">
                <a:latin typeface="Arial" panose="020B0604020202020204" pitchFamily="34" charset="0"/>
                <a:cs typeface="Arial" panose="020B0604020202020204" pitchFamily="34" charset="0"/>
              </a:rPr>
              <a:t>5)</a:t>
            </a:r>
            <a:endParaRPr lang="en-US" sz="1200" dirty="0" smtClean="0">
              <a:latin typeface="Arial"/>
              <a:cs typeface="Arial"/>
            </a:endParaRPr>
          </a:p>
        </p:txBody>
      </p:sp>
      <p:sp>
        <p:nvSpPr>
          <p:cNvPr id="27650"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Objectivity and Ideology</a:t>
            </a:r>
          </a:p>
          <a:p>
            <a:pPr lvl="1"/>
            <a:r>
              <a:rPr lang="en-US" dirty="0" smtClean="0">
                <a:latin typeface="Arial" panose="020B0604020202020204" pitchFamily="34" charset="0"/>
                <a:cs typeface="Arial" panose="020B0604020202020204" pitchFamily="34" charset="0"/>
              </a:rPr>
              <a:t>Science achieves </a:t>
            </a:r>
            <a:r>
              <a:rPr lang="en-US" i="1" dirty="0" smtClean="0">
                <a:latin typeface="Arial" panose="020B0604020202020204" pitchFamily="34" charset="0"/>
                <a:cs typeface="Arial" panose="020B0604020202020204" pitchFamily="34" charset="0"/>
              </a:rPr>
              <a:t>objectivity</a:t>
            </a:r>
            <a:r>
              <a:rPr lang="en-US" dirty="0" smtClean="0">
                <a:latin typeface="Arial" panose="020B0604020202020204" pitchFamily="34" charset="0"/>
                <a:cs typeface="Arial" panose="020B0604020202020204" pitchFamily="34" charset="0"/>
              </a:rPr>
              <a:t> through intersubjectivity.</a:t>
            </a:r>
          </a:p>
          <a:p>
            <a:pPr lvl="1"/>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Weber (1925): </a:t>
            </a:r>
            <a:r>
              <a:rPr lang="en-US" i="1" dirty="0" smtClean="0">
                <a:latin typeface="Arial" panose="020B0604020202020204" pitchFamily="34" charset="0"/>
                <a:cs typeface="Arial" panose="020B0604020202020204" pitchFamily="34" charset="0"/>
              </a:rPr>
              <a:t>value-free sociology -</a:t>
            </a:r>
            <a:r>
              <a:rPr lang="en-US" dirty="0" smtClean="0">
                <a:latin typeface="Arial" panose="020B0604020202020204" pitchFamily="34" charset="0"/>
                <a:cs typeface="Arial" panose="020B0604020202020204" pitchFamily="34" charset="0"/>
              </a:rPr>
              <a:t> needs to be unencumbered by personal values if it is to make a special contribution to society.</a:t>
            </a:r>
          </a:p>
        </p:txBody>
      </p:sp>
    </p:spTree>
    <p:extLst>
      <p:ext uri="{BB962C8B-B14F-4D97-AF65-F5344CB8AC3E}">
        <p14:creationId xmlns:p14="http://schemas.microsoft.com/office/powerpoint/2010/main" val="28141446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3" name="Title 1"/>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The Politics of Social 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3 </a:t>
            </a:r>
            <a:r>
              <a:rPr lang="en-US" sz="1200" dirty="0">
                <a:latin typeface="Arial" panose="020B0604020202020204" pitchFamily="34" charset="0"/>
                <a:cs typeface="Arial" panose="020B0604020202020204" pitchFamily="34" charset="0"/>
              </a:rPr>
              <a:t>of </a:t>
            </a:r>
            <a:r>
              <a:rPr lang="en-US" sz="1200" dirty="0" smtClean="0">
                <a:latin typeface="Arial" panose="020B0604020202020204" pitchFamily="34" charset="0"/>
                <a:cs typeface="Arial" panose="020B0604020202020204" pitchFamily="34" charset="0"/>
              </a:rPr>
              <a:t>5)</a:t>
            </a:r>
            <a:endParaRPr lang="en-US" sz="1200" dirty="0" smtClean="0"/>
          </a:p>
        </p:txBody>
      </p:sp>
      <p:sp>
        <p:nvSpPr>
          <p:cNvPr id="28674" name="Content Placeholder 2"/>
          <p:cNvSpPr>
            <a:spLocks noGrp="1"/>
          </p:cNvSpPr>
          <p:nvPr>
            <p:ph sz="quarter" idx="1"/>
          </p:nvPr>
        </p:nvSpPr>
        <p:spPr>
          <a:xfrm>
            <a:off x="612775" y="1600200"/>
            <a:ext cx="8153400" cy="4495800"/>
          </a:xfrm>
        </p:spPr>
        <p:txBody>
          <a:bodyPr/>
          <a:lstStyle/>
          <a:p>
            <a:pPr lvl="1"/>
            <a:r>
              <a:rPr lang="en-US" dirty="0" smtClean="0">
                <a:latin typeface="Arial" panose="020B0604020202020204" pitchFamily="34" charset="0"/>
                <a:cs typeface="Arial" panose="020B0604020202020204" pitchFamily="34" charset="0"/>
              </a:rPr>
              <a:t>Race</a:t>
            </a:r>
          </a:p>
          <a:p>
            <a:pPr lvl="1"/>
            <a:r>
              <a:rPr lang="en-US" dirty="0" smtClean="0">
                <a:latin typeface="Arial" panose="020B0604020202020204" pitchFamily="34" charset="0"/>
                <a:cs typeface="Arial" panose="020B0604020202020204" pitchFamily="34" charset="0"/>
              </a:rPr>
              <a:t>Sexual research</a:t>
            </a:r>
          </a:p>
          <a:p>
            <a:pPr lvl="1"/>
            <a:r>
              <a:rPr lang="en-US" dirty="0" smtClean="0">
                <a:latin typeface="Arial" panose="020B0604020202020204" pitchFamily="34" charset="0"/>
                <a:cs typeface="Arial" panose="020B0604020202020204" pitchFamily="34" charset="0"/>
              </a:rPr>
              <a:t>Census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7"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The Politics of Social 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4 </a:t>
            </a:r>
            <a:r>
              <a:rPr lang="en-US" sz="1200" dirty="0">
                <a:latin typeface="Arial" panose="020B0604020202020204" pitchFamily="34" charset="0"/>
                <a:cs typeface="Arial" panose="020B0604020202020204" pitchFamily="34" charset="0"/>
              </a:rPr>
              <a:t>of </a:t>
            </a:r>
            <a:r>
              <a:rPr lang="en-US" sz="1200" dirty="0" smtClean="0">
                <a:latin typeface="Arial" panose="020B0604020202020204" pitchFamily="34" charset="0"/>
                <a:cs typeface="Arial" panose="020B0604020202020204" pitchFamily="34" charset="0"/>
              </a:rPr>
              <a:t>5)</a:t>
            </a:r>
            <a:endParaRPr lang="en-US" sz="1200" dirty="0" smtClean="0"/>
          </a:p>
        </p:txBody>
      </p:sp>
      <p:sp>
        <p:nvSpPr>
          <p:cNvPr id="29698"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Politics with a Little “p”</a:t>
            </a:r>
          </a:p>
          <a:p>
            <a:pPr lvl="1"/>
            <a:r>
              <a:rPr lang="en-US" dirty="0" smtClean="0">
                <a:latin typeface="Arial" panose="020B0604020202020204" pitchFamily="34" charset="0"/>
                <a:cs typeface="Arial" panose="020B0604020202020204" pitchFamily="34" charset="0"/>
              </a:rPr>
              <a:t>Social research in relation to contested social issues cannot remain antiseptically objective.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1"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The Politics of Social 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5 </a:t>
            </a:r>
            <a:r>
              <a:rPr lang="en-US" sz="1200" dirty="0">
                <a:latin typeface="Arial" panose="020B0604020202020204" pitchFamily="34" charset="0"/>
                <a:cs typeface="Arial" panose="020B0604020202020204" pitchFamily="34" charset="0"/>
              </a:rPr>
              <a:t>of </a:t>
            </a:r>
            <a:r>
              <a:rPr lang="en-US" sz="1200" dirty="0" smtClean="0">
                <a:latin typeface="Arial" panose="020B0604020202020204" pitchFamily="34" charset="0"/>
                <a:cs typeface="Arial" panose="020B0604020202020204" pitchFamily="34" charset="0"/>
              </a:rPr>
              <a:t>5)</a:t>
            </a:r>
            <a:endParaRPr lang="en-US" sz="1200" dirty="0" smtClean="0"/>
          </a:p>
        </p:txBody>
      </p:sp>
      <p:sp>
        <p:nvSpPr>
          <p:cNvPr id="24579" name="Content Placeholder 2"/>
          <p:cNvSpPr>
            <a:spLocks noGrp="1"/>
          </p:cNvSpPr>
          <p:nvPr>
            <p:ph sz="quarter" idx="1"/>
          </p:nvPr>
        </p:nvSpPr>
        <p:spPr>
          <a:xfrm>
            <a:off x="612775" y="1600200"/>
            <a:ext cx="8153400" cy="4495800"/>
          </a:xfrm>
        </p:spPr>
        <p:txBody>
          <a:bodyPr>
            <a:no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Politics in Perspective</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Science is not untouched by politics.</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Science does proceed in the midst of political controversy and hostility.</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An awareness of ideological considerations enriches the study and practice of social research methods.</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Whereas researchers should not let their own values interfere with the quality and honesty of the research, this does not mean that researchers cannot or should not participate in public debates.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7"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Chapter Outline</a:t>
            </a:r>
          </a:p>
        </p:txBody>
      </p:sp>
      <p:sp>
        <p:nvSpPr>
          <p:cNvPr id="14338"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Introduction</a:t>
            </a:r>
          </a:p>
          <a:p>
            <a:r>
              <a:rPr lang="en-US" sz="2600" dirty="0" smtClean="0">
                <a:latin typeface="Arial" panose="020B0604020202020204" pitchFamily="34" charset="0"/>
                <a:cs typeface="Arial" panose="020B0604020202020204" pitchFamily="34" charset="0"/>
              </a:rPr>
              <a:t>Ethical Issues in Social Research</a:t>
            </a:r>
          </a:p>
          <a:p>
            <a:r>
              <a:rPr lang="en-US" sz="2600" dirty="0" smtClean="0">
                <a:latin typeface="Arial" panose="020B0604020202020204" pitchFamily="34" charset="0"/>
                <a:cs typeface="Arial" panose="020B0604020202020204" pitchFamily="34" charset="0"/>
              </a:rPr>
              <a:t>Two Ethical Controversies</a:t>
            </a:r>
          </a:p>
          <a:p>
            <a:r>
              <a:rPr lang="en-US" sz="2600" dirty="0" smtClean="0">
                <a:latin typeface="Arial" panose="020B0604020202020204" pitchFamily="34" charset="0"/>
                <a:cs typeface="Arial" panose="020B0604020202020204" pitchFamily="34" charset="0"/>
              </a:rPr>
              <a:t>The Politics of Social Research</a:t>
            </a:r>
          </a:p>
          <a:p>
            <a:r>
              <a:rPr lang="en-US" sz="2600" dirty="0" smtClean="0">
                <a:latin typeface="Arial" panose="020B0604020202020204" pitchFamily="34" charset="0"/>
                <a:cs typeface="Arial" panose="020B0604020202020204" pitchFamily="34" charset="0"/>
              </a:rPr>
              <a:t>Chapter Summary</a:t>
            </a:r>
          </a:p>
          <a:p>
            <a:r>
              <a:rPr lang="en-US" sz="2600" dirty="0" smtClean="0">
                <a:latin typeface="Arial" panose="020B0604020202020204" pitchFamily="34" charset="0"/>
                <a:cs typeface="Arial" panose="020B0604020202020204" pitchFamily="34" charset="0"/>
              </a:rPr>
              <a:t>Questions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Arial" panose="020B0604020202020204" pitchFamily="34" charset="0"/>
                <a:cs typeface="Arial" panose="020B0604020202020204" pitchFamily="34" charset="0"/>
              </a:rPr>
              <a:t>Chapter Summary</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p:txBody>
          <a:bodyPr/>
          <a:lstStyle/>
          <a:p>
            <a:r>
              <a:rPr lang="en-US" sz="2600" dirty="0" smtClean="0">
                <a:latin typeface="Arial" panose="020B0604020202020204" pitchFamily="34" charset="0"/>
                <a:cs typeface="Arial" panose="020B0604020202020204" pitchFamily="34" charset="0"/>
              </a:rPr>
              <a:t>Be able to identify and describe the key ethical issues in social research.</a:t>
            </a:r>
          </a:p>
          <a:p>
            <a:r>
              <a:rPr lang="en-US" sz="2600" dirty="0" smtClean="0">
                <a:latin typeface="Arial" panose="020B0604020202020204" pitchFamily="34" charset="0"/>
                <a:cs typeface="Arial" panose="020B0604020202020204" pitchFamily="34" charset="0"/>
              </a:rPr>
              <a:t>Explain why the research of Laud Humphreys and Stanly Milgram were so ethically controversial.</a:t>
            </a:r>
          </a:p>
          <a:p>
            <a:r>
              <a:rPr lang="en-US" sz="2600" dirty="0" smtClean="0">
                <a:latin typeface="Arial" panose="020B0604020202020204" pitchFamily="34" charset="0"/>
                <a:cs typeface="Arial" panose="020B0604020202020204" pitchFamily="34" charset="0"/>
              </a:rPr>
              <a:t>Give examples of how political issues can influence the conduct of social research.</a:t>
            </a:r>
          </a:p>
          <a:p>
            <a:endParaRPr lang="en-US" dirty="0"/>
          </a:p>
        </p:txBody>
      </p:sp>
    </p:spTree>
    <p:extLst>
      <p:ext uri="{BB962C8B-B14F-4D97-AF65-F5344CB8AC3E}">
        <p14:creationId xmlns:p14="http://schemas.microsoft.com/office/powerpoint/2010/main" val="27396462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nSpc>
                <a:spcPct val="90000"/>
              </a:lnSpc>
              <a:buFont typeface="Times"/>
              <a:buNone/>
            </a:pPr>
            <a:r>
              <a:rPr lang="en-US" sz="3600" dirty="0" smtClean="0">
                <a:latin typeface="Arial" panose="020B0604020202020204" pitchFamily="34" charset="0"/>
                <a:cs typeface="Arial" panose="020B0604020202020204" pitchFamily="34" charset="0"/>
              </a:rPr>
              <a:t>Questions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69" name="Title 3"/>
          <p:cNvSpPr>
            <a:spLocks noGrp="1"/>
          </p:cNvSpPr>
          <p:nvPr>
            <p:ph type="title"/>
          </p:nvPr>
        </p:nvSpPr>
        <p:spPr>
          <a:xfrm>
            <a:off x="612775" y="228600"/>
            <a:ext cx="8153400" cy="990600"/>
          </a:xfrm>
        </p:spPr>
        <p:txBody>
          <a:bodyPr/>
          <a:lstStyle/>
          <a:p>
            <a:r>
              <a:rPr lang="en-US" sz="3600" dirty="0" smtClean="0">
                <a:latin typeface="Arial"/>
                <a:cs typeface="Arial"/>
              </a:rPr>
              <a:t>Question 1</a:t>
            </a:r>
          </a:p>
        </p:txBody>
      </p:sp>
      <p:sp>
        <p:nvSpPr>
          <p:cNvPr id="3" name="Content Placeholder 2"/>
          <p:cNvSpPr>
            <a:spLocks noGrp="1"/>
          </p:cNvSpPr>
          <p:nvPr>
            <p:ph sz="quarter" idx="1"/>
          </p:nvPr>
        </p:nvSpPr>
        <p:spPr>
          <a:xfrm>
            <a:off x="612775" y="1600200"/>
            <a:ext cx="8153400" cy="4495800"/>
          </a:xfrm>
        </p:spPr>
        <p:txBody>
          <a:bodyPr>
            <a:normAutofit/>
          </a:bodyPr>
          <a:lstStyle/>
          <a:p>
            <a:pPr marL="0" indent="0">
              <a:buFont typeface="Wingdings 3" pitchFamily="18" charset="2"/>
              <a:buNone/>
            </a:pPr>
            <a:r>
              <a:rPr lang="en-US" sz="2600" dirty="0" smtClean="0">
                <a:latin typeface="Arial" panose="020B0604020202020204" pitchFamily="34" charset="0"/>
                <a:cs typeface="Arial" panose="020B0604020202020204" pitchFamily="34" charset="0"/>
              </a:rPr>
              <a:t>1. _____ is a norm in which subjects base their voluntary participation in research projects on a full understanding of the possible risks involved.</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Research participation</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The Hawthorne effect</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Informed consent</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The code of ethics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7" name="Title 3"/>
          <p:cNvSpPr>
            <a:spLocks noGrp="1"/>
          </p:cNvSpPr>
          <p:nvPr>
            <p:ph type="title"/>
          </p:nvPr>
        </p:nvSpPr>
        <p:spPr>
          <a:xfrm>
            <a:off x="612775" y="228600"/>
            <a:ext cx="8153400" cy="990600"/>
          </a:xfrm>
        </p:spPr>
        <p:txBody>
          <a:bodyPr/>
          <a:lstStyle/>
          <a:p>
            <a:r>
              <a:rPr lang="en-US" sz="3600" dirty="0" smtClean="0">
                <a:latin typeface="Arial"/>
                <a:cs typeface="Arial"/>
              </a:rPr>
              <a:t>Question 2</a:t>
            </a:r>
          </a:p>
        </p:txBody>
      </p:sp>
      <p:sp>
        <p:nvSpPr>
          <p:cNvPr id="3" name="Content Placeholder 2"/>
          <p:cNvSpPr>
            <a:spLocks noGrp="1"/>
          </p:cNvSpPr>
          <p:nvPr>
            <p:ph sz="quarter" idx="1"/>
          </p:nvPr>
        </p:nvSpPr>
        <p:spPr>
          <a:xfrm>
            <a:off x="612775" y="1600200"/>
            <a:ext cx="8153400" cy="4495800"/>
          </a:xfrm>
        </p:spPr>
        <p:txBody>
          <a:bodyPr>
            <a:normAutofit/>
          </a:bodyPr>
          <a:lstStyle/>
          <a:p>
            <a:pPr marL="0" indent="0">
              <a:buFont typeface="Wingdings 3" pitchFamily="18" charset="2"/>
              <a:buNone/>
            </a:pPr>
            <a:r>
              <a:rPr lang="en-US" sz="2600" dirty="0" smtClean="0">
                <a:latin typeface="Arial" panose="020B0604020202020204" pitchFamily="34" charset="0"/>
                <a:cs typeface="Arial" panose="020B0604020202020204" pitchFamily="34" charset="0"/>
              </a:rPr>
              <a:t>2. Though the norm of voluntary participation is important, it is often</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justifiably violated</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not received</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impossible to follow</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all of the above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5" name="Title 3"/>
          <p:cNvSpPr>
            <a:spLocks noGrp="1"/>
          </p:cNvSpPr>
          <p:nvPr>
            <p:ph type="title"/>
          </p:nvPr>
        </p:nvSpPr>
        <p:spPr>
          <a:xfrm>
            <a:off x="612775" y="228600"/>
            <a:ext cx="8153400" cy="990600"/>
          </a:xfrm>
        </p:spPr>
        <p:txBody>
          <a:bodyPr/>
          <a:lstStyle/>
          <a:p>
            <a:r>
              <a:rPr lang="en-US" sz="3600" dirty="0" smtClean="0">
                <a:latin typeface="Arial"/>
                <a:cs typeface="Arial"/>
              </a:rPr>
              <a:t>Question 3</a:t>
            </a:r>
          </a:p>
        </p:txBody>
      </p:sp>
      <p:sp>
        <p:nvSpPr>
          <p:cNvPr id="3" name="Content Placeholder 2"/>
          <p:cNvSpPr>
            <a:spLocks noGrp="1"/>
          </p:cNvSpPr>
          <p:nvPr>
            <p:ph sz="quarter" idx="1"/>
          </p:nvPr>
        </p:nvSpPr>
        <p:spPr>
          <a:xfrm>
            <a:off x="612775" y="1600200"/>
            <a:ext cx="8153400" cy="4495800"/>
          </a:xfrm>
        </p:spPr>
        <p:txBody>
          <a:bodyPr>
            <a:normAutofit/>
          </a:bodyPr>
          <a:lstStyle/>
          <a:p>
            <a:pPr marL="0" indent="0">
              <a:buFont typeface="Wingdings 3" pitchFamily="18" charset="2"/>
              <a:buNone/>
            </a:pPr>
            <a:r>
              <a:rPr lang="en-US" sz="2600" dirty="0" smtClean="0">
                <a:latin typeface="Arial" panose="020B0604020202020204" pitchFamily="34" charset="0"/>
                <a:cs typeface="Arial" panose="020B0604020202020204" pitchFamily="34" charset="0"/>
              </a:rPr>
              <a:t>3. Ethics are </a:t>
            </a:r>
            <a:r>
              <a:rPr lang="en-US" sz="2600" i="1" dirty="0" smtClean="0">
                <a:latin typeface="Arial" panose="020B0604020202020204" pitchFamily="34" charset="0"/>
                <a:cs typeface="Arial" panose="020B0604020202020204" pitchFamily="34" charset="0"/>
              </a:rPr>
              <a:t>not</a:t>
            </a:r>
            <a:r>
              <a:rPr lang="en-US" sz="2600" dirty="0" smtClean="0">
                <a:latin typeface="Arial" panose="020B0604020202020204" pitchFamily="34" charset="0"/>
                <a:cs typeface="Arial" panose="020B0604020202020204" pitchFamily="34" charset="0"/>
              </a:rPr>
              <a:t> a consideration in which one of the following fields of research?</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natural sciences</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psychology</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medicine</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sociology</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None of the above – they all require ethical considerations.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3" name="Title 3"/>
          <p:cNvSpPr>
            <a:spLocks noGrp="1"/>
          </p:cNvSpPr>
          <p:nvPr>
            <p:ph type="title"/>
          </p:nvPr>
        </p:nvSpPr>
        <p:spPr>
          <a:xfrm>
            <a:off x="612775" y="228600"/>
            <a:ext cx="8153400" cy="990600"/>
          </a:xfrm>
        </p:spPr>
        <p:txBody>
          <a:bodyPr/>
          <a:lstStyle/>
          <a:p>
            <a:r>
              <a:rPr lang="en-US" sz="3600" dirty="0" smtClean="0">
                <a:latin typeface="Arial"/>
                <a:cs typeface="Arial"/>
              </a:rPr>
              <a:t>Question 4</a:t>
            </a:r>
          </a:p>
        </p:txBody>
      </p:sp>
      <p:sp>
        <p:nvSpPr>
          <p:cNvPr id="3" name="Content Placeholder 2"/>
          <p:cNvSpPr>
            <a:spLocks noGrp="1"/>
          </p:cNvSpPr>
          <p:nvPr>
            <p:ph sz="quarter" idx="1"/>
          </p:nvPr>
        </p:nvSpPr>
        <p:spPr>
          <a:xfrm>
            <a:off x="612775" y="1600200"/>
            <a:ext cx="8153400" cy="4495800"/>
          </a:xfrm>
        </p:spPr>
        <p:txBody>
          <a:bodyPr>
            <a:normAutofit/>
          </a:bodyPr>
          <a:lstStyle/>
          <a:p>
            <a:pPr marL="0" indent="0">
              <a:lnSpc>
                <a:spcPct val="90000"/>
              </a:lnSpc>
              <a:buFont typeface="Wingdings 3" pitchFamily="18" charset="2"/>
              <a:buNone/>
            </a:pPr>
            <a:r>
              <a:rPr lang="en-US" sz="2600" dirty="0" smtClean="0">
                <a:latin typeface="Arial" panose="020B0604020202020204" pitchFamily="34" charset="0"/>
                <a:cs typeface="Arial" panose="020B0604020202020204" pitchFamily="34" charset="0"/>
              </a:rPr>
              <a:t>4. The major justification social scientists have for requesting participation in a study is that</a:t>
            </a:r>
          </a:p>
          <a:p>
            <a:pPr marL="0" indent="0">
              <a:lnSpc>
                <a:spcPct val="90000"/>
              </a:lnSpc>
              <a:buFont typeface="Verdana" pitchFamily="34" charset="0"/>
              <a:buAutoNum type="alphaUcPeriod"/>
            </a:pPr>
            <a:r>
              <a:rPr lang="en-US" sz="2600" dirty="0" smtClean="0">
                <a:latin typeface="Arial" panose="020B0604020202020204" pitchFamily="34" charset="0"/>
                <a:cs typeface="Arial" panose="020B0604020202020204" pitchFamily="34" charset="0"/>
              </a:rPr>
              <a:t>  it may help the respondent.</a:t>
            </a:r>
          </a:p>
          <a:p>
            <a:pPr marL="0" indent="0">
              <a:lnSpc>
                <a:spcPct val="90000"/>
              </a:lnSpc>
              <a:buFont typeface="Verdana" pitchFamily="34" charset="0"/>
              <a:buAutoNum type="alphaUcPeriod"/>
            </a:pPr>
            <a:r>
              <a:rPr lang="en-US" sz="2600" dirty="0" smtClean="0">
                <a:latin typeface="Arial" panose="020B0604020202020204" pitchFamily="34" charset="0"/>
                <a:cs typeface="Arial" panose="020B0604020202020204" pitchFamily="34" charset="0"/>
              </a:rPr>
              <a:t>  it may help all humanity.</a:t>
            </a:r>
          </a:p>
          <a:p>
            <a:pPr marL="0" indent="0">
              <a:lnSpc>
                <a:spcPct val="90000"/>
              </a:lnSpc>
              <a:buFont typeface="Verdana" pitchFamily="34" charset="0"/>
              <a:buAutoNum type="alphaUcPeriod"/>
            </a:pPr>
            <a:r>
              <a:rPr lang="en-US" sz="2600" dirty="0" smtClean="0">
                <a:latin typeface="Arial" panose="020B0604020202020204" pitchFamily="34" charset="0"/>
                <a:cs typeface="Arial" panose="020B0604020202020204" pitchFamily="34" charset="0"/>
              </a:rPr>
              <a:t>  it may help the social scientist.</a:t>
            </a:r>
          </a:p>
          <a:p>
            <a:pPr marL="0" indent="0">
              <a:lnSpc>
                <a:spcPct val="90000"/>
              </a:lnSpc>
              <a:buFont typeface="Verdana" pitchFamily="34" charset="0"/>
              <a:buAutoNum type="alphaUcPeriod"/>
            </a:pPr>
            <a:r>
              <a:rPr lang="en-US" sz="2600" dirty="0" smtClean="0">
                <a:latin typeface="Arial" panose="020B0604020202020204" pitchFamily="34" charset="0"/>
                <a:cs typeface="Arial" panose="020B0604020202020204" pitchFamily="34" charset="0"/>
              </a:rPr>
              <a:t>  it may help government officials make policy decisions.</a:t>
            </a:r>
          </a:p>
          <a:p>
            <a:pPr marL="0" indent="0">
              <a:lnSpc>
                <a:spcPct val="90000"/>
              </a:lnSpc>
              <a:buFont typeface="Verdana" pitchFamily="34" charset="0"/>
              <a:buAutoNum type="alphaUcPeriod"/>
            </a:pPr>
            <a:r>
              <a:rPr lang="en-US" sz="2600" dirty="0" smtClean="0">
                <a:latin typeface="Arial" panose="020B0604020202020204" pitchFamily="34" charset="0"/>
                <a:cs typeface="Arial" panose="020B0604020202020204" pitchFamily="34" charset="0"/>
              </a:rPr>
              <a:t>  it may help improve the educational system.</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1" name="Title 3"/>
          <p:cNvSpPr>
            <a:spLocks noGrp="1"/>
          </p:cNvSpPr>
          <p:nvPr>
            <p:ph type="title"/>
          </p:nvPr>
        </p:nvSpPr>
        <p:spPr>
          <a:xfrm>
            <a:off x="612775" y="228600"/>
            <a:ext cx="8153400" cy="990600"/>
          </a:xfrm>
        </p:spPr>
        <p:txBody>
          <a:bodyPr/>
          <a:lstStyle/>
          <a:p>
            <a:r>
              <a:rPr lang="en-US" sz="3600" dirty="0" smtClean="0">
                <a:latin typeface="Arial"/>
                <a:cs typeface="Arial"/>
              </a:rPr>
              <a:t>Question 5</a:t>
            </a:r>
          </a:p>
        </p:txBody>
      </p:sp>
      <p:sp>
        <p:nvSpPr>
          <p:cNvPr id="3" name="Content Placeholder 2"/>
          <p:cNvSpPr>
            <a:spLocks noGrp="1"/>
          </p:cNvSpPr>
          <p:nvPr>
            <p:ph sz="quarter" idx="1"/>
          </p:nvPr>
        </p:nvSpPr>
        <p:spPr>
          <a:xfrm>
            <a:off x="612775" y="1600200"/>
            <a:ext cx="8153400" cy="4495800"/>
          </a:xfrm>
        </p:spPr>
        <p:txBody>
          <a:bodyPr>
            <a:normAutofit/>
          </a:bodyPr>
          <a:lstStyle/>
          <a:p>
            <a:pPr marL="0" indent="0">
              <a:lnSpc>
                <a:spcPct val="90000"/>
              </a:lnSpc>
              <a:buFont typeface="Wingdings 3" pitchFamily="18" charset="2"/>
              <a:buNone/>
            </a:pPr>
            <a:r>
              <a:rPr lang="en-US" sz="2600" dirty="0" smtClean="0">
                <a:latin typeface="Arial" panose="020B0604020202020204" pitchFamily="34" charset="0"/>
                <a:cs typeface="Arial" panose="020B0604020202020204" pitchFamily="34" charset="0"/>
              </a:rPr>
              <a:t>5. The controversy surrounding Laud Humphreys’ study of homosexuals suggests that he </a:t>
            </a:r>
            <a:r>
              <a:rPr lang="en-US" sz="2600" i="1" dirty="0" smtClean="0">
                <a:latin typeface="Arial" panose="020B0604020202020204" pitchFamily="34" charset="0"/>
                <a:cs typeface="Arial" panose="020B0604020202020204" pitchFamily="34" charset="0"/>
              </a:rPr>
              <a:t>most</a:t>
            </a:r>
            <a:r>
              <a:rPr lang="en-US" sz="2600" dirty="0" smtClean="0">
                <a:latin typeface="Arial" panose="020B0604020202020204" pitchFamily="34" charset="0"/>
                <a:cs typeface="Arial" panose="020B0604020202020204" pitchFamily="34" charset="0"/>
              </a:rPr>
              <a:t> violated which of the following ethical principles?</a:t>
            </a:r>
          </a:p>
          <a:p>
            <a:pPr marL="0" indent="0">
              <a:lnSpc>
                <a:spcPct val="90000"/>
              </a:lnSpc>
              <a:buFont typeface="Verdana" pitchFamily="34" charset="0"/>
              <a:buAutoNum type="alphaUcPeriod"/>
            </a:pPr>
            <a:r>
              <a:rPr lang="en-US" sz="2600" dirty="0" smtClean="0">
                <a:latin typeface="Arial" panose="020B0604020202020204" pitchFamily="34" charset="0"/>
                <a:cs typeface="Arial" panose="020B0604020202020204" pitchFamily="34" charset="0"/>
              </a:rPr>
              <a:t>  anonymity and confidentiality</a:t>
            </a:r>
          </a:p>
          <a:p>
            <a:pPr marL="0" indent="0">
              <a:lnSpc>
                <a:spcPct val="90000"/>
              </a:lnSpc>
              <a:buFont typeface="Verdana" pitchFamily="34" charset="0"/>
              <a:buAutoNum type="alphaUcPeriod"/>
            </a:pPr>
            <a:r>
              <a:rPr lang="en-US" sz="2600" dirty="0" smtClean="0">
                <a:latin typeface="Arial" panose="020B0604020202020204" pitchFamily="34" charset="0"/>
                <a:cs typeface="Arial" panose="020B0604020202020204" pitchFamily="34" charset="0"/>
              </a:rPr>
              <a:t>  harm to subjects and data reporting without identification</a:t>
            </a:r>
          </a:p>
          <a:p>
            <a:pPr marL="0" indent="0">
              <a:lnSpc>
                <a:spcPct val="90000"/>
              </a:lnSpc>
              <a:buFont typeface="Verdana" pitchFamily="34" charset="0"/>
              <a:buAutoNum type="alphaUcPeriod"/>
            </a:pPr>
            <a:r>
              <a:rPr lang="en-US" sz="2600" dirty="0" smtClean="0">
                <a:latin typeface="Arial" panose="020B0604020202020204" pitchFamily="34" charset="0"/>
                <a:cs typeface="Arial" panose="020B0604020202020204" pitchFamily="34" charset="0"/>
              </a:rPr>
              <a:t>  concealed identify or researcher and anonymity</a:t>
            </a:r>
          </a:p>
          <a:p>
            <a:pPr marL="0" indent="0">
              <a:lnSpc>
                <a:spcPct val="90000"/>
              </a:lnSpc>
              <a:buFont typeface="Verdana" pitchFamily="34" charset="0"/>
              <a:buAutoNum type="alphaUcPeriod"/>
            </a:pPr>
            <a:r>
              <a:rPr lang="en-US" sz="2600" dirty="0" smtClean="0">
                <a:latin typeface="Arial" panose="020B0604020202020204" pitchFamily="34" charset="0"/>
                <a:cs typeface="Arial" panose="020B0604020202020204" pitchFamily="34" charset="0"/>
              </a:rPr>
              <a:t>  harm to subjects and anonymity</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09" name="Title 3"/>
          <p:cNvSpPr>
            <a:spLocks noGrp="1"/>
          </p:cNvSpPr>
          <p:nvPr>
            <p:ph type="title"/>
          </p:nvPr>
        </p:nvSpPr>
        <p:spPr>
          <a:xfrm>
            <a:off x="612775" y="228600"/>
            <a:ext cx="8153400" cy="990600"/>
          </a:xfrm>
        </p:spPr>
        <p:txBody>
          <a:bodyPr/>
          <a:lstStyle/>
          <a:p>
            <a:r>
              <a:rPr lang="en-US" sz="3600" dirty="0" smtClean="0">
                <a:latin typeface="Arial"/>
                <a:cs typeface="Arial"/>
              </a:rPr>
              <a:t>Question 6</a:t>
            </a:r>
          </a:p>
        </p:txBody>
      </p:sp>
      <p:sp>
        <p:nvSpPr>
          <p:cNvPr id="3" name="Content Placeholder 2"/>
          <p:cNvSpPr>
            <a:spLocks noGrp="1"/>
          </p:cNvSpPr>
          <p:nvPr>
            <p:ph sz="quarter" idx="1"/>
          </p:nvPr>
        </p:nvSpPr>
        <p:spPr>
          <a:xfrm>
            <a:off x="609600" y="1676400"/>
            <a:ext cx="8153400" cy="4953000"/>
          </a:xfrm>
        </p:spPr>
        <p:txBody>
          <a:bodyPr>
            <a:normAutofit/>
          </a:bodyPr>
          <a:lstStyle/>
          <a:p>
            <a:pPr marL="0" indent="0">
              <a:lnSpc>
                <a:spcPct val="80000"/>
              </a:lnSpc>
              <a:buFont typeface="Wingdings 3" pitchFamily="18" charset="2"/>
              <a:buNone/>
            </a:pPr>
            <a:r>
              <a:rPr lang="en-US" sz="2600" dirty="0" smtClean="0">
                <a:latin typeface="Arial" panose="020B0604020202020204" pitchFamily="34" charset="0"/>
                <a:cs typeface="Arial" panose="020B0604020202020204" pitchFamily="34" charset="0"/>
              </a:rPr>
              <a:t>6. Which of the following is </a:t>
            </a:r>
            <a:r>
              <a:rPr lang="en-US" sz="2600" i="1" dirty="0" smtClean="0">
                <a:latin typeface="Arial" panose="020B0604020202020204" pitchFamily="34" charset="0"/>
                <a:cs typeface="Arial" panose="020B0604020202020204" pitchFamily="34" charset="0"/>
              </a:rPr>
              <a:t>not</a:t>
            </a:r>
            <a:r>
              <a:rPr lang="en-US" sz="2600" dirty="0" smtClean="0">
                <a:latin typeface="Arial" panose="020B0604020202020204" pitchFamily="34" charset="0"/>
                <a:cs typeface="Arial" panose="020B0604020202020204" pitchFamily="34" charset="0"/>
              </a:rPr>
              <a:t> a difference between ethical and political aspects of social research?</a:t>
            </a:r>
          </a:p>
          <a:p>
            <a:pPr marL="0" indent="0">
              <a:lnSpc>
                <a:spcPct val="80000"/>
              </a:lnSpc>
              <a:buFont typeface="Verdana" pitchFamily="34" charset="0"/>
              <a:buAutoNum type="alphaUcPeriod"/>
            </a:pPr>
            <a:r>
              <a:rPr lang="en-US" sz="2600" dirty="0" smtClean="0">
                <a:latin typeface="Arial" panose="020B0604020202020204" pitchFamily="34" charset="0"/>
                <a:cs typeface="Arial" panose="020B0604020202020204" pitchFamily="34" charset="0"/>
              </a:rPr>
              <a:t>  Ethical considerations are more objective than political considerations.</a:t>
            </a:r>
          </a:p>
          <a:p>
            <a:pPr marL="0" indent="0">
              <a:lnSpc>
                <a:spcPct val="80000"/>
              </a:lnSpc>
              <a:buFont typeface="Verdana" pitchFamily="34" charset="0"/>
              <a:buAutoNum type="alphaUcPeriod"/>
            </a:pPr>
            <a:r>
              <a:rPr lang="en-US" sz="2600" dirty="0" smtClean="0">
                <a:latin typeface="Arial" panose="020B0604020202020204" pitchFamily="34" charset="0"/>
                <a:cs typeface="Arial" panose="020B0604020202020204" pitchFamily="34" charset="0"/>
              </a:rPr>
              <a:t>  Ethical aspects include a professional code of ethics, whereas political aspects do not.</a:t>
            </a:r>
          </a:p>
          <a:p>
            <a:pPr marL="0" indent="0">
              <a:lnSpc>
                <a:spcPct val="80000"/>
              </a:lnSpc>
              <a:buFont typeface="Verdana" pitchFamily="34" charset="0"/>
              <a:buAutoNum type="alphaUcPeriod"/>
            </a:pPr>
            <a:r>
              <a:rPr lang="en-US" sz="2600" dirty="0" smtClean="0">
                <a:latin typeface="Arial" panose="020B0604020202020204" pitchFamily="34" charset="0"/>
                <a:cs typeface="Arial" panose="020B0604020202020204" pitchFamily="34" charset="0"/>
              </a:rPr>
              <a:t>  Ethics deal more with methods, whereas political issues deal with substance.</a:t>
            </a:r>
          </a:p>
          <a:p>
            <a:pPr marL="0" indent="0">
              <a:lnSpc>
                <a:spcPct val="80000"/>
              </a:lnSpc>
              <a:buFont typeface="Verdana" pitchFamily="34" charset="0"/>
              <a:buAutoNum type="alphaUcPeriod"/>
            </a:pPr>
            <a:r>
              <a:rPr lang="en-US" sz="2600" dirty="0" smtClean="0">
                <a:latin typeface="Arial" panose="020B0604020202020204" pitchFamily="34" charset="0"/>
                <a:cs typeface="Arial" panose="020B0604020202020204" pitchFamily="34" charset="0"/>
              </a:rPr>
              <a:t>  Ethical norms have been established, whereas political norms have not been established.</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Ethical Issues in Social </a:t>
            </a:r>
            <a:r>
              <a:rPr lang="en-US" sz="3600" dirty="0" smtClean="0">
                <a:latin typeface="Arial" panose="020B0604020202020204" pitchFamily="34" charset="0"/>
                <a:cs typeface="Arial" panose="020B0604020202020204" pitchFamily="34" charset="0"/>
              </a:rPr>
              <a:t>Research</a:t>
            </a:r>
            <a:endParaRPr lang="en-US" sz="3600" dirty="0" smtClean="0">
              <a:latin typeface="Arial"/>
              <a:cs typeface="Arial"/>
            </a:endParaRPr>
          </a:p>
        </p:txBody>
      </p:sp>
      <p:sp>
        <p:nvSpPr>
          <p:cNvPr id="16386"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Ethical:</a:t>
            </a:r>
          </a:p>
          <a:p>
            <a:pPr lvl="1"/>
            <a:r>
              <a:rPr lang="en-US" sz="2300" dirty="0" smtClean="0">
                <a:latin typeface="Arial" panose="020B0604020202020204" pitchFamily="34" charset="0"/>
                <a:cs typeface="Arial" panose="020B0604020202020204" pitchFamily="34" charset="0"/>
              </a:rPr>
              <a:t>Conforming </a:t>
            </a:r>
            <a:r>
              <a:rPr lang="en-US" sz="2300" dirty="0">
                <a:latin typeface="Arial" panose="020B0604020202020204" pitchFamily="34" charset="0"/>
                <a:cs typeface="Arial" panose="020B0604020202020204" pitchFamily="34" charset="0"/>
              </a:rPr>
              <a:t>to the standards of conduct of a given profession or group.</a:t>
            </a:r>
          </a:p>
          <a:p>
            <a:pPr marL="0" indent="0">
              <a:buNone/>
            </a:pPr>
            <a:endParaRPr lang="en-US" sz="2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4072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Ethical Issues in Social </a:t>
            </a:r>
            <a:r>
              <a:rPr lang="en-US" sz="3600" dirty="0" smtClean="0">
                <a:latin typeface="Arial" panose="020B0604020202020204" pitchFamily="34" charset="0"/>
                <a:cs typeface="Arial" panose="020B0604020202020204" pitchFamily="34" charset="0"/>
              </a:rPr>
              <a:t>Research </a:t>
            </a:r>
            <a:r>
              <a:rPr lang="en-US" sz="1200" dirty="0" smtClean="0">
                <a:latin typeface="Arial" panose="020B0604020202020204" pitchFamily="34" charset="0"/>
                <a:cs typeface="Arial" panose="020B0604020202020204" pitchFamily="34" charset="0"/>
              </a:rPr>
              <a:t>(slide 1 of 7)</a:t>
            </a:r>
            <a:endParaRPr lang="en-US" sz="3600" dirty="0" smtClean="0">
              <a:latin typeface="Arial"/>
              <a:cs typeface="Arial"/>
            </a:endParaRPr>
          </a:p>
        </p:txBody>
      </p:sp>
      <p:sp>
        <p:nvSpPr>
          <p:cNvPr id="16386"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Voluntary Participation</a:t>
            </a:r>
          </a:p>
          <a:p>
            <a:pPr lvl="1"/>
            <a:r>
              <a:rPr lang="en-US" dirty="0" smtClean="0">
                <a:latin typeface="Arial" panose="020B0604020202020204" pitchFamily="34" charset="0"/>
                <a:cs typeface="Arial" panose="020B0604020202020204" pitchFamily="34" charset="0"/>
              </a:rPr>
              <a:t>No one should be forced to participate.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Ethical Issues in Social 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7)</a:t>
            </a:r>
            <a:endParaRPr lang="en-US" sz="1200" dirty="0" smtClean="0">
              <a:latin typeface="Arial"/>
              <a:cs typeface="Arial"/>
            </a:endParaRPr>
          </a:p>
        </p:txBody>
      </p:sp>
      <p:sp>
        <p:nvSpPr>
          <p:cNvPr id="17410"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No Harm to the Participants</a:t>
            </a:r>
          </a:p>
          <a:p>
            <a:pPr lvl="1"/>
            <a:r>
              <a:rPr lang="en-US" dirty="0" smtClean="0">
                <a:latin typeface="Arial" panose="020B0604020202020204" pitchFamily="34" charset="0"/>
                <a:cs typeface="Arial" panose="020B0604020202020204" pitchFamily="34" charset="0"/>
              </a:rPr>
              <a:t>People being researched should never be injured (physically, mentally, emotionally, socially, psychologically).</a:t>
            </a:r>
            <a:endParaRPr lang="en-US" dirty="0">
              <a:latin typeface="Arial" panose="020B0604020202020204" pitchFamily="34" charset="0"/>
              <a:cs typeface="Arial" panose="020B0604020202020204" pitchFamily="34" charset="0"/>
            </a:endParaRPr>
          </a:p>
          <a:p>
            <a:pPr lvl="1"/>
            <a:endParaRPr lang="en-US" dirty="0" smtClean="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Ethical Issues in Social 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3 </a:t>
            </a:r>
            <a:r>
              <a:rPr lang="en-US" sz="1200" dirty="0">
                <a:latin typeface="Arial" panose="020B0604020202020204" pitchFamily="34" charset="0"/>
                <a:cs typeface="Arial" panose="020B0604020202020204" pitchFamily="34" charset="0"/>
              </a:rPr>
              <a:t>of 7)</a:t>
            </a:r>
            <a:endParaRPr lang="en-US" sz="1200" dirty="0" smtClean="0">
              <a:latin typeface="Arial"/>
              <a:cs typeface="Arial"/>
            </a:endParaRPr>
          </a:p>
        </p:txBody>
      </p:sp>
      <p:sp>
        <p:nvSpPr>
          <p:cNvPr id="18434" name="Content Placeholder 2"/>
          <p:cNvSpPr>
            <a:spLocks noGrp="1"/>
          </p:cNvSpPr>
          <p:nvPr>
            <p:ph sz="quarter" idx="1"/>
          </p:nvPr>
        </p:nvSpPr>
        <p:spPr>
          <a:xfrm>
            <a:off x="612775" y="1600200"/>
            <a:ext cx="8153400" cy="4495800"/>
          </a:xfrm>
        </p:spPr>
        <p:txBody>
          <a:bodyPr/>
          <a:lstStyle/>
          <a:p>
            <a:pPr lvl="1"/>
            <a:r>
              <a:rPr lang="en-US" dirty="0" smtClean="0">
                <a:latin typeface="Arial" panose="020B0604020202020204" pitchFamily="34" charset="0"/>
                <a:cs typeface="Arial" panose="020B0604020202020204" pitchFamily="34" charset="0"/>
              </a:rPr>
              <a:t>Informed Consent – A norm (and legal form) to which participants agree (and sign). This acknowledges that their </a:t>
            </a:r>
            <a:r>
              <a:rPr lang="en-US" i="1" dirty="0" smtClean="0">
                <a:latin typeface="Arial" panose="020B0604020202020204" pitchFamily="34" charset="0"/>
                <a:cs typeface="Arial" panose="020B0604020202020204" pitchFamily="34" charset="0"/>
              </a:rPr>
              <a:t>voluntary participation</a:t>
            </a:r>
            <a:r>
              <a:rPr lang="en-US" dirty="0" smtClean="0">
                <a:latin typeface="Arial" panose="020B0604020202020204" pitchFamily="34" charset="0"/>
                <a:cs typeface="Arial" panose="020B0604020202020204" pitchFamily="34" charset="0"/>
              </a:rPr>
              <a:t> in a research project is based on their full understanding of the possible </a:t>
            </a:r>
            <a:r>
              <a:rPr lang="en-US" i="1" dirty="0" smtClean="0">
                <a:latin typeface="Arial" panose="020B0604020202020204" pitchFamily="34" charset="0"/>
                <a:cs typeface="Arial" panose="020B0604020202020204" pitchFamily="34" charset="0"/>
              </a:rPr>
              <a:t>risks</a:t>
            </a:r>
            <a:r>
              <a:rPr lang="en-US" dirty="0" smtClean="0">
                <a:latin typeface="Arial" panose="020B0604020202020204" pitchFamily="34" charset="0"/>
                <a:cs typeface="Arial" panose="020B0604020202020204" pitchFamily="34" charset="0"/>
              </a:rPr>
              <a:t> involved.</a:t>
            </a:r>
          </a:p>
          <a:p>
            <a:pPr lvl="1"/>
            <a:endParaRPr lang="en-US" dirty="0" smtClean="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Ethical Issues in Social 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4 </a:t>
            </a:r>
            <a:r>
              <a:rPr lang="en-US" sz="1200" dirty="0">
                <a:latin typeface="Arial" panose="020B0604020202020204" pitchFamily="34" charset="0"/>
                <a:cs typeface="Arial" panose="020B0604020202020204" pitchFamily="34" charset="0"/>
              </a:rPr>
              <a:t>of 7)</a:t>
            </a:r>
            <a:endParaRPr lang="en-US" sz="1200" dirty="0" smtClean="0">
              <a:latin typeface="Arial"/>
              <a:cs typeface="Arial"/>
            </a:endParaRPr>
          </a:p>
        </p:txBody>
      </p:sp>
      <p:sp>
        <p:nvSpPr>
          <p:cNvPr id="19458"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Anonymity and Confidentiality</a:t>
            </a:r>
          </a:p>
          <a:p>
            <a:pPr lvl="1"/>
            <a:r>
              <a:rPr lang="en-US" dirty="0" smtClean="0">
                <a:latin typeface="Arial" panose="020B0604020202020204" pitchFamily="34" charset="0"/>
                <a:cs typeface="Arial" panose="020B0604020202020204" pitchFamily="34" charset="0"/>
              </a:rPr>
              <a:t>Anonymity – Guarantee in a research project when neither the researchers nor the readers of the findings can identify a given response with a given respondent.</a:t>
            </a:r>
          </a:p>
          <a:p>
            <a:pPr lvl="1"/>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Confidentiality – Guarantee when the research </a:t>
            </a:r>
            <a:r>
              <a:rPr lang="en-US" i="1" dirty="0" smtClean="0">
                <a:latin typeface="Arial" panose="020B0604020202020204" pitchFamily="34" charset="0"/>
                <a:cs typeface="Arial" panose="020B0604020202020204" pitchFamily="34" charset="0"/>
              </a:rPr>
              <a:t>can</a:t>
            </a:r>
            <a:r>
              <a:rPr lang="en-US" dirty="0" smtClean="0">
                <a:latin typeface="Arial" panose="020B0604020202020204" pitchFamily="34" charset="0"/>
                <a:cs typeface="Arial" panose="020B0604020202020204" pitchFamily="34" charset="0"/>
              </a:rPr>
              <a:t> identify a given person’s responses but promises not to do so publicly.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Ethical Issues in Social 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5 </a:t>
            </a:r>
            <a:r>
              <a:rPr lang="en-US" sz="1200" dirty="0">
                <a:latin typeface="Arial" panose="020B0604020202020204" pitchFamily="34" charset="0"/>
                <a:cs typeface="Arial" panose="020B0604020202020204" pitchFamily="34" charset="0"/>
              </a:rPr>
              <a:t>of 7)</a:t>
            </a:r>
            <a:endParaRPr lang="en-US" sz="1200" dirty="0" smtClean="0">
              <a:latin typeface="Arial"/>
              <a:cs typeface="Arial"/>
            </a:endParaRPr>
          </a:p>
        </p:txBody>
      </p:sp>
      <p:sp>
        <p:nvSpPr>
          <p:cNvPr id="20482"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Deception</a:t>
            </a:r>
          </a:p>
          <a:p>
            <a:pPr lvl="1"/>
            <a:r>
              <a:rPr lang="en-US" dirty="0" smtClean="0">
                <a:latin typeface="Arial" panose="020B0604020202020204" pitchFamily="34" charset="0"/>
                <a:cs typeface="Arial" panose="020B0604020202020204" pitchFamily="34" charset="0"/>
              </a:rPr>
              <a:t>Deception within social research needs to be justified by scientific or administrative concerns.</a:t>
            </a:r>
          </a:p>
          <a:p>
            <a:pPr lvl="1"/>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Debriefing – Interviewing participants after their participation is complete to learn about their experience in the project.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5"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Ethical Issues in Social 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6 </a:t>
            </a:r>
            <a:r>
              <a:rPr lang="en-US" sz="1200" dirty="0">
                <a:latin typeface="Arial" panose="020B0604020202020204" pitchFamily="34" charset="0"/>
                <a:cs typeface="Arial" panose="020B0604020202020204" pitchFamily="34" charset="0"/>
              </a:rPr>
              <a:t>of 7)</a:t>
            </a:r>
            <a:endParaRPr lang="en-US" sz="1200" dirty="0" smtClean="0">
              <a:latin typeface="Arial"/>
              <a:cs typeface="Arial"/>
            </a:endParaRPr>
          </a:p>
        </p:txBody>
      </p:sp>
      <p:sp>
        <p:nvSpPr>
          <p:cNvPr id="21506"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Analysis and Reporting</a:t>
            </a:r>
          </a:p>
          <a:p>
            <a:pPr lvl="1"/>
            <a:r>
              <a:rPr lang="en-US" dirty="0" smtClean="0">
                <a:latin typeface="Arial" panose="020B0604020202020204" pitchFamily="34" charset="0"/>
                <a:cs typeface="Arial" panose="020B0604020202020204" pitchFamily="34" charset="0"/>
              </a:rPr>
              <a:t>Ethical obligation to colleagues in the scientific community.</a:t>
            </a:r>
          </a:p>
          <a:p>
            <a:pPr lvl="1"/>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All results must be reported (positive and negative), if related to analysis.</a:t>
            </a:r>
          </a:p>
          <a:p>
            <a:pPr lvl="1"/>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All limitations and failures of a study must be admitted.</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Median</Template>
  <TotalTime>343</TotalTime>
  <Words>1782</Words>
  <Application>Microsoft Macintosh PowerPoint</Application>
  <PresentationFormat>On-screen Show (4:3)</PresentationFormat>
  <Paragraphs>178</Paragraphs>
  <Slides>27</Slides>
  <Notes>20</Notes>
  <HiddenSlides>15</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Median</vt:lpstr>
      <vt:lpstr>CHAPTER 3  The Ethics and Politics of Social Research</vt:lpstr>
      <vt:lpstr>Chapter Outline</vt:lpstr>
      <vt:lpstr>Ethical Issues in Social Research</vt:lpstr>
      <vt:lpstr>Ethical Issues in Social Research (slide 1 of 7)</vt:lpstr>
      <vt:lpstr>Ethical Issues in Social Research (slide 2 of 7)</vt:lpstr>
      <vt:lpstr>Ethical Issues in Social Research (slide 3 of 7)</vt:lpstr>
      <vt:lpstr>Ethical Issues in Social Research (slide 4 of 7)</vt:lpstr>
      <vt:lpstr>Ethical Issues in Social Research (slide 5 of 7)</vt:lpstr>
      <vt:lpstr>Ethical Issues in Social Research (slide 6 of 7)</vt:lpstr>
      <vt:lpstr>Ethical Issues in Social Research (slide 7 of 7)</vt:lpstr>
      <vt:lpstr>Figure 3-1</vt:lpstr>
      <vt:lpstr>Two Ethical Controversies (slide 1 of 2)</vt:lpstr>
      <vt:lpstr>Two Ethical Controversies (slide 2 of 2)</vt:lpstr>
      <vt:lpstr>The Politics of Social Research (slide 1 of 5)</vt:lpstr>
      <vt:lpstr>The Politics of Social Research (slide 2 of 5)</vt:lpstr>
      <vt:lpstr>The Politics of Social Research (slide 2 of 5)</vt:lpstr>
      <vt:lpstr>The Politics of Social Research (slide 3 of 5)</vt:lpstr>
      <vt:lpstr>The Politics of Social Research (slide 4 of 5)</vt:lpstr>
      <vt:lpstr>The Politics of Social Research (slide 5 of 5)</vt:lpstr>
      <vt:lpstr>Chapter Summary</vt:lpstr>
      <vt:lpstr>Questions</vt:lpstr>
      <vt:lpstr>Question 1</vt:lpstr>
      <vt:lpstr>Question 2</vt:lpstr>
      <vt:lpstr>Question 3</vt:lpstr>
      <vt:lpstr>Question 4</vt:lpstr>
      <vt:lpstr>Question 5</vt:lpstr>
      <vt:lpstr>Question 6</vt:lpstr>
    </vt:vector>
  </TitlesOfParts>
  <Company>WSU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AKO</dc:creator>
  <cp:lastModifiedBy>Burrel Vann</cp:lastModifiedBy>
  <cp:revision>33</cp:revision>
  <dcterms:created xsi:type="dcterms:W3CDTF">2009-06-16T17:02:08Z</dcterms:created>
  <dcterms:modified xsi:type="dcterms:W3CDTF">2016-09-14T18:53:00Z</dcterms:modified>
</cp:coreProperties>
</file>