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8" r:id="rId2"/>
    <p:sldId id="301" r:id="rId3"/>
    <p:sldId id="302" r:id="rId4"/>
    <p:sldId id="303" r:id="rId5"/>
    <p:sldId id="339" r:id="rId6"/>
    <p:sldId id="347" r:id="rId7"/>
    <p:sldId id="305" r:id="rId8"/>
    <p:sldId id="348" r:id="rId9"/>
    <p:sldId id="306" r:id="rId10"/>
    <p:sldId id="307" r:id="rId11"/>
    <p:sldId id="308" r:id="rId12"/>
    <p:sldId id="349" r:id="rId13"/>
    <p:sldId id="352" r:id="rId14"/>
    <p:sldId id="309" r:id="rId15"/>
    <p:sldId id="350" r:id="rId16"/>
    <p:sldId id="343" r:id="rId17"/>
    <p:sldId id="311" r:id="rId18"/>
    <p:sldId id="312" r:id="rId19"/>
    <p:sldId id="313" r:id="rId20"/>
    <p:sldId id="314" r:id="rId21"/>
    <p:sldId id="315" r:id="rId22"/>
    <p:sldId id="353" r:id="rId23"/>
    <p:sldId id="354" r:id="rId24"/>
    <p:sldId id="34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74" autoAdjust="0"/>
    <p:restoredTop sz="94660"/>
  </p:normalViewPr>
  <p:slideViewPr>
    <p:cSldViewPr>
      <p:cViewPr varScale="1">
        <p:scale>
          <a:sx n="78" d="100"/>
          <a:sy n="78" d="100"/>
        </p:scale>
        <p:origin x="-120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141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3D2C6C2-4D1B-4AC6-ADF7-320C853FFB50}" type="datetimeFigureOut">
              <a:rPr lang="en-US"/>
              <a:pPr>
                <a:defRPr/>
              </a:pPr>
              <a:t>7/14/16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7F74D31-651E-4B6A-8EF3-3AEB99886E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66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18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12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38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52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54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55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77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5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43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6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2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52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01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14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65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91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80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1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7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37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59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47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9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5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A431AC-5DFB-40C4-8BC2-1FBCBA399DAC}" type="datetimeFigureOut">
              <a:rPr lang="en-US"/>
              <a:pPr>
                <a:defRPr/>
              </a:pPr>
              <a:t>7/14/16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82EBB84-9741-4789-9F78-41853C0CBB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71874-AC04-4F5F-93B2-1BE0A21825E4}" type="datetimeFigureOut">
              <a:rPr lang="en-US"/>
              <a:pPr>
                <a:defRPr/>
              </a:pPr>
              <a:t>7/14/16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B75B9-ABDE-4CCC-969D-57C54E6E9D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6AE95-C657-4662-8801-819DCA82293B}" type="datetimeFigureOut">
              <a:rPr lang="en-US"/>
              <a:pPr>
                <a:defRPr/>
              </a:pPr>
              <a:t>7/14/16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66AC-3987-4B4F-8FF4-3AA2E0290A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6BAC2-E27E-40D4-B0A5-58A13129F3CA}" type="datetimeFigureOut">
              <a:rPr lang="en-US"/>
              <a:pPr>
                <a:defRPr/>
              </a:pPr>
              <a:t>7/14/16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98E92-EF2B-421E-9635-4E8DA34DB8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1D6AE-C60F-43D0-9E04-70F4FFEEA9C4}" type="datetimeFigureOut">
              <a:rPr lang="en-US"/>
              <a:pPr>
                <a:defRPr/>
              </a:pPr>
              <a:t>7/14/16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73A82C6-5E3A-46E4-A519-CE484E5B30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E50B457-6ED7-48E2-926B-B2FC109E3CC4}" type="datetimeFigureOut">
              <a:rPr lang="en-US"/>
              <a:pPr>
                <a:defRPr/>
              </a:pPr>
              <a:t>7/14/16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270BAE8-1DBF-4395-8C79-1CE5F3F7F0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379D542-4D4D-46B4-B0C6-9F3B8E1E6D4D}" type="datetimeFigureOut">
              <a:rPr lang="en-US"/>
              <a:pPr>
                <a:defRPr/>
              </a:pPr>
              <a:t>7/14/16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5BCF73B-00A5-46D5-8F8D-3E0AD7AFA9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CD6C1-80C8-4BC5-BF46-206C5BEC29E0}" type="datetimeFigureOut">
              <a:rPr lang="en-US"/>
              <a:pPr>
                <a:defRPr/>
              </a:pPr>
              <a:t>7/14/16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7F766-1715-4778-BF56-2A5EDE8901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D19CF-34A1-4CA7-80B6-B49EBBDD320A}" type="datetimeFigureOut">
              <a:rPr lang="en-US"/>
              <a:pPr>
                <a:defRPr/>
              </a:pPr>
              <a:t>7/14/16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B5444FC-02D0-4FFB-A5CC-1E960EF403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B4DC8-4F81-4041-B51A-A24AF34F2BE7}" type="datetimeFigureOut">
              <a:rPr lang="en-US"/>
              <a:pPr>
                <a:defRPr/>
              </a:pPr>
              <a:t>7/14/16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4D1DA-A32A-46F3-874F-8D6337AE0F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546D0B3-C26E-48A4-8BC4-415AA3634927}" type="datetimeFigureOut">
              <a:rPr lang="en-US"/>
              <a:pPr>
                <a:defRPr/>
              </a:pPr>
              <a:t>7/14/16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5A5863BE-0E36-401E-9B2E-F897174912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9891B6D-0127-4E64-A9C4-B419186CA274}" type="datetimeFigureOut">
              <a:rPr lang="en-US"/>
              <a:pPr>
                <a:defRPr/>
              </a:pPr>
              <a:t>7/14/16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25C0DAA-7763-46A8-AA49-26877365BE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4" r:id="rId4"/>
    <p:sldLayoutId id="2147483675" r:id="rId5"/>
    <p:sldLayoutId id="2147483670" r:id="rId6"/>
    <p:sldLayoutId id="2147483676" r:id="rId7"/>
    <p:sldLayoutId id="2147483669" r:id="rId8"/>
    <p:sldLayoutId id="2147483677" r:id="rId9"/>
    <p:sldLayoutId id="2147483668" r:id="rId10"/>
    <p:sldLayoutId id="214748367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11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UNOBTRUSIVE RESEARCH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Content Analysis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3)</a:t>
            </a:r>
            <a:endParaRPr lang="en-US" sz="1200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Coding in Content Analysis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Coding – The process whereby raw data are transformed into standardized form suitable for machine processing and analysis.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Content Analysis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3)</a:t>
            </a:r>
            <a:endParaRPr lang="en-US" sz="1200" dirty="0" smtClean="0"/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Manifest Content – The concrete terms contained in a communication.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Latent Content – The underlying meaning of communication.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Manifest Coding of Materials (Objective)</a:t>
            </a:r>
          </a:p>
          <a:p>
            <a:r>
              <a:rPr lang="en-US" sz="1600" dirty="0" smtClean="0">
                <a:latin typeface="Verdana" charset="0"/>
              </a:rPr>
              <a:t>Manifest coding involves the counting of specific elements, such as the word </a:t>
            </a:r>
            <a:r>
              <a:rPr lang="en-US" sz="1600" i="1" dirty="0" smtClean="0">
                <a:latin typeface="Verdana" charset="0"/>
              </a:rPr>
              <a:t>love</a:t>
            </a:r>
            <a:r>
              <a:rPr lang="en-US" sz="1600" dirty="0" smtClean="0">
                <a:latin typeface="Verdana" charset="0"/>
              </a:rPr>
              <a:t>, </a:t>
            </a:r>
            <a:r>
              <a:rPr lang="en-US" sz="1600" dirty="0" smtClean="0">
                <a:latin typeface="Verdana" charset="0"/>
              </a:rPr>
              <a:t>to determine whether and to what degree the passage should be judged </a:t>
            </a:r>
            <a:r>
              <a:rPr lang="en-US" sz="1600" dirty="0" smtClean="0">
                <a:latin typeface="Verdana" charset="0"/>
              </a:rPr>
              <a:t>“</a:t>
            </a:r>
            <a:r>
              <a:rPr lang="en-US" sz="1600" dirty="0" smtClean="0">
                <a:latin typeface="Verdana" charset="0"/>
              </a:rPr>
              <a:t>romantic</a:t>
            </a:r>
            <a:r>
              <a:rPr lang="en-US" sz="1600" dirty="0" smtClean="0">
                <a:latin typeface="Verdana" charset="0"/>
              </a:rPr>
              <a:t>.</a:t>
            </a:r>
            <a:r>
              <a:rPr lang="en-US" sz="1600" dirty="0" smtClean="0">
                <a:latin typeface="Verdana" charset="0"/>
              </a:rPr>
              <a:t>”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11-3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3352800" y="1447800"/>
            <a:ext cx="3810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079" y="762000"/>
            <a:ext cx="374772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40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Latent Coding of Materials (Subjective)</a:t>
            </a:r>
          </a:p>
          <a:p>
            <a:r>
              <a:rPr lang="en-US" sz="1600" dirty="0" smtClean="0">
                <a:latin typeface="Verdana" charset="0"/>
              </a:rPr>
              <a:t>Latent coding calls for the researcher to view the entire unit of analysis (a paragraph in this case) and make a subjective assessment regarding whether and to what degree it is </a:t>
            </a:r>
            <a:r>
              <a:rPr lang="en-US" sz="1600" dirty="0" smtClean="0">
                <a:latin typeface="Verdana" charset="0"/>
              </a:rPr>
              <a:t>“romantic.</a:t>
            </a:r>
            <a:r>
              <a:rPr lang="en-US" sz="1600" dirty="0" smtClean="0">
                <a:latin typeface="Verdana" charset="0"/>
              </a:rPr>
              <a:t>” 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11-3 (cont’d)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3352800" y="1447800"/>
            <a:ext cx="3810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62000"/>
            <a:ext cx="3657600" cy="269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83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Content Analysis</a:t>
            </a:r>
            <a:endParaRPr lang="en-US" sz="3600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Conceptualization and the Creation of Code Categories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Levels of Measurement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Counting and Record Keeping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end product of coding must be numerical.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Numerical coding needs a denominator.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Sample Tally Sheet (Partial)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11-4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371600" y="990600"/>
            <a:ext cx="7583487" cy="251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"/>
            <a:ext cx="7315200" cy="4278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56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2)</a:t>
            </a:r>
            <a:endParaRPr lang="en-US" sz="1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547688" indent="-457200" fontAlgn="auto">
              <a:spcAft>
                <a:spcPts val="0"/>
              </a:spcAft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Illustrations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of Content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Content Analysis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2)</a:t>
            </a:r>
            <a:endParaRPr lang="en-US" sz="1200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Strengths of Content Analysis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Economy of time and money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Allowing for the correction of errors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Permits the study of processes occurring over time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has little (if any) effect on subjects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Weaknesses of Content Analysis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Limited to recorded communications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Validity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Analyzing Existing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Statistics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1 of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statistics may be the main source of data or a supplemental source of data.</a:t>
            </a:r>
          </a:p>
          <a:p>
            <a:pPr>
              <a:lnSpc>
                <a:spcPct val="90000"/>
              </a:lnSpc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Durkheim’s Study of Suicide</a:t>
            </a:r>
          </a:p>
          <a:p>
            <a:pPr>
              <a:lnSpc>
                <a:spcPct val="90000"/>
              </a:lnSpc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Analyzing Existing Statistics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4)</a:t>
            </a:r>
            <a:endParaRPr lang="en-US" sz="1200" dirty="0" smtClean="0"/>
          </a:p>
        </p:txBody>
      </p:sp>
      <p:sp>
        <p:nvSpPr>
          <p:cNvPr id="3379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Units of Analysis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 nature, existing statistics describe groups.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Ecological Fallacy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Outline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 Analysis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Analyzing Existing Statistics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Comparative and Historical Research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Ethics and Unobtrusive Measures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Summary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Analyzing Existing Statistics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4)</a:t>
            </a:r>
            <a:endParaRPr lang="en-US" sz="1200" dirty="0" smtClean="0"/>
          </a:p>
        </p:txBody>
      </p:sp>
      <p:sp>
        <p:nvSpPr>
          <p:cNvPr id="3481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of Validity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Logical Reasoning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of Reliability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Quality of Existing Statistics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Analyzing Existing Statistics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4)</a:t>
            </a:r>
            <a:endParaRPr lang="en-US" sz="1200" dirty="0" smtClean="0"/>
          </a:p>
        </p:txBody>
      </p:sp>
      <p:sp>
        <p:nvSpPr>
          <p:cNvPr id="3584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Sources of Existing Statistics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Abstract of the United States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Government Data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Demographic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Yearbook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Graphic Display of Gender, Education, and Income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11-5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37032" y="1066800"/>
            <a:ext cx="7583487" cy="259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77" y="89146"/>
            <a:ext cx="7287723" cy="448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45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Ethics and Unobtrusive Measures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Even unobtrusive measures can raise the possibility of violating subjects’ privacy.</a:t>
            </a:r>
          </a:p>
          <a:p>
            <a:r>
              <a:rPr lang="en-US" dirty="0" smtClean="0"/>
              <a:t>The general principles of honest observation, analysis, and reporting apply to all research techniques.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95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Summary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the use of content analysis for both qualitative and quantitative social research.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Give examples of researchers analyzing existing statistics, to illustrate the strengths and weaknesses of this method.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comparative and historical methods and give examples to illustrate.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the ethical issues involved in the various methods of unobtrusive research.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3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Content Analysis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1 of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  <a:endParaRPr lang="en-US" sz="1200" dirty="0" smtClean="0"/>
          </a:p>
        </p:txBody>
      </p:sp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Unobtrusive Research – Methods of studying social behavior without affecting it.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Unobtrusive Research</a:t>
            </a:r>
          </a:p>
          <a:p>
            <a:pPr marL="1050925" lvl="2" indent="-457200">
              <a:buFont typeface="Arial" charset="0"/>
              <a:buAutoNum type="arabi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 Analysis</a:t>
            </a:r>
          </a:p>
          <a:p>
            <a:pPr marL="1050925" lvl="2" indent="-457200">
              <a:buFont typeface="Arial" charset="0"/>
              <a:buAutoNum type="arabi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of Existing Statistics</a:t>
            </a:r>
          </a:p>
          <a:p>
            <a:pPr marL="1050925" lvl="2" indent="-457200">
              <a:buFont typeface="Arial" charset="0"/>
              <a:buAutoNum type="arabi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Comparative and Historical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3)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 Analysis – The study of recorded human communications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(e.g.,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books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newspapers,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websites, paintings, laws).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Appropriate Topics</a:t>
            </a:r>
          </a:p>
          <a:p>
            <a:pPr lvl="2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“Who says what, to whom, why, how, and with what effect?”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Content Analysis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3)</a:t>
            </a:r>
            <a:endParaRPr lang="en-US" sz="1200" dirty="0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violence on TV</a:t>
            </a:r>
          </a:p>
          <a:p>
            <a:pPr marL="879475" lvl="1" indent="-514350">
              <a:buFont typeface="Verdana" pitchFamily="34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Develop operational definitions</a:t>
            </a:r>
          </a:p>
          <a:p>
            <a:pPr marL="879475" lvl="1" indent="-514350">
              <a:buFont typeface="Verdana" pitchFamily="34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Decide what to observe</a:t>
            </a:r>
          </a:p>
          <a:p>
            <a:pPr marL="879475" lvl="1" indent="-514350">
              <a:buFont typeface="Verdana" pitchFamily="34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Decide how to code/analyze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A Few Possible Units of Analysis for Content Analysis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11</a:t>
            </a:r>
            <a:r>
              <a:rPr lang="en-US" sz="3600" dirty="0">
                <a:latin typeface="Arial" charset="0"/>
                <a:cs typeface="Arial" charset="0"/>
              </a:rPr>
              <a:t>-1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2667000" y="838200"/>
            <a:ext cx="46482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33110"/>
            <a:ext cx="30099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0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Content Analysis</a:t>
            </a:r>
            <a:endParaRPr lang="en-US" sz="3600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the unit of analysis: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You are interested in how children’s literature portrays gender roles.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You are interested in popular film’s use of drugs and alcohol.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You are interested in sociology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textbooks’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 of race.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You are interested in the content of Internet blogs.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Example of Recording Sheet for TV Violence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11-2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41076" y="1143000"/>
            <a:ext cx="7583487" cy="213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394"/>
            <a:ext cx="6828148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20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Content Analysis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1 of 3)</a:t>
            </a:r>
            <a:endParaRPr lang="en-US" sz="1200" dirty="0" smtClean="0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Sampling Techniques</a:t>
            </a:r>
          </a:p>
          <a:p>
            <a:pPr lvl="2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Any conventional sampling technique may be used for content analysis.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220</TotalTime>
  <Words>715</Words>
  <Application>Microsoft Macintosh PowerPoint</Application>
  <PresentationFormat>On-screen Show (4:3)</PresentationFormat>
  <Paragraphs>128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Median</vt:lpstr>
      <vt:lpstr>CHAPTER 11 UNOBTRUSIVE RESEARCH</vt:lpstr>
      <vt:lpstr>Chapter Outline</vt:lpstr>
      <vt:lpstr>Content Analysis (slide 1 of 3)</vt:lpstr>
      <vt:lpstr>Content Analysis (slide 2 of 3)</vt:lpstr>
      <vt:lpstr>Content Analysis (slide 3 of 3)</vt:lpstr>
      <vt:lpstr>Figure 11-1</vt:lpstr>
      <vt:lpstr>Content Analysis</vt:lpstr>
      <vt:lpstr>Figure 11-2</vt:lpstr>
      <vt:lpstr>Content Analysis (slide 1 of 3)</vt:lpstr>
      <vt:lpstr>Content Analysis (slide 2 of 3)</vt:lpstr>
      <vt:lpstr>Content Analysis (slide 3 of 3)</vt:lpstr>
      <vt:lpstr>Figure 11-3</vt:lpstr>
      <vt:lpstr>Figure 11-3 (cont’d)</vt:lpstr>
      <vt:lpstr>Content Analysis</vt:lpstr>
      <vt:lpstr>Figure 11-4</vt:lpstr>
      <vt:lpstr>Content Analysis (slide 1 of 2)</vt:lpstr>
      <vt:lpstr>Content Analysis (slide 2 of 2)</vt:lpstr>
      <vt:lpstr>Analyzing Existing Statistics (slide 1 of 4)</vt:lpstr>
      <vt:lpstr>Analyzing Existing Statistics (slide 2 of 4)</vt:lpstr>
      <vt:lpstr>Analyzing Existing Statistics (slide 3 of 4)</vt:lpstr>
      <vt:lpstr>Analyzing Existing Statistics (slide 4 of 4)</vt:lpstr>
      <vt:lpstr>Figure 11-5</vt:lpstr>
      <vt:lpstr>Ethics and Unobtrusive Measures</vt:lpstr>
      <vt:lpstr>Chapter Summary</vt:lpstr>
    </vt:vector>
  </TitlesOfParts>
  <Company>WSU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AKO</dc:creator>
  <cp:lastModifiedBy>Burrel Vann</cp:lastModifiedBy>
  <cp:revision>48</cp:revision>
  <dcterms:created xsi:type="dcterms:W3CDTF">2009-06-16T17:02:08Z</dcterms:created>
  <dcterms:modified xsi:type="dcterms:W3CDTF">2016-07-14T18:42:34Z</dcterms:modified>
</cp:coreProperties>
</file>