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8" r:id="rId2"/>
    <p:sldId id="323" r:id="rId3"/>
    <p:sldId id="324" r:id="rId4"/>
    <p:sldId id="325" r:id="rId5"/>
    <p:sldId id="330" r:id="rId6"/>
    <p:sldId id="381" r:id="rId7"/>
    <p:sldId id="388" r:id="rId8"/>
    <p:sldId id="332" r:id="rId9"/>
    <p:sldId id="333" r:id="rId10"/>
    <p:sldId id="334" r:id="rId11"/>
    <p:sldId id="335" r:id="rId12"/>
    <p:sldId id="390" r:id="rId13"/>
    <p:sldId id="391" r:id="rId14"/>
    <p:sldId id="392" r:id="rId15"/>
    <p:sldId id="338" r:id="rId16"/>
    <p:sldId id="339" r:id="rId17"/>
    <p:sldId id="393" r:id="rId18"/>
    <p:sldId id="342" r:id="rId19"/>
    <p:sldId id="394" r:id="rId20"/>
    <p:sldId id="344" r:id="rId21"/>
    <p:sldId id="346" r:id="rId22"/>
    <p:sldId id="354" r:id="rId23"/>
    <p:sldId id="357" r:id="rId24"/>
    <p:sldId id="397" r:id="rId25"/>
    <p:sldId id="395" r:id="rId26"/>
    <p:sldId id="359" r:id="rId27"/>
    <p:sldId id="360" r:id="rId28"/>
    <p:sldId id="384" r:id="rId29"/>
    <p:sldId id="396" r:id="rId30"/>
    <p:sldId id="385" r:id="rId31"/>
    <p:sldId id="386"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74" autoAdjust="0"/>
    <p:restoredTop sz="94660"/>
  </p:normalViewPr>
  <p:slideViewPr>
    <p:cSldViewPr>
      <p:cViewPr varScale="1">
        <p:scale>
          <a:sx n="77" d="100"/>
          <a:sy n="77" d="100"/>
        </p:scale>
        <p:origin x="-120" y="-432"/>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snapToObjects="1">
      <p:cViewPr varScale="1">
        <p:scale>
          <a:sx n="79" d="100"/>
          <a:sy n="79" d="100"/>
        </p:scale>
        <p:origin x="-1416"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2FF90F9D-AA08-4BE1-967E-DC79DA60407F}" type="datetimeFigureOut">
              <a:rPr lang="en-US"/>
              <a:pPr>
                <a:defRPr/>
              </a:pPr>
              <a:t>7/14/16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BEDFF90A-DB43-4FB8-811A-5D67BB899406}" type="slidenum">
              <a:rPr lang="en-US"/>
              <a:pPr>
                <a:defRPr/>
              </a:pPr>
              <a:t>‹#›</a:t>
            </a:fld>
            <a:endParaRPr lang="en-US" dirty="0"/>
          </a:p>
        </p:txBody>
      </p:sp>
    </p:spTree>
    <p:extLst>
      <p:ext uri="{BB962C8B-B14F-4D97-AF65-F5344CB8AC3E}">
        <p14:creationId xmlns:p14="http://schemas.microsoft.com/office/powerpoint/2010/main" val="29711703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1</a:t>
            </a:fld>
            <a:endParaRPr lang="en-US" dirty="0"/>
          </a:p>
        </p:txBody>
      </p:sp>
    </p:spTree>
    <p:extLst>
      <p:ext uri="{BB962C8B-B14F-4D97-AF65-F5344CB8AC3E}">
        <p14:creationId xmlns:p14="http://schemas.microsoft.com/office/powerpoint/2010/main" val="2293479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10</a:t>
            </a:fld>
            <a:endParaRPr lang="en-US" dirty="0"/>
          </a:p>
        </p:txBody>
      </p:sp>
    </p:spTree>
    <p:extLst>
      <p:ext uri="{BB962C8B-B14F-4D97-AF65-F5344CB8AC3E}">
        <p14:creationId xmlns:p14="http://schemas.microsoft.com/office/powerpoint/2010/main" val="1867925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11</a:t>
            </a:fld>
            <a:endParaRPr lang="en-US" dirty="0"/>
          </a:p>
        </p:txBody>
      </p:sp>
    </p:spTree>
    <p:extLst>
      <p:ext uri="{BB962C8B-B14F-4D97-AF65-F5344CB8AC3E}">
        <p14:creationId xmlns:p14="http://schemas.microsoft.com/office/powerpoint/2010/main" val="651149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12</a:t>
            </a:fld>
            <a:endParaRPr lang="en-US" dirty="0"/>
          </a:p>
        </p:txBody>
      </p:sp>
    </p:spTree>
    <p:extLst>
      <p:ext uri="{BB962C8B-B14F-4D97-AF65-F5344CB8AC3E}">
        <p14:creationId xmlns:p14="http://schemas.microsoft.com/office/powerpoint/2010/main" val="1107729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13</a:t>
            </a:fld>
            <a:endParaRPr lang="en-US" dirty="0"/>
          </a:p>
        </p:txBody>
      </p:sp>
    </p:spTree>
    <p:extLst>
      <p:ext uri="{BB962C8B-B14F-4D97-AF65-F5344CB8AC3E}">
        <p14:creationId xmlns:p14="http://schemas.microsoft.com/office/powerpoint/2010/main" val="2534632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14</a:t>
            </a:fld>
            <a:endParaRPr lang="en-US" dirty="0"/>
          </a:p>
        </p:txBody>
      </p:sp>
    </p:spTree>
    <p:extLst>
      <p:ext uri="{BB962C8B-B14F-4D97-AF65-F5344CB8AC3E}">
        <p14:creationId xmlns:p14="http://schemas.microsoft.com/office/powerpoint/2010/main" val="504849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15</a:t>
            </a:fld>
            <a:endParaRPr lang="en-US" dirty="0"/>
          </a:p>
        </p:txBody>
      </p:sp>
    </p:spTree>
    <p:extLst>
      <p:ext uri="{BB962C8B-B14F-4D97-AF65-F5344CB8AC3E}">
        <p14:creationId xmlns:p14="http://schemas.microsoft.com/office/powerpoint/2010/main" val="1894333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16</a:t>
            </a:fld>
            <a:endParaRPr lang="en-US" dirty="0"/>
          </a:p>
        </p:txBody>
      </p:sp>
    </p:spTree>
    <p:extLst>
      <p:ext uri="{BB962C8B-B14F-4D97-AF65-F5344CB8AC3E}">
        <p14:creationId xmlns:p14="http://schemas.microsoft.com/office/powerpoint/2010/main" val="727972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17</a:t>
            </a:fld>
            <a:endParaRPr lang="en-US" dirty="0"/>
          </a:p>
        </p:txBody>
      </p:sp>
    </p:spTree>
    <p:extLst>
      <p:ext uri="{BB962C8B-B14F-4D97-AF65-F5344CB8AC3E}">
        <p14:creationId xmlns:p14="http://schemas.microsoft.com/office/powerpoint/2010/main" val="3604546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18</a:t>
            </a:fld>
            <a:endParaRPr lang="en-US" dirty="0"/>
          </a:p>
        </p:txBody>
      </p:sp>
    </p:spTree>
    <p:extLst>
      <p:ext uri="{BB962C8B-B14F-4D97-AF65-F5344CB8AC3E}">
        <p14:creationId xmlns:p14="http://schemas.microsoft.com/office/powerpoint/2010/main" val="3748670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19</a:t>
            </a:fld>
            <a:endParaRPr lang="en-US" dirty="0"/>
          </a:p>
        </p:txBody>
      </p:sp>
    </p:spTree>
    <p:extLst>
      <p:ext uri="{BB962C8B-B14F-4D97-AF65-F5344CB8AC3E}">
        <p14:creationId xmlns:p14="http://schemas.microsoft.com/office/powerpoint/2010/main" val="2790379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2</a:t>
            </a:fld>
            <a:endParaRPr lang="en-US" dirty="0"/>
          </a:p>
        </p:txBody>
      </p:sp>
    </p:spTree>
    <p:extLst>
      <p:ext uri="{BB962C8B-B14F-4D97-AF65-F5344CB8AC3E}">
        <p14:creationId xmlns:p14="http://schemas.microsoft.com/office/powerpoint/2010/main" val="3380382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20</a:t>
            </a:fld>
            <a:endParaRPr lang="en-US" dirty="0"/>
          </a:p>
        </p:txBody>
      </p:sp>
    </p:spTree>
    <p:extLst>
      <p:ext uri="{BB962C8B-B14F-4D97-AF65-F5344CB8AC3E}">
        <p14:creationId xmlns:p14="http://schemas.microsoft.com/office/powerpoint/2010/main" val="2933360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21</a:t>
            </a:fld>
            <a:endParaRPr lang="en-US" dirty="0"/>
          </a:p>
        </p:txBody>
      </p:sp>
    </p:spTree>
    <p:extLst>
      <p:ext uri="{BB962C8B-B14F-4D97-AF65-F5344CB8AC3E}">
        <p14:creationId xmlns:p14="http://schemas.microsoft.com/office/powerpoint/2010/main" val="611883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22</a:t>
            </a:fld>
            <a:endParaRPr lang="en-US" dirty="0"/>
          </a:p>
        </p:txBody>
      </p:sp>
    </p:spTree>
    <p:extLst>
      <p:ext uri="{BB962C8B-B14F-4D97-AF65-F5344CB8AC3E}">
        <p14:creationId xmlns:p14="http://schemas.microsoft.com/office/powerpoint/2010/main" val="1947468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23</a:t>
            </a:fld>
            <a:endParaRPr lang="en-US" dirty="0"/>
          </a:p>
        </p:txBody>
      </p:sp>
    </p:spTree>
    <p:extLst>
      <p:ext uri="{BB962C8B-B14F-4D97-AF65-F5344CB8AC3E}">
        <p14:creationId xmlns:p14="http://schemas.microsoft.com/office/powerpoint/2010/main" val="31458465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24</a:t>
            </a:fld>
            <a:endParaRPr lang="en-US" dirty="0"/>
          </a:p>
        </p:txBody>
      </p:sp>
    </p:spTree>
    <p:extLst>
      <p:ext uri="{BB962C8B-B14F-4D97-AF65-F5344CB8AC3E}">
        <p14:creationId xmlns:p14="http://schemas.microsoft.com/office/powerpoint/2010/main" val="578839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25</a:t>
            </a:fld>
            <a:endParaRPr lang="en-US" dirty="0"/>
          </a:p>
        </p:txBody>
      </p:sp>
    </p:spTree>
    <p:extLst>
      <p:ext uri="{BB962C8B-B14F-4D97-AF65-F5344CB8AC3E}">
        <p14:creationId xmlns:p14="http://schemas.microsoft.com/office/powerpoint/2010/main" val="3003871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26</a:t>
            </a:fld>
            <a:endParaRPr lang="en-US" dirty="0"/>
          </a:p>
        </p:txBody>
      </p:sp>
    </p:spTree>
    <p:extLst>
      <p:ext uri="{BB962C8B-B14F-4D97-AF65-F5344CB8AC3E}">
        <p14:creationId xmlns:p14="http://schemas.microsoft.com/office/powerpoint/2010/main" val="3750313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27</a:t>
            </a:fld>
            <a:endParaRPr lang="en-US" dirty="0"/>
          </a:p>
        </p:txBody>
      </p:sp>
    </p:spTree>
    <p:extLst>
      <p:ext uri="{BB962C8B-B14F-4D97-AF65-F5344CB8AC3E}">
        <p14:creationId xmlns:p14="http://schemas.microsoft.com/office/powerpoint/2010/main" val="25795853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28</a:t>
            </a:fld>
            <a:endParaRPr lang="en-US" dirty="0"/>
          </a:p>
        </p:txBody>
      </p:sp>
    </p:spTree>
    <p:extLst>
      <p:ext uri="{BB962C8B-B14F-4D97-AF65-F5344CB8AC3E}">
        <p14:creationId xmlns:p14="http://schemas.microsoft.com/office/powerpoint/2010/main" val="2617150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29</a:t>
            </a:fld>
            <a:endParaRPr lang="en-US" dirty="0"/>
          </a:p>
        </p:txBody>
      </p:sp>
    </p:spTree>
    <p:extLst>
      <p:ext uri="{BB962C8B-B14F-4D97-AF65-F5344CB8AC3E}">
        <p14:creationId xmlns:p14="http://schemas.microsoft.com/office/powerpoint/2010/main" val="4129323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3</a:t>
            </a:fld>
            <a:endParaRPr lang="en-US" dirty="0"/>
          </a:p>
        </p:txBody>
      </p:sp>
    </p:spTree>
    <p:extLst>
      <p:ext uri="{BB962C8B-B14F-4D97-AF65-F5344CB8AC3E}">
        <p14:creationId xmlns:p14="http://schemas.microsoft.com/office/powerpoint/2010/main" val="345081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30</a:t>
            </a:fld>
            <a:endParaRPr lang="en-US" dirty="0"/>
          </a:p>
        </p:txBody>
      </p:sp>
    </p:spTree>
    <p:extLst>
      <p:ext uri="{BB962C8B-B14F-4D97-AF65-F5344CB8AC3E}">
        <p14:creationId xmlns:p14="http://schemas.microsoft.com/office/powerpoint/2010/main" val="33264048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31</a:t>
            </a:fld>
            <a:endParaRPr lang="en-US" dirty="0"/>
          </a:p>
        </p:txBody>
      </p:sp>
    </p:spTree>
    <p:extLst>
      <p:ext uri="{BB962C8B-B14F-4D97-AF65-F5344CB8AC3E}">
        <p14:creationId xmlns:p14="http://schemas.microsoft.com/office/powerpoint/2010/main" val="2118780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4</a:t>
            </a:fld>
            <a:endParaRPr lang="en-US" dirty="0"/>
          </a:p>
        </p:txBody>
      </p:sp>
    </p:spTree>
    <p:extLst>
      <p:ext uri="{BB962C8B-B14F-4D97-AF65-F5344CB8AC3E}">
        <p14:creationId xmlns:p14="http://schemas.microsoft.com/office/powerpoint/2010/main" val="301696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5</a:t>
            </a:fld>
            <a:endParaRPr lang="en-US" dirty="0"/>
          </a:p>
        </p:txBody>
      </p:sp>
    </p:spTree>
    <p:extLst>
      <p:ext uri="{BB962C8B-B14F-4D97-AF65-F5344CB8AC3E}">
        <p14:creationId xmlns:p14="http://schemas.microsoft.com/office/powerpoint/2010/main" val="2562383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6</a:t>
            </a:fld>
            <a:endParaRPr lang="en-US" dirty="0"/>
          </a:p>
        </p:txBody>
      </p:sp>
    </p:spTree>
    <p:extLst>
      <p:ext uri="{BB962C8B-B14F-4D97-AF65-F5344CB8AC3E}">
        <p14:creationId xmlns:p14="http://schemas.microsoft.com/office/powerpoint/2010/main" val="41052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7</a:t>
            </a:fld>
            <a:endParaRPr lang="en-US" dirty="0"/>
          </a:p>
        </p:txBody>
      </p:sp>
    </p:spTree>
    <p:extLst>
      <p:ext uri="{BB962C8B-B14F-4D97-AF65-F5344CB8AC3E}">
        <p14:creationId xmlns:p14="http://schemas.microsoft.com/office/powerpoint/2010/main" val="794141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8</a:t>
            </a:fld>
            <a:endParaRPr lang="en-US" dirty="0"/>
          </a:p>
        </p:txBody>
      </p:sp>
    </p:spTree>
    <p:extLst>
      <p:ext uri="{BB962C8B-B14F-4D97-AF65-F5344CB8AC3E}">
        <p14:creationId xmlns:p14="http://schemas.microsoft.com/office/powerpoint/2010/main" val="572704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9</a:t>
            </a:fld>
            <a:endParaRPr lang="en-US" dirty="0"/>
          </a:p>
        </p:txBody>
      </p:sp>
    </p:spTree>
    <p:extLst>
      <p:ext uri="{BB962C8B-B14F-4D97-AF65-F5344CB8AC3E}">
        <p14:creationId xmlns:p14="http://schemas.microsoft.com/office/powerpoint/2010/main" val="3314734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3575F9E2-699B-47F8-8FDD-33E43F822B4A}" type="datetimeFigureOut">
              <a:rPr lang="en-US"/>
              <a:pPr>
                <a:defRPr/>
              </a:pPr>
              <a:t>7/14/16</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82E16CB6-B1D9-4987-9A95-11A5108B1A8D}"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B0815FF8-57FD-4278-B259-BA8EC365DFEB}" type="datetimeFigureOut">
              <a:rPr lang="en-US"/>
              <a:pPr>
                <a:defRPr/>
              </a:pPr>
              <a:t>7/14/16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9C2001B2-43D6-42AA-8D96-883F727149C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ECB97F9F-541C-4FB0-A959-B76ED2669EAE}" type="datetimeFigureOut">
              <a:rPr lang="en-US"/>
              <a:pPr>
                <a:defRPr/>
              </a:pPr>
              <a:t>7/14/16</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4A74B2AE-D185-4C1B-95B7-1ECBB1C250D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C7CA048-15BC-4779-A578-845FA66B093A}" type="datetimeFigureOut">
              <a:rPr lang="en-US"/>
              <a:pPr>
                <a:defRPr/>
              </a:pPr>
              <a:t>7/14/16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DA4260F0-6670-46B3-A193-65DC7633B5F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F3D3FCB6-DFBE-4CBF-B4C6-0172A6C22C4C}" type="datetimeFigureOut">
              <a:rPr lang="en-US"/>
              <a:pPr>
                <a:defRPr/>
              </a:pPr>
              <a:t>7/14/16</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8630F303-5F75-419A-AD39-303AAD988C36}"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EB1380D2-7C00-4B65-B437-C6FDE3A4EBE6}" type="datetimeFigureOut">
              <a:rPr lang="en-US"/>
              <a:pPr>
                <a:defRPr/>
              </a:pPr>
              <a:t>7/14/16</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AD643C73-1E80-4F4A-887E-C2440F15F277}"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4A571084-5843-4D59-AAE4-539F04F25940}" type="datetimeFigureOut">
              <a:rPr lang="en-US"/>
              <a:pPr>
                <a:defRPr/>
              </a:pPr>
              <a:t>7/14/16</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F39A5DCC-0D3F-435D-B86D-9C6A4618BC55}"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992DA4DA-6989-4CFD-BF36-491703954E56}" type="datetimeFigureOut">
              <a:rPr lang="en-US"/>
              <a:pPr>
                <a:defRPr/>
              </a:pPr>
              <a:t>7/14/16</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E43C694A-2198-4CB5-B8A9-D95918B1A34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9262D296-52A0-44AF-BFA6-CF9D2A18838F}" type="datetimeFigureOut">
              <a:rPr lang="en-US"/>
              <a:pPr>
                <a:defRPr/>
              </a:pPr>
              <a:t>7/14/16</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0B0940EB-3BBF-431C-A2EA-00226302280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BCAA6105-352F-494C-956C-C37A725D5A0D}" type="datetimeFigureOut">
              <a:rPr lang="en-US"/>
              <a:pPr>
                <a:defRPr/>
              </a:pPr>
              <a:t>7/14/16</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E3DB7EC1-7D5A-43C8-BFAE-0BBEECC9884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DCA1530E-2841-43EE-9DFA-0DA3971C2756}" type="datetimeFigureOut">
              <a:rPr lang="en-US"/>
              <a:pPr>
                <a:defRPr/>
              </a:pPr>
              <a:t>7/14/16</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768376F3-ED20-4ECF-8634-EE68B3DE5BAE}"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DA61C7DE-55BC-4392-94AE-E7C54E5443BD}" type="datetimeFigureOut">
              <a:rPr lang="en-US"/>
              <a:pPr>
                <a:defRPr/>
              </a:pPr>
              <a:t>7/14/16</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19CC1DD8-83F6-4FE8-9520-7FA28F233E8B}"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76" r:id="rId7"/>
    <p:sldLayoutId id="2147483669" r:id="rId8"/>
    <p:sldLayoutId id="2147483677" r:id="rId9"/>
    <p:sldLayoutId id="2147483668" r:id="rId10"/>
    <p:sldLayoutId id="2147483678"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Verdana" pitchFamily="34" charset="0"/>
        </a:defRPr>
      </a:lvl2pPr>
      <a:lvl3pPr algn="l" rtl="0" fontAlgn="base">
        <a:spcBef>
          <a:spcPct val="0"/>
        </a:spcBef>
        <a:spcAft>
          <a:spcPct val="0"/>
        </a:spcAft>
        <a:defRPr sz="4400">
          <a:solidFill>
            <a:schemeClr val="tx2"/>
          </a:solidFill>
          <a:latin typeface="Verdana" pitchFamily="34" charset="0"/>
        </a:defRPr>
      </a:lvl3pPr>
      <a:lvl4pPr algn="l" rtl="0" fontAlgn="base">
        <a:spcBef>
          <a:spcPct val="0"/>
        </a:spcBef>
        <a:spcAft>
          <a:spcPct val="0"/>
        </a:spcAft>
        <a:defRPr sz="4400">
          <a:solidFill>
            <a:schemeClr val="tx2"/>
          </a:solidFill>
          <a:latin typeface="Verdana" pitchFamily="34" charset="0"/>
        </a:defRPr>
      </a:lvl4pPr>
      <a:lvl5pPr algn="l" rtl="0" fontAlgn="base">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E66C7D"/>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6BB76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5.png"/><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6.png"/><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7.png"/><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8.png"/><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9.png"/><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CHAPTER 14 </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Quantitative data analysis</a:t>
            </a:r>
            <a:endParaRPr lang="en-US" sz="36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Univariate Analysis</a:t>
            </a:r>
          </a:p>
        </p:txBody>
      </p:sp>
      <p:sp>
        <p:nvSpPr>
          <p:cNvPr id="2560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Univariate Analysis – The analysis of a single variable, for purposes of description (examples: frequency distribution, averages, and measures of dispersion).</a:t>
            </a:r>
          </a:p>
          <a:p>
            <a:endParaRPr lang="en-US" sz="2600"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Example: Gender</a:t>
            </a:r>
          </a:p>
          <a:p>
            <a:pPr lvl="2"/>
            <a:r>
              <a:rPr lang="en-US" sz="2600" dirty="0" smtClean="0">
                <a:latin typeface="Arial" panose="020B0604020202020204" pitchFamily="34" charset="0"/>
                <a:cs typeface="Arial" panose="020B0604020202020204" pitchFamily="34" charset="0"/>
              </a:rPr>
              <a:t>The number of men in a sample and the number of women in a sample.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Univariate Analysis</a:t>
            </a:r>
            <a:endParaRPr lang="en-US" sz="3600" dirty="0" smtClean="0"/>
          </a:p>
        </p:txBody>
      </p:sp>
      <p:sp>
        <p:nvSpPr>
          <p:cNvPr id="2662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Distributions</a:t>
            </a:r>
          </a:p>
          <a:p>
            <a:pPr lvl="1"/>
            <a:r>
              <a:rPr lang="en-US" dirty="0" smtClean="0">
                <a:latin typeface="Arial" panose="020B0604020202020204" pitchFamily="34" charset="0"/>
                <a:cs typeface="Arial" panose="020B0604020202020204" pitchFamily="34" charset="0"/>
              </a:rPr>
              <a:t>Frequency Distributions – A description of the number of times the various attributes of a variable are observed in a sample.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Attendance at Religious Services, 2012</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14-3</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3657600" y="685800"/>
            <a:ext cx="3810000" cy="32766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52400"/>
            <a:ext cx="256677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136526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Bar Chart of GSS ATTEND, 2012</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14-4</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525012" y="1524000"/>
            <a:ext cx="7583487" cy="23622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0"/>
            <a:ext cx="7369834"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36406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Pie Chart showing Number and Percentage of Religious Institutions by Type</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14-5</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560513" y="1600200"/>
            <a:ext cx="7583487" cy="20574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
            <a:ext cx="72880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109108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Univariate Analysis </a:t>
            </a:r>
            <a:r>
              <a:rPr lang="en-US" sz="1200" dirty="0">
                <a:latin typeface="Arial" panose="020B0604020202020204" pitchFamily="34" charset="0"/>
                <a:cs typeface="Arial" panose="020B0604020202020204" pitchFamily="34" charset="0"/>
              </a:rPr>
              <a:t>(slide 1 of </a:t>
            </a:r>
            <a:r>
              <a:rPr lang="en-US" sz="1200" dirty="0" smtClean="0">
                <a:latin typeface="Arial" panose="020B0604020202020204" pitchFamily="34" charset="0"/>
                <a:cs typeface="Arial" panose="020B0604020202020204" pitchFamily="34" charset="0"/>
              </a:rPr>
              <a:t>3)</a:t>
            </a:r>
            <a:endParaRPr lang="en-US" sz="1200" dirty="0" smtClean="0"/>
          </a:p>
        </p:txBody>
      </p:sp>
      <p:sp>
        <p:nvSpPr>
          <p:cNvPr id="3072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Measures of Central Tendency</a:t>
            </a:r>
          </a:p>
          <a:p>
            <a:pPr lvl="1"/>
            <a:r>
              <a:rPr lang="en-US" dirty="0" err="1" smtClean="0">
                <a:latin typeface="Arial" panose="020B0604020202020204" pitchFamily="34" charset="0"/>
                <a:cs typeface="Arial" panose="020B0604020202020204" pitchFamily="34" charset="0"/>
              </a:rPr>
              <a:t>Univariate</a:t>
            </a:r>
            <a:r>
              <a:rPr lang="en-US" dirty="0" smtClean="0">
                <a:latin typeface="Arial" panose="020B0604020202020204" pitchFamily="34" charset="0"/>
                <a:cs typeface="Arial" panose="020B0604020202020204" pitchFamily="34" charset="0"/>
              </a:rPr>
              <a:t> ways of describing the data</a:t>
            </a:r>
          </a:p>
          <a:p>
            <a:pPr lvl="2"/>
            <a:r>
              <a:rPr lang="en-US" dirty="0" smtClean="0">
                <a:latin typeface="Arial" panose="020B0604020202020204" pitchFamily="34" charset="0"/>
                <a:cs typeface="Arial" panose="020B0604020202020204" pitchFamily="34" charset="0"/>
              </a:rPr>
              <a:t>Mean</a:t>
            </a:r>
          </a:p>
          <a:p>
            <a:pPr lvl="2"/>
            <a:r>
              <a:rPr lang="en-US" dirty="0" smtClean="0">
                <a:latin typeface="Arial" panose="020B0604020202020204" pitchFamily="34" charset="0"/>
                <a:cs typeface="Arial" panose="020B0604020202020204" pitchFamily="34" charset="0"/>
              </a:rPr>
              <a:t>Median</a:t>
            </a:r>
          </a:p>
          <a:p>
            <a:pPr lvl="2"/>
            <a:r>
              <a:rPr lang="en-US" dirty="0" smtClean="0">
                <a:latin typeface="Arial" panose="020B0604020202020204" pitchFamily="34" charset="0"/>
                <a:cs typeface="Arial" panose="020B0604020202020204" pitchFamily="34" charset="0"/>
              </a:rPr>
              <a:t>Mode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Univariate Analysis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3)</a:t>
            </a:r>
            <a:endParaRPr lang="en-US" sz="1200" dirty="0" smtClean="0"/>
          </a:p>
        </p:txBody>
      </p:sp>
      <p:sp>
        <p:nvSpPr>
          <p:cNvPr id="20483" name="Content Placeholder 2"/>
          <p:cNvSpPr>
            <a:spLocks noGrp="1"/>
          </p:cNvSpPr>
          <p:nvPr>
            <p:ph sz="quarter" idx="1"/>
          </p:nvPr>
        </p:nvSpPr>
        <p:spPr>
          <a:xfrm>
            <a:off x="612775" y="1600200"/>
            <a:ext cx="8153400" cy="4495800"/>
          </a:xfrm>
        </p:spPr>
        <p:txBody>
          <a:bodyPr>
            <a:normAutofit fontScale="92500"/>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Mode – the most frequently observed value or attribute. </a:t>
            </a:r>
            <a:r>
              <a:rPr lang="en-US" sz="2600" i="1" u="sng" dirty="0" smtClean="0">
                <a:latin typeface="Arial" panose="020B0604020202020204" pitchFamily="34" charset="0"/>
                <a:cs typeface="Arial" panose="020B0604020202020204" pitchFamily="34" charset="0"/>
              </a:rPr>
              <a:t>Can be used for all variable types: nominal, ordinal, and interval</a:t>
            </a:r>
            <a:r>
              <a:rPr lang="en-US" sz="2600" i="1" dirty="0" smtClean="0">
                <a:latin typeface="Arial" panose="020B0604020202020204" pitchFamily="34" charset="0"/>
                <a:cs typeface="Arial" panose="020B0604020202020204" pitchFamily="34" charset="0"/>
              </a:rPr>
              <a:t>.</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Median –the value of the “middle” case in a rank-ordered set of observations. </a:t>
            </a:r>
            <a:r>
              <a:rPr lang="en-US" sz="2600" i="1" u="sng" dirty="0">
                <a:latin typeface="Arial" panose="020B0604020202020204" pitchFamily="34" charset="0"/>
                <a:cs typeface="Arial" panose="020B0604020202020204" pitchFamily="34" charset="0"/>
              </a:rPr>
              <a:t>Can be used for </a:t>
            </a:r>
            <a:r>
              <a:rPr lang="en-US" sz="2600" i="1" u="sng" dirty="0" smtClean="0">
                <a:latin typeface="Arial" panose="020B0604020202020204" pitchFamily="34" charset="0"/>
                <a:cs typeface="Arial" panose="020B0604020202020204" pitchFamily="34" charset="0"/>
              </a:rPr>
              <a:t>two variable </a:t>
            </a:r>
            <a:r>
              <a:rPr lang="en-US" sz="2600" i="1" u="sng" dirty="0">
                <a:latin typeface="Arial" panose="020B0604020202020204" pitchFamily="34" charset="0"/>
                <a:cs typeface="Arial" panose="020B0604020202020204" pitchFamily="34" charset="0"/>
              </a:rPr>
              <a:t>types: </a:t>
            </a:r>
            <a:r>
              <a:rPr lang="en-US" sz="2600" i="1" u="sng" dirty="0" smtClean="0">
                <a:latin typeface="Arial" panose="020B0604020202020204" pitchFamily="34" charset="0"/>
                <a:cs typeface="Arial" panose="020B0604020202020204" pitchFamily="34" charset="0"/>
              </a:rPr>
              <a:t>ordinal</a:t>
            </a:r>
            <a:r>
              <a:rPr lang="en-US" sz="2600" i="1" u="sng" dirty="0">
                <a:latin typeface="Arial" panose="020B0604020202020204" pitchFamily="34" charset="0"/>
                <a:cs typeface="Arial" panose="020B0604020202020204" pitchFamily="34" charset="0"/>
              </a:rPr>
              <a:t>, and interval.</a:t>
            </a:r>
          </a:p>
          <a:p>
            <a:pPr marL="0" indent="0" fontAlgn="auto">
              <a:spcAft>
                <a:spcPts val="0"/>
              </a:spcAft>
              <a:buNone/>
              <a:defRPr/>
            </a:pPr>
            <a:endParaRPr lang="en-US" sz="2600" dirty="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a:latin typeface="Arial" panose="020B0604020202020204" pitchFamily="34" charset="0"/>
                <a:cs typeface="Arial" panose="020B0604020202020204" pitchFamily="34" charset="0"/>
              </a:rPr>
              <a:t>Mean – computed by summing the values of several observations and dividing by the number of observations</a:t>
            </a:r>
            <a:r>
              <a:rPr lang="en-US" sz="2600" dirty="0" smtClean="0">
                <a:latin typeface="Arial" panose="020B0604020202020204" pitchFamily="34" charset="0"/>
                <a:cs typeface="Arial" panose="020B0604020202020204" pitchFamily="34" charset="0"/>
              </a:rPr>
              <a:t>. </a:t>
            </a:r>
            <a:r>
              <a:rPr lang="en-US" sz="2600" i="1" u="sng" dirty="0" smtClean="0">
                <a:latin typeface="Arial" panose="020B0604020202020204" pitchFamily="34" charset="0"/>
                <a:cs typeface="Arial" panose="020B0604020202020204" pitchFamily="34" charset="0"/>
              </a:rPr>
              <a:t>Can only be used for interval variables</a:t>
            </a:r>
            <a:endParaRPr lang="en-US" sz="2600" i="1" u="sng"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Three “Averages”</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14-6</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3276600" y="1219200"/>
            <a:ext cx="4191000" cy="22098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879" y="152400"/>
            <a:ext cx="3782121" cy="43434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169821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Univariate Analysis</a:t>
            </a:r>
            <a:endParaRPr lang="en-US" sz="3600" dirty="0" smtClean="0"/>
          </a:p>
        </p:txBody>
      </p:sp>
      <p:sp>
        <p:nvSpPr>
          <p:cNvPr id="22531"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Dispersion – The distribution/spread of values around a measure of central tendency.</a:t>
            </a:r>
          </a:p>
          <a:p>
            <a:pPr marL="640715" lvl="1" indent="-320040" fontAlgn="auto">
              <a:spcAft>
                <a:spcPts val="0"/>
              </a:spcAft>
              <a:buFont typeface="Wingdings"/>
              <a:buChar char=""/>
              <a:defRPr/>
            </a:pPr>
            <a:endParaRPr lang="en-US" sz="2300" dirty="0" smtClean="0">
              <a:latin typeface="Arial" panose="020B0604020202020204" pitchFamily="34" charset="0"/>
              <a:cs typeface="Arial" panose="020B0604020202020204" pitchFamily="34" charset="0"/>
            </a:endParaRPr>
          </a:p>
          <a:p>
            <a:pPr marL="640715" lvl="1" indent="-320040" fontAlgn="auto">
              <a:spcAft>
                <a:spcPts val="0"/>
              </a:spcAft>
              <a:buFont typeface="Wingdings"/>
              <a:buChar char=""/>
              <a:defRPr/>
            </a:pPr>
            <a:r>
              <a:rPr lang="en-US" sz="2400" dirty="0" smtClean="0">
                <a:latin typeface="Arial" panose="020B0604020202020204" pitchFamily="34" charset="0"/>
                <a:cs typeface="Arial" panose="020B0604020202020204" pitchFamily="34" charset="0"/>
              </a:rPr>
              <a:t>Range: distance between highest and lowest value</a:t>
            </a:r>
            <a:endParaRPr lang="en-US" sz="2400" dirty="0">
              <a:latin typeface="Arial" panose="020B0604020202020204" pitchFamily="34" charset="0"/>
              <a:cs typeface="Arial" panose="020B0604020202020204" pitchFamily="34" charset="0"/>
            </a:endParaRPr>
          </a:p>
          <a:p>
            <a:pPr marL="640715" lvl="1" indent="-320040" fontAlgn="auto">
              <a:spcAft>
                <a:spcPts val="0"/>
              </a:spcAft>
              <a:buFont typeface="Wingdings"/>
              <a:buChar char=""/>
              <a:defRPr/>
            </a:pPr>
            <a:r>
              <a:rPr lang="en-US" sz="2400" dirty="0" smtClean="0">
                <a:latin typeface="Arial" panose="020B0604020202020204" pitchFamily="34" charset="0"/>
                <a:cs typeface="Arial" panose="020B0604020202020204" pitchFamily="34" charset="0"/>
              </a:rPr>
              <a:t>Standard Deviation: A measure of dispersion around the mean, calculated so that approximately 68 percent of the cases will lie within plus or minus one standard deviation from the mean, 95 percent within two, and 99.9 percent within three standard deviations.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High and Low Standard Deviations</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14-7</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2895600" y="1600200"/>
            <a:ext cx="5297487" cy="16764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1820" y="76200"/>
            <a:ext cx="348098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1775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Chapter Outline</a:t>
            </a:r>
          </a:p>
        </p:txBody>
      </p:sp>
      <p:sp>
        <p:nvSpPr>
          <p:cNvPr id="1536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Introduction</a:t>
            </a:r>
          </a:p>
          <a:p>
            <a:r>
              <a:rPr lang="en-US" sz="2600" dirty="0" smtClean="0">
                <a:latin typeface="Arial" panose="020B0604020202020204" pitchFamily="34" charset="0"/>
                <a:cs typeface="Arial" panose="020B0604020202020204" pitchFamily="34" charset="0"/>
              </a:rPr>
              <a:t>Quantification of Data</a:t>
            </a:r>
          </a:p>
          <a:p>
            <a:r>
              <a:rPr lang="en-US" sz="2600" dirty="0" smtClean="0">
                <a:latin typeface="Arial" panose="020B0604020202020204" pitchFamily="34" charset="0"/>
                <a:cs typeface="Arial" panose="020B0604020202020204" pitchFamily="34" charset="0"/>
              </a:rPr>
              <a:t>Univariate Analysis</a:t>
            </a:r>
          </a:p>
          <a:p>
            <a:r>
              <a:rPr lang="en-US" sz="2600" dirty="0" smtClean="0">
                <a:latin typeface="Arial" panose="020B0604020202020204" pitchFamily="34" charset="0"/>
                <a:cs typeface="Arial" panose="020B0604020202020204" pitchFamily="34" charset="0"/>
              </a:rPr>
              <a:t>Subgroup Comparisons</a:t>
            </a:r>
          </a:p>
          <a:p>
            <a:r>
              <a:rPr lang="en-US" sz="2600" dirty="0" smtClean="0">
                <a:latin typeface="Arial" panose="020B0604020202020204" pitchFamily="34" charset="0"/>
                <a:cs typeface="Arial" panose="020B0604020202020204" pitchFamily="34" charset="0"/>
              </a:rPr>
              <a:t>Bivariate Analysis</a:t>
            </a:r>
          </a:p>
          <a:p>
            <a:r>
              <a:rPr lang="en-US" sz="2600" dirty="0" smtClean="0">
                <a:latin typeface="Arial" panose="020B0604020202020204" pitchFamily="34" charset="0"/>
                <a:cs typeface="Arial" panose="020B0604020202020204" pitchFamily="34" charset="0"/>
              </a:rPr>
              <a:t>Introduction to Multivariate Analysis</a:t>
            </a:r>
          </a:p>
          <a:p>
            <a:r>
              <a:rPr lang="en-US" sz="2600" dirty="0" smtClean="0">
                <a:latin typeface="Arial" panose="020B0604020202020204" pitchFamily="34" charset="0"/>
                <a:cs typeface="Arial" panose="020B0604020202020204" pitchFamily="34" charset="0"/>
              </a:rPr>
              <a:t>Sociological Diagnostics</a:t>
            </a:r>
          </a:p>
          <a:p>
            <a:r>
              <a:rPr lang="en-US" sz="2600" dirty="0" smtClean="0">
                <a:latin typeface="Arial" panose="020B0604020202020204" pitchFamily="34" charset="0"/>
                <a:cs typeface="Arial" panose="020B0604020202020204" pitchFamily="34" charset="0"/>
              </a:rPr>
              <a:t>Ethics and Quantitative Data Analysis</a:t>
            </a:r>
          </a:p>
          <a:p>
            <a:r>
              <a:rPr lang="en-US" sz="2600" dirty="0" smtClean="0">
                <a:latin typeface="Arial" panose="020B0604020202020204" pitchFamily="34" charset="0"/>
                <a:cs typeface="Arial" panose="020B0604020202020204" pitchFamily="34" charset="0"/>
              </a:rPr>
              <a:t>Chapter Summary</a:t>
            </a:r>
          </a:p>
          <a:p>
            <a:r>
              <a:rPr lang="en-US" sz="2600" dirty="0" smtClean="0">
                <a:latin typeface="Arial" panose="020B0604020202020204" pitchFamily="34" charset="0"/>
                <a:cs typeface="Arial" panose="020B0604020202020204" pitchFamily="34" charset="0"/>
              </a:rPr>
              <a:t>Questions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Univariate Analysis </a:t>
            </a:r>
            <a:r>
              <a:rPr lang="en-US" sz="1200" dirty="0">
                <a:latin typeface="Arial" panose="020B0604020202020204" pitchFamily="34" charset="0"/>
                <a:cs typeface="Arial" panose="020B0604020202020204" pitchFamily="34" charset="0"/>
              </a:rPr>
              <a:t>(slide 1 of </a:t>
            </a:r>
            <a:r>
              <a:rPr lang="en-US" sz="1200" dirty="0" smtClean="0">
                <a:latin typeface="Arial" panose="020B0604020202020204" pitchFamily="34" charset="0"/>
                <a:cs typeface="Arial" panose="020B0604020202020204" pitchFamily="34" charset="0"/>
              </a:rPr>
              <a:t>2)</a:t>
            </a:r>
            <a:endParaRPr lang="en-US" sz="1200" dirty="0" smtClean="0"/>
          </a:p>
        </p:txBody>
      </p:sp>
      <p:sp>
        <p:nvSpPr>
          <p:cNvPr id="3891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Continuous Variable – A variable whose attributes form a steady progression</a:t>
            </a:r>
          </a:p>
          <a:p>
            <a:pPr lvl="1"/>
            <a:r>
              <a:rPr lang="en-US" sz="2300" dirty="0" smtClean="0">
                <a:latin typeface="Arial" panose="020B0604020202020204" pitchFamily="34" charset="0"/>
                <a:cs typeface="Arial" panose="020B0604020202020204" pitchFamily="34" charset="0"/>
              </a:rPr>
              <a:t>Interval variables: age, income</a:t>
            </a:r>
          </a:p>
          <a:p>
            <a:endParaRPr lang="en-US" sz="2600" dirty="0" smtClean="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Discrete/Categorical Variable – A variable whose attributes are separate from one another</a:t>
            </a:r>
          </a:p>
          <a:p>
            <a:pPr lvl="1"/>
            <a:r>
              <a:rPr lang="en-US" sz="2300" dirty="0" smtClean="0">
                <a:latin typeface="Arial" panose="020B0604020202020204" pitchFamily="34" charset="0"/>
                <a:cs typeface="Arial" panose="020B0604020202020204" pitchFamily="34" charset="0"/>
              </a:rPr>
              <a:t>Nominal or ordinal variables: gender, political affiliation, socio-economic status.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Considerations for Quantitative Data</a:t>
            </a:r>
          </a:p>
        </p:txBody>
      </p:sp>
      <p:sp>
        <p:nvSpPr>
          <p:cNvPr id="2560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“Collapsing” Response Categories</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Handling “Don’t Knows”</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Bivariate Analysis</a:t>
            </a:r>
            <a:endParaRPr lang="en-US" sz="3600" dirty="0" smtClean="0"/>
          </a:p>
        </p:txBody>
      </p:sp>
      <p:sp>
        <p:nvSpPr>
          <p:cNvPr id="43010" name="Content Placeholder 2"/>
          <p:cNvSpPr>
            <a:spLocks noGrp="1"/>
          </p:cNvSpPr>
          <p:nvPr>
            <p:ph sz="quarter" idx="1"/>
          </p:nvPr>
        </p:nvSpPr>
        <p:spPr>
          <a:xfrm>
            <a:off x="612775" y="1600200"/>
            <a:ext cx="8153400" cy="4495800"/>
          </a:xfrm>
        </p:spPr>
        <p:txBody>
          <a:bodyPr/>
          <a:lstStyle/>
          <a:p>
            <a:r>
              <a:rPr lang="en-US" sz="2600" dirty="0">
                <a:latin typeface="Arial" panose="020B0604020202020204" pitchFamily="34" charset="0"/>
                <a:cs typeface="Arial" panose="020B0604020202020204" pitchFamily="34" charset="0"/>
              </a:rPr>
              <a:t>Bivariate Analysis – The analysis of two variables simultaneously, for the purpose of </a:t>
            </a:r>
            <a:r>
              <a:rPr lang="en-US" sz="2600" dirty="0" smtClean="0">
                <a:latin typeface="Arial" panose="020B0604020202020204" pitchFamily="34" charset="0"/>
                <a:cs typeface="Arial" panose="020B0604020202020204" pitchFamily="34" charset="0"/>
              </a:rPr>
              <a:t>determining an empirical </a:t>
            </a:r>
            <a:r>
              <a:rPr lang="en-US" sz="2600" dirty="0">
                <a:latin typeface="Arial" panose="020B0604020202020204" pitchFamily="34" charset="0"/>
                <a:cs typeface="Arial" panose="020B0604020202020204" pitchFamily="34" charset="0"/>
              </a:rPr>
              <a:t>relationship between them</a:t>
            </a:r>
            <a:r>
              <a:rPr lang="en-US" sz="2600" dirty="0" smtClean="0">
                <a:latin typeface="Arial" panose="020B0604020202020204" pitchFamily="34" charset="0"/>
                <a:cs typeface="Arial" panose="020B0604020202020204" pitchFamily="34" charset="0"/>
              </a:rPr>
              <a:t>.</a:t>
            </a:r>
          </a:p>
          <a:p>
            <a:endParaRPr lang="en-US" sz="2600" dirty="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Bivariate Analysis </a:t>
            </a:r>
            <a:r>
              <a:rPr lang="en-US" sz="1200" dirty="0">
                <a:latin typeface="Arial" panose="020B0604020202020204" pitchFamily="34" charset="0"/>
                <a:cs typeface="Arial" panose="020B0604020202020204" pitchFamily="34" charset="0"/>
              </a:rPr>
              <a:t>(slide 1 of 2)</a:t>
            </a:r>
            <a:endParaRPr lang="en-US" sz="1200" dirty="0" smtClean="0"/>
          </a:p>
        </p:txBody>
      </p:sp>
      <p:sp>
        <p:nvSpPr>
          <p:cNvPr id="29699" name="Content Placeholder 2"/>
          <p:cNvSpPr>
            <a:spLocks noGrp="1"/>
          </p:cNvSpPr>
          <p:nvPr>
            <p:ph sz="quarter" idx="1"/>
          </p:nvPr>
        </p:nvSpPr>
        <p:spPr>
          <a:xfrm>
            <a:off x="612775" y="1600200"/>
            <a:ext cx="8153400" cy="4495800"/>
          </a:xfrm>
        </p:spPr>
        <p:txBody>
          <a:bodyPr>
            <a:normAutofit lnSpcReduction="10000"/>
          </a:bodyPr>
          <a:lstStyle/>
          <a:p>
            <a:r>
              <a:rPr lang="en-US" sz="2600" dirty="0">
                <a:latin typeface="Arial" panose="020B0604020202020204" pitchFamily="34" charset="0"/>
                <a:cs typeface="Arial" panose="020B0604020202020204" pitchFamily="34" charset="0"/>
              </a:rPr>
              <a:t>Constructing a Bivariate Table</a:t>
            </a:r>
          </a:p>
          <a:p>
            <a:pPr lvl="1"/>
            <a:r>
              <a:rPr lang="en-US" dirty="0">
                <a:latin typeface="Arial" panose="020B0604020202020204" pitchFamily="34" charset="0"/>
                <a:cs typeface="Arial" panose="020B0604020202020204" pitchFamily="34" charset="0"/>
              </a:rPr>
              <a:t>Determine logical direction of relationship (independent variable and dependent variable).</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Example: Gender and Attitude toward Sexual Equality</a:t>
            </a:r>
          </a:p>
          <a:p>
            <a:pPr marL="788988" lvl="1" indent="-51435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The cases are divided into men and women.</a:t>
            </a:r>
          </a:p>
          <a:p>
            <a:pPr marL="788988" lvl="1" indent="-51435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Each gender subgrouping is described in terms of approval or disapproval of sexual equality.</a:t>
            </a:r>
          </a:p>
          <a:p>
            <a:pPr marL="788988" lvl="1" indent="-51435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Men and women are compared in terms of the percentages approving of sexual equality.</a:t>
            </a:r>
          </a:p>
          <a:p>
            <a:pPr marL="788988" lvl="1" indent="-514350" fontAlgn="auto">
              <a:spcAft>
                <a:spcPts val="0"/>
              </a:spcAft>
              <a:buFont typeface="Arial" charset="0"/>
              <a:buAutoNum type="arabicPeriod"/>
              <a:defRPr/>
            </a:pPr>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Bivariate </a:t>
            </a:r>
            <a:r>
              <a:rPr lang="en-US" sz="3600" dirty="0" smtClean="0">
                <a:latin typeface="Arial" panose="020B0604020202020204" pitchFamily="34" charset="0"/>
                <a:cs typeface="Arial" panose="020B0604020202020204" pitchFamily="34" charset="0"/>
              </a:rPr>
              <a:t>Analysis</a:t>
            </a:r>
            <a:endParaRPr lang="en-US" sz="1200" dirty="0" smtClean="0"/>
          </a:p>
        </p:txBody>
      </p:sp>
      <p:sp>
        <p:nvSpPr>
          <p:cNvPr id="29699" name="Content Placeholder 2"/>
          <p:cNvSpPr>
            <a:spLocks noGrp="1"/>
          </p:cNvSpPr>
          <p:nvPr>
            <p:ph sz="quarter" idx="1"/>
          </p:nvPr>
        </p:nvSpPr>
        <p:spPr>
          <a:xfrm>
            <a:off x="612775" y="1600200"/>
            <a:ext cx="8153400" cy="4495800"/>
          </a:xfrm>
        </p:spPr>
        <p:txBody>
          <a:bodyPr>
            <a:normAutofit/>
          </a:bodyPr>
          <a:lstStyle/>
          <a:p>
            <a:pPr fontAlgn="auto">
              <a:spcAft>
                <a:spcPts val="0"/>
              </a:spcAft>
              <a:defRPr/>
            </a:pPr>
            <a:r>
              <a:rPr lang="en-US" sz="2600" dirty="0">
                <a:latin typeface="Arial" panose="020B0604020202020204" pitchFamily="34" charset="0"/>
                <a:cs typeface="Arial" panose="020B0604020202020204" pitchFamily="34" charset="0"/>
              </a:rPr>
              <a:t>Contingency Table – Another name for bivariate tables, the percentage of the dependent variable are contingent upon values of the independent variable.</a:t>
            </a:r>
          </a:p>
          <a:p>
            <a:pPr marL="788988" lvl="1" indent="-514350" fontAlgn="auto">
              <a:spcAft>
                <a:spcPts val="0"/>
              </a:spcAft>
              <a:buFont typeface="Arial" charset="0"/>
              <a:buAutoNum type="arabicPeriod"/>
              <a:defRPr/>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2932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Percentaging a Table</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14-8</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2590800" y="1371600"/>
            <a:ext cx="5181600" cy="16002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76200"/>
            <a:ext cx="38862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480360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Bivariate </a:t>
            </a:r>
            <a:r>
              <a:rPr lang="en-US" sz="3600" dirty="0" smtClean="0">
                <a:latin typeface="Arial" panose="020B0604020202020204" pitchFamily="34" charset="0"/>
                <a:cs typeface="Arial" panose="020B0604020202020204" pitchFamily="34" charset="0"/>
              </a:rPr>
              <a:t>Analysis </a:t>
            </a:r>
            <a:r>
              <a:rPr lang="en-US" sz="1200" dirty="0" smtClean="0">
                <a:latin typeface="Arial" panose="020B0604020202020204" pitchFamily="34" charset="0"/>
                <a:cs typeface="Arial" panose="020B0604020202020204" pitchFamily="34" charset="0"/>
              </a:rPr>
              <a:t>(slide 2 of 2)</a:t>
            </a:r>
            <a:endParaRPr lang="en-US" sz="1200" dirty="0" smtClean="0"/>
          </a:p>
        </p:txBody>
      </p:sp>
      <p:sp>
        <p:nvSpPr>
          <p:cNvPr id="31747"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Guidelines for Presentation of Tables</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A table should have a heading or title that describes what is contained in the table.</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Original content should be clearly presented.</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The attributes of each variable should be clearly indicated.</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The base on which percentage are computed should be indicated.</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Missing data should be indicated in the table.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12775" y="228600"/>
            <a:ext cx="8153400" cy="990600"/>
          </a:xfrm>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Introduction to Multivariate Analysis</a:t>
            </a:r>
          </a:p>
        </p:txBody>
      </p:sp>
      <p:sp>
        <p:nvSpPr>
          <p:cNvPr id="4813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Multivariate Analysis – The analysis of the simultaneous relationships among several variables.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Sociological Diagnostics </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Multivariate techniques allow the researcher to measure multiple variables at the same time</a:t>
            </a:r>
          </a:p>
          <a:p>
            <a:pPr lvl="1"/>
            <a:r>
              <a:rPr lang="en-US" sz="2300" dirty="0" smtClean="0">
                <a:latin typeface="Arial" panose="020B0604020202020204" pitchFamily="34" charset="0"/>
                <a:cs typeface="Arial" panose="020B0604020202020204" pitchFamily="34" charset="0"/>
              </a:rPr>
              <a:t>Can be used to better explain why women make less than men in the job market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Ethics and Quantitative Data Analysis</a:t>
            </a:r>
            <a:endParaRPr lang="en-US" sz="3600" dirty="0"/>
          </a:p>
        </p:txBody>
      </p:sp>
      <p:sp>
        <p:nvSpPr>
          <p:cNvPr id="3" name="Content Placeholder 2"/>
          <p:cNvSpPr>
            <a:spLocks noGrp="1"/>
          </p:cNvSpPr>
          <p:nvPr>
            <p:ph sz="quarter" idx="1"/>
          </p:nvPr>
        </p:nvSpPr>
        <p:spPr/>
        <p:txBody>
          <a:bodyPr/>
          <a:lstStyle/>
          <a:p>
            <a:r>
              <a:rPr lang="en-US" dirty="0" smtClean="0"/>
              <a:t>Unbiased analysis and reporting is an ethical concern for quantitative analysis as well as in qualitative analysis.</a:t>
            </a:r>
          </a:p>
          <a:p>
            <a:r>
              <a:rPr lang="en-US" dirty="0" smtClean="0"/>
              <a:t>The privacy of subjects must be protected in analysis and reporting.</a:t>
            </a:r>
            <a:endParaRPr lang="en-US" dirty="0"/>
          </a:p>
        </p:txBody>
      </p:sp>
    </p:spTree>
    <p:extLst>
      <p:ext uri="{BB962C8B-B14F-4D97-AF65-F5344CB8AC3E}">
        <p14:creationId xmlns:p14="http://schemas.microsoft.com/office/powerpoint/2010/main" val="4158709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Quantification of Data</a:t>
            </a:r>
          </a:p>
        </p:txBody>
      </p:sp>
      <p:sp>
        <p:nvSpPr>
          <p:cNvPr id="1638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Quantitative Analysis – The numerical representation and manipulation of observations for the purpose of describing and explaining the phenomena that those observations reflect.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a:t>
            </a:r>
            <a:r>
              <a:rPr lang="en-US" sz="3600" dirty="0">
                <a:latin typeface="Arial" panose="020B0604020202020204" pitchFamily="34" charset="0"/>
                <a:cs typeface="Arial" panose="020B0604020202020204" pitchFamily="34" charset="0"/>
              </a:rPr>
              <a:t>Summary </a:t>
            </a:r>
            <a:r>
              <a:rPr lang="en-US" sz="1200" dirty="0">
                <a:latin typeface="Arial" panose="020B0604020202020204" pitchFamily="34" charset="0"/>
                <a:cs typeface="Arial" panose="020B0604020202020204" pitchFamily="34" charset="0"/>
              </a:rPr>
              <a:t>(slide 1 of 2)</a:t>
            </a: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Provide an example illustrating the quantification of data.</a:t>
            </a:r>
          </a:p>
          <a:p>
            <a:r>
              <a:rPr lang="en-US" sz="2600" dirty="0" smtClean="0">
                <a:latin typeface="Arial" panose="020B0604020202020204" pitchFamily="34" charset="0"/>
                <a:cs typeface="Arial" panose="020B0604020202020204" pitchFamily="34" charset="0"/>
              </a:rPr>
              <a:t>Identify and discuss the several aspects of univariate analysis.</a:t>
            </a:r>
          </a:p>
          <a:p>
            <a:r>
              <a:rPr lang="en-US" sz="2600" dirty="0" smtClean="0">
                <a:latin typeface="Arial" panose="020B0604020202020204" pitchFamily="34" charset="0"/>
                <a:cs typeface="Arial" panose="020B0604020202020204" pitchFamily="34" charset="0"/>
              </a:rPr>
              <a:t>Explain what is gained when subgroup comparisons are used instead of univariate analyses.</a:t>
            </a:r>
          </a:p>
          <a:p>
            <a:r>
              <a:rPr lang="en-US" sz="2600" dirty="0" smtClean="0">
                <a:latin typeface="Arial" panose="020B0604020202020204" pitchFamily="34" charset="0"/>
                <a:cs typeface="Arial" panose="020B0604020202020204" pitchFamily="34" charset="0"/>
              </a:rPr>
              <a:t>Describe and illustrate the difference between subgroup comparisons and bivariate analyses.</a:t>
            </a:r>
          </a:p>
        </p:txBody>
      </p:sp>
    </p:spTree>
    <p:extLst>
      <p:ext uri="{BB962C8B-B14F-4D97-AF65-F5344CB8AC3E}">
        <p14:creationId xmlns:p14="http://schemas.microsoft.com/office/powerpoint/2010/main" val="1636727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a:t>
            </a:r>
            <a:r>
              <a:rPr lang="en-US" sz="3600" dirty="0">
                <a:latin typeface="Arial" panose="020B0604020202020204" pitchFamily="34" charset="0"/>
                <a:cs typeface="Arial" panose="020B0604020202020204" pitchFamily="34" charset="0"/>
              </a:rPr>
              <a:t>Summary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2)</a:t>
            </a: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List and explain the added advantages of multivariate analysis over bivariate analysis.</a:t>
            </a:r>
          </a:p>
          <a:p>
            <a:r>
              <a:rPr lang="en-US" sz="2600" dirty="0" smtClean="0">
                <a:latin typeface="Arial" panose="020B0604020202020204" pitchFamily="34" charset="0"/>
                <a:cs typeface="Arial" panose="020B0604020202020204" pitchFamily="34" charset="0"/>
              </a:rPr>
              <a:t>Outline an example of sociological diagnostics and how it might be used in relation to social causes.</a:t>
            </a:r>
          </a:p>
          <a:p>
            <a:r>
              <a:rPr lang="en-US" sz="2600" dirty="0" smtClean="0">
                <a:latin typeface="Arial" panose="020B0604020202020204" pitchFamily="34" charset="0"/>
                <a:cs typeface="Arial" panose="020B0604020202020204" pitchFamily="34" charset="0"/>
              </a:rPr>
              <a:t>Define ways in which ethical issues may arise in connection with quantitative analyses.</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3580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5"/>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Quantitative Coding Examples</a:t>
            </a:r>
          </a:p>
        </p:txBody>
      </p:sp>
      <p:sp>
        <p:nvSpPr>
          <p:cNvPr id="12291" name="Content Placeholder 4"/>
          <p:cNvSpPr>
            <a:spLocks noGrp="1"/>
          </p:cNvSpPr>
          <p:nvPr>
            <p:ph sz="quarter" idx="1"/>
          </p:nvPr>
        </p:nvSpPr>
        <p:spPr>
          <a:xfrm>
            <a:off x="609600" y="1589088"/>
            <a:ext cx="3886200" cy="4572000"/>
          </a:xfrm>
        </p:spPr>
        <p:txBody>
          <a:bodyPr>
            <a:noAutofit/>
          </a:bodyPr>
          <a:lstStyle/>
          <a:p>
            <a:pPr marL="320040" indent="-320040" fontAlgn="t">
              <a:spcAft>
                <a:spcPts val="0"/>
              </a:spcAft>
              <a:buFont typeface="Wingdings"/>
              <a:buChar char=""/>
              <a:defRPr/>
            </a:pPr>
            <a:r>
              <a:rPr lang="en-US" sz="2600" dirty="0" smtClean="0">
                <a:latin typeface="Arial" panose="020B0604020202020204" pitchFamily="34" charset="0"/>
                <a:cs typeface="Arial" panose="020B0604020202020204" pitchFamily="34" charset="0"/>
              </a:rPr>
              <a:t>Age</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1 = 1</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2 = 2</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3 = 3</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4 = 4</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5 = 5</a:t>
            </a:r>
          </a:p>
          <a:p>
            <a:pPr marL="320040" indent="-320040" fontAlgn="t">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t">
              <a:spcAft>
                <a:spcPts val="0"/>
              </a:spcAft>
              <a:buFont typeface="Wingdings"/>
              <a:buChar char=""/>
              <a:defRPr/>
            </a:pPr>
            <a:r>
              <a:rPr lang="en-US" sz="2600" dirty="0" smtClean="0">
                <a:latin typeface="Arial" panose="020B0604020202020204" pitchFamily="34" charset="0"/>
                <a:cs typeface="Arial" panose="020B0604020202020204" pitchFamily="34" charset="0"/>
              </a:rPr>
              <a:t>Sex</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Male = 1</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Female = 2</a:t>
            </a:r>
          </a:p>
        </p:txBody>
      </p:sp>
      <p:sp>
        <p:nvSpPr>
          <p:cNvPr id="12292" name="Content Placeholder 6"/>
          <p:cNvSpPr>
            <a:spLocks noGrp="1"/>
          </p:cNvSpPr>
          <p:nvPr>
            <p:ph sz="quarter" idx="2"/>
          </p:nvPr>
        </p:nvSpPr>
        <p:spPr>
          <a:xfrm>
            <a:off x="4845050" y="1589088"/>
            <a:ext cx="3886200" cy="4572000"/>
          </a:xfrm>
        </p:spPr>
        <p:txBody>
          <a:bodyPr>
            <a:noAutofit/>
          </a:bodyPr>
          <a:lstStyle/>
          <a:p>
            <a:pPr marL="320040" indent="-320040" fontAlgn="t">
              <a:spcAft>
                <a:spcPts val="0"/>
              </a:spcAft>
              <a:buFont typeface="Wingdings"/>
              <a:buChar char=""/>
              <a:defRPr/>
            </a:pPr>
            <a:r>
              <a:rPr lang="en-US" sz="2600" dirty="0" smtClean="0">
                <a:latin typeface="Arial" panose="020B0604020202020204" pitchFamily="34" charset="0"/>
                <a:cs typeface="Arial" panose="020B0604020202020204" pitchFamily="34" charset="0"/>
              </a:rPr>
              <a:t>Political Affiliation</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Democrat = 1</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Republican = 2</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Independent = 3</a:t>
            </a:r>
          </a:p>
          <a:p>
            <a:pPr marL="640080" lvl="1" indent="-274320" fontAlgn="t">
              <a:spcAft>
                <a:spcPts val="0"/>
              </a:spcAft>
              <a:buFont typeface="Wingdings 2"/>
              <a:buChar char=""/>
              <a:defRPr/>
            </a:pPr>
            <a:endParaRPr lang="en-US" dirty="0" smtClean="0">
              <a:latin typeface="Arial" panose="020B0604020202020204" pitchFamily="34" charset="0"/>
              <a:cs typeface="Arial" panose="020B0604020202020204" pitchFamily="34" charset="0"/>
            </a:endParaRPr>
          </a:p>
          <a:p>
            <a:pPr marL="320040" indent="-320040" fontAlgn="t">
              <a:spcAft>
                <a:spcPts val="0"/>
              </a:spcAft>
              <a:buFont typeface="Wingdings"/>
              <a:buChar char=""/>
              <a:defRPr/>
            </a:pPr>
            <a:r>
              <a:rPr lang="en-US" sz="2600" dirty="0" smtClean="0">
                <a:latin typeface="Arial" panose="020B0604020202020204" pitchFamily="34" charset="0"/>
                <a:cs typeface="Arial" panose="020B0604020202020204" pitchFamily="34" charset="0"/>
              </a:rPr>
              <a:t>Region of Country</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West = 1</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Midwest = 2</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South = 3</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Northeast = 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Quantification of </a:t>
            </a:r>
            <a:r>
              <a:rPr lang="en-US" sz="3600" dirty="0" smtClean="0">
                <a:latin typeface="Arial" panose="020B0604020202020204" pitchFamily="34" charset="0"/>
                <a:cs typeface="Arial" panose="020B0604020202020204" pitchFamily="34" charset="0"/>
              </a:rPr>
              <a:t>Data </a:t>
            </a:r>
            <a:r>
              <a:rPr lang="en-US" sz="1200" dirty="0" smtClean="0">
                <a:latin typeface="Arial" panose="020B0604020202020204" pitchFamily="34" charset="0"/>
                <a:cs typeface="Arial" panose="020B0604020202020204" pitchFamily="34" charset="0"/>
              </a:rPr>
              <a:t>(slide 1 of 2)</a:t>
            </a:r>
            <a:endParaRPr lang="en-US" sz="1200" dirty="0" smtClean="0"/>
          </a:p>
        </p:txBody>
      </p:sp>
      <p:sp>
        <p:nvSpPr>
          <p:cNvPr id="19458" name="Content Placeholder 2"/>
          <p:cNvSpPr>
            <a:spLocks noGrp="1"/>
          </p:cNvSpPr>
          <p:nvPr>
            <p:ph sz="quarter" idx="1"/>
          </p:nvPr>
        </p:nvSpPr>
        <p:spPr>
          <a:xfrm>
            <a:off x="612775" y="1600200"/>
            <a:ext cx="8153400" cy="4495800"/>
          </a:xfrm>
        </p:spPr>
        <p:txBody>
          <a:bodyPr/>
          <a:lstStyle/>
          <a:p>
            <a:r>
              <a:rPr lang="en-US" sz="2600" dirty="0">
                <a:latin typeface="Arial" panose="020B0604020202020204" pitchFamily="34" charset="0"/>
                <a:cs typeface="Arial" panose="020B0604020202020204" pitchFamily="34" charset="0"/>
              </a:rPr>
              <a:t>Develop Code Categories</a:t>
            </a:r>
          </a:p>
          <a:p>
            <a:pPr marL="731838" lvl="1" indent="-457200">
              <a:buFont typeface="Arial" charset="0"/>
              <a:buAutoNum type="arabicPeriod"/>
            </a:pPr>
            <a:r>
              <a:rPr lang="en-US" dirty="0">
                <a:latin typeface="Arial" panose="020B0604020202020204" pitchFamily="34" charset="0"/>
                <a:cs typeface="Arial" panose="020B0604020202020204" pitchFamily="34" charset="0"/>
              </a:rPr>
              <a:t>Use well-developed coding scheme.</a:t>
            </a:r>
          </a:p>
          <a:p>
            <a:pPr marL="731838" lvl="1" indent="-457200">
              <a:buFont typeface="Arial" charset="0"/>
              <a:buAutoNum type="arabicPeriod"/>
            </a:pPr>
            <a:r>
              <a:rPr lang="en-US" dirty="0">
                <a:latin typeface="Arial" panose="020B0604020202020204" pitchFamily="34" charset="0"/>
                <a:cs typeface="Arial" panose="020B0604020202020204" pitchFamily="34" charset="0"/>
              </a:rPr>
              <a:t>Generate codes from your data.</a:t>
            </a:r>
          </a:p>
          <a:p>
            <a:endParaRPr lang="en-US" sz="2600" dirty="0" smtClean="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Quantification of Data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2)</a:t>
            </a:r>
            <a:endParaRPr lang="en-US" sz="1200" dirty="0"/>
          </a:p>
        </p:txBody>
      </p:sp>
      <p:sp>
        <p:nvSpPr>
          <p:cNvPr id="20482" name="Content Placeholder 2"/>
          <p:cNvSpPr>
            <a:spLocks noGrp="1"/>
          </p:cNvSpPr>
          <p:nvPr>
            <p:ph sz="quarter" idx="1"/>
          </p:nvPr>
        </p:nvSpPr>
        <p:spPr/>
        <p:txBody>
          <a:bodyPr/>
          <a:lstStyle/>
          <a:p>
            <a:r>
              <a:rPr lang="en-US" sz="2600" dirty="0">
                <a:latin typeface="Arial" panose="020B0604020202020204" pitchFamily="34" charset="0"/>
                <a:cs typeface="Arial" panose="020B0604020202020204" pitchFamily="34" charset="0"/>
              </a:rPr>
              <a:t>Codebook Construction</a:t>
            </a:r>
          </a:p>
          <a:p>
            <a:pPr lvl="1"/>
            <a:r>
              <a:rPr lang="en-US" dirty="0">
                <a:latin typeface="Arial" panose="020B0604020202020204" pitchFamily="34" charset="0"/>
                <a:cs typeface="Arial" panose="020B0604020202020204" pitchFamily="34" charset="0"/>
              </a:rPr>
              <a:t>Codebook – The document used in data processing and </a:t>
            </a:r>
            <a:r>
              <a:rPr lang="en-US" dirty="0" smtClean="0">
                <a:latin typeface="Arial" panose="020B0604020202020204" pitchFamily="34" charset="0"/>
                <a:cs typeface="Arial" panose="020B0604020202020204" pitchFamily="34" charset="0"/>
              </a:rPr>
              <a:t>analysis. Lists the </a:t>
            </a:r>
            <a:r>
              <a:rPr lang="en-US" dirty="0">
                <a:latin typeface="Arial" panose="020B0604020202020204" pitchFamily="34" charset="0"/>
                <a:cs typeface="Arial" panose="020B0604020202020204" pitchFamily="34" charset="0"/>
              </a:rPr>
              <a:t>assignments of codes to the attributes composing the </a:t>
            </a:r>
            <a:r>
              <a:rPr lang="en-US" dirty="0" smtClean="0">
                <a:latin typeface="Arial" panose="020B0604020202020204" pitchFamily="34" charset="0"/>
                <a:cs typeface="Arial" panose="020B0604020202020204" pitchFamily="34" charset="0"/>
              </a:rPr>
              <a:t>variables (meanings of codes, and code labels).</a:t>
            </a:r>
          </a:p>
          <a:p>
            <a:pPr lvl="1"/>
            <a:endParaRPr lang="en-US" sz="2600" dirty="0" smtClean="0">
              <a:latin typeface="Arial" panose="020B0604020202020204" pitchFamily="34" charset="0"/>
              <a:cs typeface="Arial" panose="020B0604020202020204" pitchFamily="34" charset="0"/>
            </a:endParaRPr>
          </a:p>
          <a:p>
            <a:pPr marL="228600" lvl="2"/>
            <a:r>
              <a:rPr lang="en-US" sz="2600" dirty="0" smtClean="0">
                <a:latin typeface="Arial" panose="020B0604020202020204" pitchFamily="34" charset="0"/>
                <a:cs typeface="Arial" panose="020B0604020202020204" pitchFamily="34" charset="0"/>
              </a:rPr>
              <a:t>Purposes of the Codebook</a:t>
            </a:r>
          </a:p>
          <a:p>
            <a:pPr marL="571500" lvl="3" indent="-342900">
              <a:buFont typeface="Arial" charset="0"/>
              <a:buAutoNum type="arabicPeriod"/>
            </a:pPr>
            <a:r>
              <a:rPr lang="en-US" sz="2600" dirty="0" smtClean="0">
                <a:latin typeface="Arial" panose="020B0604020202020204" pitchFamily="34" charset="0"/>
                <a:cs typeface="Arial" panose="020B0604020202020204" pitchFamily="34" charset="0"/>
              </a:rPr>
              <a:t>Primary guide in the coding processes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Partial Codebook</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14-</a:t>
            </a:r>
            <a:r>
              <a:rPr lang="en-US" sz="3600" dirty="0">
                <a:latin typeface="Arial" charset="0"/>
                <a:cs typeface="Arial" charset="0"/>
              </a:rPr>
              <a:t>1</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143000" y="1447800"/>
            <a:ext cx="7583487" cy="22860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04800"/>
            <a:ext cx="7315200" cy="4014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89992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066800" y="914400"/>
            <a:ext cx="7543800" cy="5181600"/>
          </a:xfrm>
        </p:spPr>
        <p:txBody>
          <a:bodyPr>
            <a:normAutofit fontScale="85000" lnSpcReduction="20000"/>
          </a:bodyPr>
          <a:lstStyle/>
          <a:p>
            <a:pPr marL="320040" indent="-320040" fontAlgn="auto">
              <a:spcAft>
                <a:spcPts val="0"/>
              </a:spcAft>
              <a:buFont typeface="Wingdings 3" pitchFamily="18" charset="2"/>
              <a:buNone/>
              <a:defRPr/>
            </a:pPr>
            <a:r>
              <a:rPr lang="en-US" u="sng" dirty="0" smtClean="0"/>
              <a:t>ATTEND</a:t>
            </a:r>
          </a:p>
          <a:p>
            <a:pPr marL="320040" indent="-320040" fontAlgn="auto">
              <a:spcAft>
                <a:spcPts val="0"/>
              </a:spcAft>
              <a:buFont typeface="Wingdings 3" pitchFamily="18" charset="2"/>
              <a:buNone/>
              <a:defRPr/>
            </a:pPr>
            <a:endParaRPr lang="en-US" dirty="0" smtClean="0"/>
          </a:p>
          <a:p>
            <a:pPr marL="320040" indent="-320040" fontAlgn="auto">
              <a:spcAft>
                <a:spcPts val="0"/>
              </a:spcAft>
              <a:buFont typeface="Wingdings 3" pitchFamily="18" charset="2"/>
              <a:buNone/>
              <a:defRPr/>
            </a:pPr>
            <a:r>
              <a:rPr lang="en-US" dirty="0" smtClean="0"/>
              <a:t>How often do you attend religious services?</a:t>
            </a:r>
          </a:p>
          <a:p>
            <a:pPr marL="788988" lvl="1" indent="-514350" fontAlgn="auto">
              <a:spcAft>
                <a:spcPts val="0"/>
              </a:spcAft>
              <a:buFont typeface="Wingdings 3" pitchFamily="18" charset="2"/>
              <a:buNone/>
              <a:defRPr/>
            </a:pPr>
            <a:endParaRPr lang="en-US" dirty="0" smtClean="0"/>
          </a:p>
          <a:p>
            <a:pPr marL="788988" lvl="1" indent="-514350" fontAlgn="auto">
              <a:spcAft>
                <a:spcPts val="0"/>
              </a:spcAft>
              <a:buFont typeface="Wingdings 3" pitchFamily="18" charset="2"/>
              <a:buNone/>
              <a:defRPr/>
            </a:pPr>
            <a:r>
              <a:rPr lang="en-US" dirty="0" smtClean="0"/>
              <a:t>0. Never</a:t>
            </a:r>
          </a:p>
          <a:p>
            <a:pPr marL="788988" lvl="1" indent="-514350" fontAlgn="auto">
              <a:spcAft>
                <a:spcPts val="0"/>
              </a:spcAft>
              <a:buFont typeface="Wingdings 3" pitchFamily="18" charset="2"/>
              <a:buNone/>
              <a:defRPr/>
            </a:pPr>
            <a:r>
              <a:rPr lang="en-US" dirty="0" smtClean="0"/>
              <a:t>1. Less than once a year</a:t>
            </a:r>
          </a:p>
          <a:p>
            <a:pPr marL="788988" lvl="1" indent="-514350" fontAlgn="auto">
              <a:spcAft>
                <a:spcPts val="0"/>
              </a:spcAft>
              <a:buFont typeface="Wingdings 3" pitchFamily="18" charset="2"/>
              <a:buNone/>
              <a:defRPr/>
            </a:pPr>
            <a:r>
              <a:rPr lang="en-US" dirty="0" smtClean="0"/>
              <a:t>2. About once or twice a year</a:t>
            </a:r>
          </a:p>
          <a:p>
            <a:pPr marL="788988" lvl="1" indent="-514350" fontAlgn="auto">
              <a:spcAft>
                <a:spcPts val="0"/>
              </a:spcAft>
              <a:buFont typeface="Wingdings 3" pitchFamily="18" charset="2"/>
              <a:buNone/>
              <a:defRPr/>
            </a:pPr>
            <a:r>
              <a:rPr lang="en-US" dirty="0" smtClean="0"/>
              <a:t>3. Several times a year</a:t>
            </a:r>
          </a:p>
          <a:p>
            <a:pPr marL="788988" lvl="1" indent="-514350" fontAlgn="auto">
              <a:spcAft>
                <a:spcPts val="0"/>
              </a:spcAft>
              <a:buFont typeface="Wingdings 3" pitchFamily="18" charset="2"/>
              <a:buNone/>
              <a:defRPr/>
            </a:pPr>
            <a:r>
              <a:rPr lang="en-US" dirty="0" smtClean="0"/>
              <a:t>4. About once a month</a:t>
            </a:r>
          </a:p>
          <a:p>
            <a:pPr marL="788988" lvl="1" indent="-514350" fontAlgn="auto">
              <a:spcAft>
                <a:spcPts val="0"/>
              </a:spcAft>
              <a:buFont typeface="Wingdings 3" pitchFamily="18" charset="2"/>
              <a:buNone/>
              <a:defRPr/>
            </a:pPr>
            <a:r>
              <a:rPr lang="en-US" dirty="0" smtClean="0"/>
              <a:t>5. 2-3 times a month</a:t>
            </a:r>
          </a:p>
          <a:p>
            <a:pPr marL="788988" lvl="1" indent="-514350" fontAlgn="auto">
              <a:spcAft>
                <a:spcPts val="0"/>
              </a:spcAft>
              <a:buFont typeface="Wingdings 3" pitchFamily="18" charset="2"/>
              <a:buNone/>
              <a:defRPr/>
            </a:pPr>
            <a:r>
              <a:rPr lang="en-US" dirty="0" smtClean="0"/>
              <a:t>6. Nearly every week</a:t>
            </a:r>
          </a:p>
          <a:p>
            <a:pPr marL="788988" lvl="1" indent="-514350" fontAlgn="auto">
              <a:spcAft>
                <a:spcPts val="0"/>
              </a:spcAft>
              <a:buFont typeface="Wingdings 3" pitchFamily="18" charset="2"/>
              <a:buNone/>
              <a:defRPr/>
            </a:pPr>
            <a:r>
              <a:rPr lang="en-US" dirty="0" smtClean="0"/>
              <a:t>7. Every week</a:t>
            </a:r>
          </a:p>
          <a:p>
            <a:pPr marL="788988" lvl="1" indent="-514350" fontAlgn="auto">
              <a:spcAft>
                <a:spcPts val="0"/>
              </a:spcAft>
              <a:buFont typeface="Wingdings 3" pitchFamily="18" charset="2"/>
              <a:buNone/>
              <a:defRPr/>
            </a:pPr>
            <a:r>
              <a:rPr lang="en-US" dirty="0" smtClean="0"/>
              <a:t>8. Several times a week</a:t>
            </a:r>
          </a:p>
          <a:p>
            <a:pPr marL="788988" lvl="1" indent="-514350" fontAlgn="auto">
              <a:spcAft>
                <a:spcPts val="0"/>
              </a:spcAft>
              <a:buFont typeface="Wingdings 3" pitchFamily="18" charset="2"/>
              <a:buNone/>
              <a:defRPr/>
            </a:pPr>
            <a:r>
              <a:rPr lang="en-US" dirty="0" smtClean="0"/>
              <a:t>9. Don’t know, No answer</a:t>
            </a:r>
          </a:p>
        </p:txBody>
      </p:sp>
      <p:sp>
        <p:nvSpPr>
          <p:cNvPr id="4" name="Rectangle 3"/>
          <p:cNvSpPr/>
          <p:nvPr/>
        </p:nvSpPr>
        <p:spPr>
          <a:xfrm>
            <a:off x="990600" y="838200"/>
            <a:ext cx="1600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1371600" y="2438400"/>
            <a:ext cx="381000" cy="3429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Line Callout 1 5"/>
          <p:cNvSpPr/>
          <p:nvPr/>
        </p:nvSpPr>
        <p:spPr>
          <a:xfrm>
            <a:off x="3657600" y="457200"/>
            <a:ext cx="3124200" cy="533400"/>
          </a:xfrm>
          <a:prstGeom prst="borderCallout1">
            <a:avLst>
              <a:gd name="adj1" fmla="val 18750"/>
              <a:gd name="adj2" fmla="val -8333"/>
              <a:gd name="adj3" fmla="val 107610"/>
              <a:gd name="adj4" fmla="val -2923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Abbreviated Variable Name</a:t>
            </a:r>
          </a:p>
        </p:txBody>
      </p:sp>
      <p:sp>
        <p:nvSpPr>
          <p:cNvPr id="7" name="Line Callout 1 6"/>
          <p:cNvSpPr/>
          <p:nvPr/>
        </p:nvSpPr>
        <p:spPr>
          <a:xfrm rot="16200000">
            <a:off x="-533400" y="3962400"/>
            <a:ext cx="2362200" cy="533400"/>
          </a:xfrm>
          <a:prstGeom prst="borderCallout1">
            <a:avLst>
              <a:gd name="adj1" fmla="val 116820"/>
              <a:gd name="adj2" fmla="val 53531"/>
              <a:gd name="adj3" fmla="val 177880"/>
              <a:gd name="adj4" fmla="val 5999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Numerical Label</a:t>
            </a:r>
          </a:p>
        </p:txBody>
      </p:sp>
      <p:sp>
        <p:nvSpPr>
          <p:cNvPr id="8" name="Line Callout 1 7"/>
          <p:cNvSpPr/>
          <p:nvPr/>
        </p:nvSpPr>
        <p:spPr>
          <a:xfrm>
            <a:off x="5791200" y="2667000"/>
            <a:ext cx="3124200" cy="533400"/>
          </a:xfrm>
          <a:prstGeom prst="borderCallout1">
            <a:avLst>
              <a:gd name="adj1" fmla="val -4416"/>
              <a:gd name="adj2" fmla="val 50995"/>
              <a:gd name="adj3" fmla="val -77204"/>
              <a:gd name="adj4" fmla="val 198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Definition of the Variable</a:t>
            </a:r>
          </a:p>
        </p:txBody>
      </p:sp>
      <p:sp>
        <p:nvSpPr>
          <p:cNvPr id="9" name="Rectangle 8"/>
          <p:cNvSpPr/>
          <p:nvPr/>
        </p:nvSpPr>
        <p:spPr>
          <a:xfrm>
            <a:off x="1066800" y="1600200"/>
            <a:ext cx="7010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1066800" y="2362200"/>
            <a:ext cx="4572000" cy="3581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Line Callout 1 10"/>
          <p:cNvSpPr/>
          <p:nvPr/>
        </p:nvSpPr>
        <p:spPr>
          <a:xfrm>
            <a:off x="6248400" y="4267200"/>
            <a:ext cx="2438400" cy="533400"/>
          </a:xfrm>
          <a:prstGeom prst="borderCallout1">
            <a:avLst>
              <a:gd name="adj1" fmla="val 18750"/>
              <a:gd name="adj2" fmla="val -8333"/>
              <a:gd name="adj3" fmla="val -34476"/>
              <a:gd name="adj4" fmla="val -23699"/>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Variable Attributes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Quantification of Data</a:t>
            </a:r>
            <a:endParaRPr lang="en-US" sz="3600" dirty="0" smtClean="0"/>
          </a:p>
        </p:txBody>
      </p:sp>
      <p:sp>
        <p:nvSpPr>
          <p:cNvPr id="2457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Data Entry</a:t>
            </a:r>
          </a:p>
          <a:p>
            <a:pPr lvl="1"/>
            <a:r>
              <a:rPr lang="en-US" dirty="0" smtClean="0">
                <a:latin typeface="Arial" panose="020B0604020202020204" pitchFamily="34" charset="0"/>
                <a:cs typeface="Arial" panose="020B0604020202020204" pitchFamily="34" charset="0"/>
              </a:rPr>
              <a:t>First Step: Usable format</a:t>
            </a:r>
          </a:p>
          <a:p>
            <a:pPr lvl="2"/>
            <a:r>
              <a:rPr lang="en-US" dirty="0" smtClean="0">
                <a:latin typeface="Arial" panose="020B0604020202020204" pitchFamily="34" charset="0"/>
                <a:cs typeface="Arial" panose="020B0604020202020204" pitchFamily="34" charset="0"/>
              </a:rPr>
              <a:t>Excel (.</a:t>
            </a:r>
            <a:r>
              <a:rPr lang="en-US" dirty="0" err="1" smtClean="0">
                <a:latin typeface="Arial" panose="020B0604020202020204" pitchFamily="34" charset="0"/>
                <a:cs typeface="Arial" panose="020B0604020202020204" pitchFamily="34" charset="0"/>
              </a:rPr>
              <a:t>csv</a:t>
            </a:r>
            <a:r>
              <a:rPr lang="en-US" dirty="0" smtClean="0">
                <a:latin typeface="Arial" panose="020B0604020202020204" pitchFamily="34" charset="0"/>
                <a:cs typeface="Arial" panose="020B0604020202020204" pitchFamily="34" charset="0"/>
              </a:rPr>
              <a:t>)</a:t>
            </a:r>
          </a:p>
          <a:p>
            <a:pPr lvl="1"/>
            <a:r>
              <a:rPr lang="en-US" dirty="0" smtClean="0">
                <a:latin typeface="Arial" panose="020B0604020202020204" pitchFamily="34" charset="0"/>
                <a:cs typeface="Arial" panose="020B0604020202020204" pitchFamily="34" charset="0"/>
              </a:rPr>
              <a:t>Second Step: Analysis software</a:t>
            </a:r>
          </a:p>
          <a:p>
            <a:pPr lvl="2"/>
            <a:r>
              <a:rPr lang="en-US" dirty="0" smtClean="0">
                <a:latin typeface="Arial" panose="020B0604020202020204" pitchFamily="34" charset="0"/>
                <a:cs typeface="Arial" panose="020B0604020202020204" pitchFamily="34" charset="0"/>
              </a:rPr>
              <a:t>SPSS</a:t>
            </a:r>
          </a:p>
          <a:p>
            <a:pPr lvl="2"/>
            <a:r>
              <a:rPr lang="en-US" dirty="0" smtClean="0">
                <a:latin typeface="Arial" panose="020B0604020202020204" pitchFamily="34" charset="0"/>
                <a:cs typeface="Arial" panose="020B0604020202020204" pitchFamily="34" charset="0"/>
              </a:rPr>
              <a:t>STATA</a:t>
            </a:r>
          </a:p>
          <a:p>
            <a:pPr lvl="2"/>
            <a:r>
              <a:rPr lang="en-US" dirty="0">
                <a:latin typeface="Arial" panose="020B0604020202020204" pitchFamily="34" charset="0"/>
                <a:cs typeface="Arial" panose="020B0604020202020204" pitchFamily="34" charset="0"/>
              </a:rPr>
              <a:t>R</a:t>
            </a:r>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Median</Template>
  <TotalTime>411</TotalTime>
  <Words>1086</Words>
  <Application>Microsoft Macintosh PowerPoint</Application>
  <PresentationFormat>On-screen Show (4:3)</PresentationFormat>
  <Paragraphs>187</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Median</vt:lpstr>
      <vt:lpstr>CHAPTER 14  Quantitative data analysis</vt:lpstr>
      <vt:lpstr>Chapter Outline</vt:lpstr>
      <vt:lpstr>Quantification of Data</vt:lpstr>
      <vt:lpstr>Quantitative Coding Examples</vt:lpstr>
      <vt:lpstr>Quantification of Data (slide 1 of 2)</vt:lpstr>
      <vt:lpstr>Quantification of Data (slide 2 of 2)</vt:lpstr>
      <vt:lpstr>Figure 14-1</vt:lpstr>
      <vt:lpstr>PowerPoint Presentation</vt:lpstr>
      <vt:lpstr>Quantification of Data</vt:lpstr>
      <vt:lpstr>Univariate Analysis</vt:lpstr>
      <vt:lpstr>Univariate Analysis</vt:lpstr>
      <vt:lpstr>Figure 14-3</vt:lpstr>
      <vt:lpstr>Figure 14-4</vt:lpstr>
      <vt:lpstr>Figure 14-5</vt:lpstr>
      <vt:lpstr>Univariate Analysis (slide 1 of 3)</vt:lpstr>
      <vt:lpstr>Univariate Analysis (slide 2 of 3)</vt:lpstr>
      <vt:lpstr>Figure 14-6</vt:lpstr>
      <vt:lpstr>Univariate Analysis</vt:lpstr>
      <vt:lpstr>Figure 14-7</vt:lpstr>
      <vt:lpstr>Univariate Analysis (slide 1 of 2)</vt:lpstr>
      <vt:lpstr>Considerations for Quantitative Data</vt:lpstr>
      <vt:lpstr>Bivariate Analysis</vt:lpstr>
      <vt:lpstr>Bivariate Analysis (slide 1 of 2)</vt:lpstr>
      <vt:lpstr>Bivariate Analysis</vt:lpstr>
      <vt:lpstr>Figure 14-8</vt:lpstr>
      <vt:lpstr>Bivariate Analysis (slide 2 of 2)</vt:lpstr>
      <vt:lpstr>Introduction to Multivariate Analysis</vt:lpstr>
      <vt:lpstr>Sociological Diagnostics </vt:lpstr>
      <vt:lpstr>Ethics and Quantitative Data Analysis</vt:lpstr>
      <vt:lpstr>Chapter Summary (slide 1 of 2)</vt:lpstr>
      <vt:lpstr>Chapter Summary (slide 2 of 2)</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AKO</dc:creator>
  <cp:lastModifiedBy>Burrel Vann</cp:lastModifiedBy>
  <cp:revision>49</cp:revision>
  <dcterms:created xsi:type="dcterms:W3CDTF">2009-06-16T17:02:08Z</dcterms:created>
  <dcterms:modified xsi:type="dcterms:W3CDTF">2016-07-14T22:27:15Z</dcterms:modified>
</cp:coreProperties>
</file>