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315" r:id="rId3"/>
    <p:sldId id="316" r:id="rId4"/>
    <p:sldId id="341" r:id="rId5"/>
    <p:sldId id="317" r:id="rId6"/>
    <p:sldId id="338" r:id="rId7"/>
    <p:sldId id="318" r:id="rId8"/>
    <p:sldId id="319" r:id="rId9"/>
    <p:sldId id="320" r:id="rId10"/>
    <p:sldId id="321" r:id="rId11"/>
    <p:sldId id="323" r:id="rId12"/>
    <p:sldId id="324" r:id="rId13"/>
    <p:sldId id="339" r:id="rId14"/>
    <p:sldId id="325" r:id="rId15"/>
    <p:sldId id="342" r:id="rId16"/>
    <p:sldId id="326" r:id="rId17"/>
    <p:sldId id="327" r:id="rId18"/>
    <p:sldId id="349" r:id="rId19"/>
    <p:sldId id="34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 autoAdjust="0"/>
    <p:restoredTop sz="61026" autoAdjust="0"/>
  </p:normalViewPr>
  <p:slideViewPr>
    <p:cSldViewPr>
      <p:cViewPr varScale="1">
        <p:scale>
          <a:sx n="87" d="100"/>
          <a:sy n="8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-26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A5761B-3C78-A149-BB5A-5A467280BE82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21FDD26-021F-3540-929D-EC4AE6106BA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63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12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27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87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71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27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6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05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52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69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6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7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1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4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0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6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37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7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DD26-021F-3540-929D-EC4AE6106B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4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8F1868-4D20-0546-9F36-393FBBC06073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31ACF-DF6F-BA4D-88B1-F16613736E6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4C6685-5DDA-A04F-AFC2-C4EA11244B8C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71368-656E-FC45-9F26-AA95B79F15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5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193BF37D-655E-3241-A2C7-07E585D553D0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243F27F1-2A9D-AA40-B657-57B4A331BE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A34FB-FA2B-854A-A47B-17956E5487B8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502F5-E93F-0545-BEA8-11F4C220145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058F7D-619F-1F4D-87EE-FEBB2C8AD87D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0B94FE6E-D550-F647-9E0D-EDA4A86800D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2F0BA-DEFC-7744-9ACE-C660A87B6B67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3668D6-8CC2-6440-B508-DCDF95AE95B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FD401-962B-4345-957E-F5662BAA3B9C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BDC73-A9AA-2441-86FD-F735DDF7ABB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7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22555-C5BC-7446-BB5C-0692C96A5D5D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53090-C82B-C041-A158-379C07EE473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A511E2-D784-DB42-8187-A17B23A606DA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3638CC-8329-3549-A2ED-230AE617D2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5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6EE83-C443-4745-BA96-6BE3AF9828AC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A8F90-B3F7-5A4F-AB50-A6A4420C6D9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9EAF1535-B2C5-8A41-BCC1-56085D6913EC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CB8C6083-7274-EE4F-8335-71F48DDDC6A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Verdana" charset="0"/>
              </a:defRPr>
            </a:lvl1pPr>
          </a:lstStyle>
          <a:p>
            <a:fld id="{91F723BE-1486-CB4D-A1EA-525ECC86508E}" type="datetimeFigureOut">
              <a:rPr lang="en-US"/>
              <a:pPr/>
              <a:t>7/18/16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Verdana" charset="0"/>
              </a:defRPr>
            </a:lvl1pPr>
          </a:lstStyle>
          <a:p>
            <a:fld id="{05CF2191-D454-0042-845D-6B8E24EA124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0" r:id="rId2"/>
    <p:sldLayoutId id="2147483745" r:id="rId3"/>
    <p:sldLayoutId id="2147483746" r:id="rId4"/>
    <p:sldLayoutId id="2147483747" r:id="rId5"/>
    <p:sldLayoutId id="2147483741" r:id="rId6"/>
    <p:sldLayoutId id="2147483748" r:id="rId7"/>
    <p:sldLayoutId id="2147483742" r:id="rId8"/>
    <p:sldLayoutId id="2147483749" r:id="rId9"/>
    <p:sldLayoutId id="2147483743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wl.english.purdue.edu/owl/resource/583/03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.uci.edu/search" TargetMode="External"/><Relationship Id="rId4" Type="http://schemas.openxmlformats.org/officeDocument/2006/relationships/hyperlink" Target="https://scholar.google.com/" TargetMode="External"/><Relationship Id="rId5" Type="http://schemas.openxmlformats.org/officeDocument/2006/relationships/hyperlink" Target="https://www.safaribooksonline.com/library/view/google-power-search/9781449311940/ch01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15</a:t>
            </a:r>
            <a: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Reading and writing social research</a:t>
            </a:r>
            <a:endParaRPr lang="en-US" sz="3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Using the Internet Wisely</a:t>
            </a:r>
            <a:endParaRPr lang="en-US" sz="3600" dirty="0">
              <a:latin typeface="Verdana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Citing Internet </a:t>
            </a:r>
            <a:r>
              <a:rPr lang="en-US" sz="2600" dirty="0" smtClean="0">
                <a:latin typeface="Arial" charset="0"/>
                <a:cs typeface="Arial" charset="0"/>
              </a:rPr>
              <a:t>Materials </a:t>
            </a:r>
            <a:r>
              <a:rPr lang="en-US" sz="2600" dirty="0" smtClean="0">
                <a:latin typeface="Wingdings"/>
                <a:ea typeface="Wingdings"/>
                <a:cs typeface="Wingdings"/>
                <a:sym typeface="Wingdings"/>
                <a:hlinkClick r:id="rId3"/>
              </a:rPr>
              <a:t></a:t>
            </a:r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Elements of a Proper </a:t>
            </a:r>
            <a:r>
              <a:rPr lang="en-US" dirty="0" smtClean="0">
                <a:latin typeface="Arial" charset="0"/>
                <a:cs typeface="Arial" charset="0"/>
              </a:rPr>
              <a:t>Citation </a:t>
            </a:r>
            <a:endParaRPr 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URL – web address </a:t>
            </a:r>
            <a:r>
              <a:rPr lang="en-US" sz="2600" dirty="0" smtClean="0">
                <a:latin typeface="Arial" charset="0"/>
                <a:cs typeface="Arial" charset="0"/>
              </a:rPr>
              <a:t>(universal </a:t>
            </a:r>
            <a:r>
              <a:rPr lang="en-US" sz="2600" dirty="0">
                <a:latin typeface="Arial" charset="0"/>
                <a:cs typeface="Arial" charset="0"/>
              </a:rPr>
              <a:t>resources locator)</a:t>
            </a:r>
          </a:p>
          <a:p>
            <a:pPr lvl="2" eaLnBrk="1" hangingPunct="1"/>
            <a:r>
              <a:rPr lang="en-US" sz="2600" dirty="0" smtClean="0">
                <a:latin typeface="Arial" charset="0"/>
                <a:cs typeface="Arial" charset="0"/>
              </a:rPr>
              <a:t>Date </a:t>
            </a:r>
            <a:r>
              <a:rPr lang="en-US" sz="2600" dirty="0">
                <a:latin typeface="Arial" charset="0"/>
                <a:cs typeface="Arial" charset="0"/>
              </a:rPr>
              <a:t>and time when site was accessed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Author and title, if available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Publishing information, if available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Location in print form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Writing Social </a:t>
            </a:r>
            <a:r>
              <a:rPr lang="en-US" sz="3600" dirty="0" smtClean="0">
                <a:latin typeface="Arial" charset="0"/>
                <a:cs typeface="Arial" charset="0"/>
              </a:rPr>
              <a:t>Research </a:t>
            </a:r>
            <a:r>
              <a:rPr lang="en-US" sz="1200" dirty="0" smtClean="0">
                <a:latin typeface="Arial" charset="0"/>
                <a:cs typeface="Arial" charset="0"/>
              </a:rPr>
              <a:t>(slide 1 of 7)</a:t>
            </a:r>
            <a:endParaRPr lang="en-US" sz="1200" dirty="0">
              <a:latin typeface="Verdana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General Guidelines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Use proper grammar and spelling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Use a style guide (such as </a:t>
            </a:r>
            <a:r>
              <a:rPr lang="en-US" i="1" dirty="0">
                <a:latin typeface="Arial" charset="0"/>
                <a:cs typeface="Arial" charset="0"/>
              </a:rPr>
              <a:t>The Elements of Style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Understand </a:t>
            </a:r>
            <a:r>
              <a:rPr lang="en-US" dirty="0">
                <a:latin typeface="Arial" charset="0"/>
                <a:cs typeface="Arial" charset="0"/>
              </a:rPr>
              <a:t>functions of scientific reporting</a:t>
            </a:r>
          </a:p>
          <a:p>
            <a:pPr eaLnBrk="1" hangingPunct="1"/>
            <a:endParaRPr lang="en-US" sz="26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Some </a:t>
            </a:r>
            <a:r>
              <a:rPr lang="en-US" sz="2600" dirty="0">
                <a:latin typeface="Arial" charset="0"/>
                <a:cs typeface="Arial" charset="0"/>
              </a:rPr>
              <a:t>Basic Considerations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Audience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Form and Length of Report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Aim of Report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Writing Social Research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2 </a:t>
            </a:r>
            <a:r>
              <a:rPr lang="en-US" sz="1200" dirty="0">
                <a:latin typeface="Arial" charset="0"/>
                <a:cs typeface="Arial" charset="0"/>
              </a:rPr>
              <a:t>of 7)</a:t>
            </a:r>
            <a:endParaRPr lang="en-US" sz="1200" dirty="0">
              <a:latin typeface="Verdana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Organization of the Report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Purpose and Overview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Provide a brief statement of the purpose of the study and the main findings (in a journal article, this is the abstract).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Writing Social Research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3 </a:t>
            </a:r>
            <a:r>
              <a:rPr lang="en-US" sz="1200" dirty="0">
                <a:latin typeface="Arial" charset="0"/>
                <a:cs typeface="Arial" charset="0"/>
              </a:rPr>
              <a:t>of 7)</a:t>
            </a:r>
            <a:endParaRPr lang="en-US" sz="1200" dirty="0">
              <a:latin typeface="Verdana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Introduction</a:t>
            </a:r>
          </a:p>
          <a:p>
            <a:pPr lvl="2" eaLnBrk="1" hangingPunct="1"/>
            <a:r>
              <a:rPr lang="en-US" sz="2000" dirty="0" smtClean="0">
                <a:latin typeface="Arial" charset="0"/>
                <a:cs typeface="Arial" charset="0"/>
              </a:rPr>
              <a:t>Should outline the research question and why it is important</a:t>
            </a:r>
          </a:p>
          <a:p>
            <a:pPr lvl="3" eaLnBrk="1" hangingPunct="1"/>
            <a:r>
              <a:rPr lang="en-US" dirty="0" smtClean="0">
                <a:latin typeface="Arial" charset="0"/>
                <a:cs typeface="Arial" charset="0"/>
              </a:rPr>
              <a:t>What is the research question?</a:t>
            </a:r>
          </a:p>
          <a:p>
            <a:pPr lvl="3" eaLnBrk="1" hangingPunct="1"/>
            <a:r>
              <a:rPr lang="en-US" dirty="0" smtClean="0">
                <a:latin typeface="Arial" charset="0"/>
                <a:cs typeface="Arial" charset="0"/>
              </a:rPr>
              <a:t>What do we know about variable X? Why, logically, do you think it relates to Y?</a:t>
            </a:r>
            <a:endParaRPr lang="en-US" dirty="0">
              <a:latin typeface="Arial" charset="0"/>
              <a:cs typeface="Arial" charset="0"/>
            </a:endParaRPr>
          </a:p>
          <a:p>
            <a:pPr lvl="3" eaLnBrk="1" hangingPunct="1"/>
            <a:r>
              <a:rPr lang="en-US" dirty="0" smtClean="0">
                <a:latin typeface="Arial" charset="0"/>
                <a:cs typeface="Arial" charset="0"/>
              </a:rPr>
              <a:t>What broad process does the relationship exemplify?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endParaRPr lang="en-US" sz="1200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Review </a:t>
            </a:r>
            <a:r>
              <a:rPr lang="en-US" dirty="0">
                <a:latin typeface="Arial" charset="0"/>
                <a:cs typeface="Arial" charset="0"/>
              </a:rPr>
              <a:t>of the Literature</a:t>
            </a:r>
          </a:p>
          <a:p>
            <a:pPr lvl="2" eaLnBrk="1" hangingPunct="1"/>
            <a:r>
              <a:rPr lang="en-US" sz="2000" dirty="0">
                <a:latin typeface="Arial" charset="0"/>
                <a:cs typeface="Arial" charset="0"/>
              </a:rPr>
              <a:t>Fit your research into the context of existing scientific knowledge.</a:t>
            </a:r>
          </a:p>
          <a:p>
            <a:pPr lvl="1" eaLnBrk="1" hangingPunct="1"/>
            <a:endParaRPr lang="en-US" sz="12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Avoiding Plagiarism</a:t>
            </a:r>
          </a:p>
          <a:p>
            <a:pPr lvl="2" eaLnBrk="1" hangingPunct="1"/>
            <a:r>
              <a:rPr lang="en-US" sz="2000" dirty="0">
                <a:latin typeface="Arial" charset="0"/>
                <a:cs typeface="Arial" charset="0"/>
              </a:rPr>
              <a:t>Plagiarism – Presenting someone else’s words or thoughts as thought they were your own, constituting intellectual theft.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Writing Social Research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4 </a:t>
            </a:r>
            <a:r>
              <a:rPr lang="en-US" sz="1200" dirty="0">
                <a:latin typeface="Arial" charset="0"/>
                <a:cs typeface="Arial" charset="0"/>
              </a:rPr>
              <a:t>of 7)</a:t>
            </a:r>
            <a:endParaRPr lang="en-US" sz="1200" dirty="0">
              <a:latin typeface="Verdana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Study Design and </a:t>
            </a:r>
            <a:r>
              <a:rPr lang="en-US" dirty="0" smtClean="0">
                <a:latin typeface="Arial" charset="0"/>
                <a:cs typeface="Arial" charset="0"/>
              </a:rPr>
              <a:t>Execution/Data &amp; Methods</a:t>
            </a:r>
            <a:endParaRPr 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sz="2000" dirty="0">
                <a:latin typeface="Arial" charset="0"/>
                <a:cs typeface="Arial" charset="0"/>
              </a:rPr>
              <a:t>Include the population, the sampling frame, the sampling method, the sample size, the data collection method, the completion rate, and the methods of data </a:t>
            </a:r>
            <a:r>
              <a:rPr lang="en-US" sz="2000" dirty="0" smtClean="0">
                <a:latin typeface="Arial" charset="0"/>
                <a:cs typeface="Arial" charset="0"/>
              </a:rPr>
              <a:t>processing/coding </a:t>
            </a:r>
            <a:r>
              <a:rPr lang="en-US" sz="2000" dirty="0">
                <a:latin typeface="Arial" charset="0"/>
                <a:cs typeface="Arial" charset="0"/>
              </a:rPr>
              <a:t>and analysis.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Analysis and Interpretation</a:t>
            </a:r>
          </a:p>
          <a:p>
            <a:pPr lvl="2" eaLnBrk="1" hangingPunct="1"/>
            <a:r>
              <a:rPr lang="en-US" sz="2000" dirty="0">
                <a:latin typeface="Arial" charset="0"/>
                <a:cs typeface="Arial" charset="0"/>
              </a:rPr>
              <a:t>The presentation, manipulation and interpretation of data </a:t>
            </a:r>
            <a:r>
              <a:rPr lang="en-US" sz="2000" dirty="0" smtClean="0">
                <a:latin typeface="Arial" charset="0"/>
                <a:cs typeface="Arial" charset="0"/>
              </a:rPr>
              <a:t>analysis</a:t>
            </a:r>
            <a:endParaRPr lang="en-US" sz="2000" dirty="0">
              <a:latin typeface="Arial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Writing Social Research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5 </a:t>
            </a:r>
            <a:r>
              <a:rPr lang="en-US" sz="1200" dirty="0">
                <a:latin typeface="Arial" charset="0"/>
                <a:cs typeface="Arial" charset="0"/>
              </a:rPr>
              <a:t>of 7)</a:t>
            </a:r>
            <a:endParaRPr lang="en-US" sz="1200" dirty="0">
              <a:latin typeface="Verdana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Summary and Conclusions</a:t>
            </a:r>
          </a:p>
          <a:p>
            <a:pPr lvl="2" eaLnBrk="1" hangingPunct="1"/>
            <a:r>
              <a:rPr lang="en-US" sz="2000" dirty="0" smtClean="0">
                <a:latin typeface="Arial" charset="0"/>
                <a:cs typeface="Arial" charset="0"/>
              </a:rPr>
              <a:t>Don’t review </a:t>
            </a:r>
            <a:r>
              <a:rPr lang="en-US" sz="2000" i="1" u="sng" dirty="0" smtClean="0">
                <a:latin typeface="Arial" charset="0"/>
                <a:cs typeface="Arial" charset="0"/>
              </a:rPr>
              <a:t>all</a:t>
            </a:r>
            <a:r>
              <a:rPr lang="en-US" sz="2000" dirty="0" smtClean="0">
                <a:latin typeface="Arial" charset="0"/>
                <a:cs typeface="Arial" charset="0"/>
              </a:rPr>
              <a:t> findings</a:t>
            </a:r>
          </a:p>
          <a:p>
            <a:pPr lvl="2" eaLnBrk="1" hangingPunct="1"/>
            <a:r>
              <a:rPr lang="en-US" sz="2000" dirty="0">
                <a:latin typeface="Arial" charset="0"/>
                <a:cs typeface="Arial" charset="0"/>
              </a:rPr>
              <a:t>Review significant findings in the context of the larger project and existing scientific research, review shortcomings and make suggesting for future research</a:t>
            </a:r>
          </a:p>
          <a:p>
            <a:pPr lvl="2" eaLnBrk="1" hangingPunct="1"/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Writing Social Research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6 </a:t>
            </a:r>
            <a:r>
              <a:rPr lang="en-US" sz="1200" dirty="0">
                <a:latin typeface="Arial" charset="0"/>
                <a:cs typeface="Arial" charset="0"/>
              </a:rPr>
              <a:t>of 7)</a:t>
            </a:r>
            <a:endParaRPr lang="en-US" sz="1200" dirty="0">
              <a:latin typeface="Verdana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Guidelines for Reporting Analyses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Provide maximum data without being cluttered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For quantitative data, presenting data such that the reader can recompute them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Describe all aspects of quantitative analysis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Provide details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Integrate supporting materials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Draw explicit conclusions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Point out qualifications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Write clearly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Going </a:t>
            </a:r>
            <a:r>
              <a:rPr lang="en-US" sz="2600" dirty="0" smtClean="0">
                <a:latin typeface="Arial" charset="0"/>
                <a:cs typeface="Arial" charset="0"/>
              </a:rPr>
              <a:t>Public</a:t>
            </a:r>
          </a:p>
          <a:p>
            <a:pPr lvl="1" eaLnBrk="1" hangingPunct="1"/>
            <a:r>
              <a:rPr lang="en-US" sz="2300" dirty="0" smtClean="0">
                <a:latin typeface="Arial" charset="0"/>
                <a:cs typeface="Arial" charset="0"/>
              </a:rPr>
              <a:t>Sending to an advisor, mentor, or knowledgeable scholar who can provide feedback for improvement</a:t>
            </a:r>
          </a:p>
          <a:p>
            <a:pPr lvl="1" eaLnBrk="1" hangingPunct="1"/>
            <a:endParaRPr lang="en-US" sz="2300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300" dirty="0" smtClean="0">
                <a:latin typeface="Arial" charset="0"/>
                <a:cs typeface="Arial" charset="0"/>
              </a:rPr>
              <a:t>Submitting to an academic journal or press</a:t>
            </a:r>
          </a:p>
          <a:p>
            <a:pPr lvl="1" eaLnBrk="1" hangingPunct="1"/>
            <a:r>
              <a:rPr lang="en-US" sz="2300" dirty="0" smtClean="0">
                <a:latin typeface="Arial" charset="0"/>
                <a:cs typeface="Arial" charset="0"/>
              </a:rPr>
              <a:t>Submitting report to organization</a:t>
            </a:r>
          </a:p>
          <a:p>
            <a:pPr lvl="1" eaLnBrk="1" hangingPunct="1"/>
            <a:r>
              <a:rPr lang="en-US" sz="2300" dirty="0" smtClean="0">
                <a:latin typeface="Arial" charset="0"/>
                <a:cs typeface="Arial" charset="0"/>
              </a:rPr>
              <a:t>Submitting for conference presentations</a:t>
            </a:r>
            <a:endParaRPr lang="en-US" sz="2300" dirty="0">
              <a:latin typeface="Arial" charset="0"/>
              <a:cs typeface="Arial" charset="0"/>
            </a:endParaRPr>
          </a:p>
        </p:txBody>
      </p:sp>
      <p:sp>
        <p:nvSpPr>
          <p:cNvPr id="2969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Writing Social Research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7 </a:t>
            </a:r>
            <a:r>
              <a:rPr lang="en-US" sz="1200" dirty="0">
                <a:latin typeface="Arial" charset="0"/>
                <a:cs typeface="Arial" charset="0"/>
              </a:rPr>
              <a:t>of 7)</a:t>
            </a:r>
            <a:endParaRPr lang="en-US" sz="1200" dirty="0">
              <a:latin typeface="Verdana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Ethics of Reading and Writing Social Research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review of the literature should not be biased toward a particular point of view.</a:t>
            </a:r>
          </a:p>
          <a:p>
            <a:r>
              <a:rPr lang="en-US" dirty="0" smtClean="0"/>
              <a:t>Research ethics is a fundamental component of social science.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Chapter Summary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>
                <a:latin typeface="Arial" charset="0"/>
                <a:cs typeface="Arial" charset="0"/>
              </a:rPr>
              <a:t>Discuss the function and structure of a review of the literature.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Identify and discuss the basic considerations that go into the writing of social research results.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Describe the ethical issues that may need to be addressed in reading and writing social research.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Introduction</a:t>
            </a:r>
          </a:p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Reading </a:t>
            </a:r>
            <a:r>
              <a:rPr lang="en-US" sz="2600" dirty="0">
                <a:latin typeface="Arial" charset="0"/>
                <a:cs typeface="Arial" charset="0"/>
              </a:rPr>
              <a:t>Social Research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Writing Social Research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The Ethics of Reading and Writing Social Research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Chapter Summary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Reading Social </a:t>
            </a:r>
            <a:r>
              <a:rPr lang="en-US" sz="3600" dirty="0" smtClean="0">
                <a:latin typeface="Arial" charset="0"/>
                <a:cs typeface="Arial" charset="0"/>
              </a:rPr>
              <a:t>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Organizing a Review of the Literature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Determine keywords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sz="2400" dirty="0" smtClean="0">
                <a:latin typeface="Arial" charset="0"/>
                <a:cs typeface="Arial" charset="0"/>
              </a:rPr>
              <a:t>criminal </a:t>
            </a:r>
            <a:r>
              <a:rPr lang="en-US" sz="2400" dirty="0">
                <a:latin typeface="Arial" charset="0"/>
                <a:cs typeface="Arial" charset="0"/>
              </a:rPr>
              <a:t>behavior among female college students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  <a:p>
            <a:pPr lvl="3" eaLnBrk="1" hangingPunct="1"/>
            <a:r>
              <a:rPr lang="en-US" sz="2100" dirty="0" smtClean="0">
                <a:latin typeface="Arial" charset="0"/>
                <a:cs typeface="Arial" charset="0"/>
              </a:rPr>
              <a:t>“crime” AND “female” AND “college students”</a:t>
            </a:r>
            <a:endParaRPr lang="en-US" sz="2100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sz="2400" dirty="0" smtClean="0">
                <a:latin typeface="Arial" charset="0"/>
                <a:cs typeface="Arial" charset="0"/>
              </a:rPr>
              <a:t>cohabitation </a:t>
            </a:r>
            <a:r>
              <a:rPr lang="en-US" sz="2400" dirty="0">
                <a:latin typeface="Arial" charset="0"/>
                <a:cs typeface="Arial" charset="0"/>
              </a:rPr>
              <a:t>among gay and lesbian couples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  <a:p>
            <a:pPr lvl="3" eaLnBrk="1" hangingPunct="1"/>
            <a:r>
              <a:rPr lang="en-US" sz="2100" dirty="0" smtClean="0">
                <a:latin typeface="Arial" charset="0"/>
                <a:cs typeface="Arial" charset="0"/>
              </a:rPr>
              <a:t>“gay” OR “lesbian” AND “cohabit*”</a:t>
            </a:r>
            <a:endParaRPr lang="en-US" sz="2100" dirty="0">
              <a:latin typeface="Arial" charset="0"/>
              <a:cs typeface="Arial" charset="0"/>
            </a:endParaRPr>
          </a:p>
          <a:p>
            <a:pPr lvl="2" eaLnBrk="1" hangingPunct="1"/>
            <a:endParaRPr lang="en-US" sz="26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Reading Social </a:t>
            </a:r>
            <a:r>
              <a:rPr lang="en-US" sz="3600" dirty="0" smtClean="0">
                <a:latin typeface="Arial" charset="0"/>
                <a:cs typeface="Arial" charset="0"/>
              </a:rPr>
              <a:t>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Organizing a Review of the Literature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Conduct a search</a:t>
            </a:r>
          </a:p>
          <a:p>
            <a:pPr lvl="2" eaLnBrk="1" hangingPunct="1"/>
            <a:r>
              <a:rPr lang="en-US" sz="2400" dirty="0" smtClean="0">
                <a:latin typeface="Arial" charset="0"/>
                <a:cs typeface="Arial" charset="0"/>
              </a:rPr>
              <a:t>Where:</a:t>
            </a:r>
            <a:endParaRPr lang="en-US" sz="2400" dirty="0">
              <a:latin typeface="Arial" charset="0"/>
              <a:cs typeface="Arial" charset="0"/>
            </a:endParaRPr>
          </a:p>
          <a:p>
            <a:pPr lvl="3" eaLnBrk="1" hangingPunct="1"/>
            <a:r>
              <a:rPr lang="en-US" sz="2100" dirty="0" smtClean="0">
                <a:latin typeface="Arial" charset="0"/>
                <a:cs typeface="Arial" charset="0"/>
              </a:rPr>
              <a:t>Library Web Search </a:t>
            </a:r>
            <a:r>
              <a:rPr lang="en-US" sz="2100" dirty="0" smtClean="0">
                <a:latin typeface="Wingdings"/>
                <a:ea typeface="Wingdings"/>
                <a:cs typeface="Wingdings"/>
                <a:sym typeface="Wingdings"/>
                <a:hlinkClick r:id="rId3"/>
              </a:rPr>
              <a:t></a:t>
            </a:r>
            <a:r>
              <a:rPr lang="en-US" sz="2100" dirty="0" smtClean="0">
                <a:latin typeface="Arial" charset="0"/>
                <a:cs typeface="Arial" charset="0"/>
              </a:rPr>
              <a:t>, Google Scholar </a:t>
            </a:r>
            <a:r>
              <a:rPr lang="en-US" sz="2100" dirty="0" smtClean="0">
                <a:latin typeface="Wingdings"/>
                <a:ea typeface="Wingdings"/>
                <a:cs typeface="Wingdings"/>
                <a:sym typeface="Wingdings"/>
                <a:hlinkClick r:id="rId4"/>
              </a:rPr>
              <a:t></a:t>
            </a:r>
            <a:endParaRPr lang="en-US" sz="2100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sz="2400" dirty="0" smtClean="0">
                <a:latin typeface="Arial" charset="0"/>
                <a:cs typeface="Arial" charset="0"/>
              </a:rPr>
              <a:t>How:</a:t>
            </a:r>
          </a:p>
          <a:p>
            <a:pPr lvl="3" eaLnBrk="1" hangingPunct="1"/>
            <a:r>
              <a:rPr lang="en-US" sz="2100" dirty="0" smtClean="0">
                <a:latin typeface="Arial" charset="0"/>
                <a:cs typeface="Arial" charset="0"/>
              </a:rPr>
              <a:t>Use Boolean Searches </a:t>
            </a:r>
            <a:r>
              <a:rPr lang="en-US" sz="2100" dirty="0" smtClean="0">
                <a:latin typeface="Wingdings"/>
                <a:ea typeface="Wingdings"/>
                <a:cs typeface="Wingdings"/>
                <a:sym typeface="Wingdings"/>
                <a:hlinkClick r:id="rId5"/>
              </a:rPr>
              <a:t></a:t>
            </a:r>
            <a:endParaRPr lang="en-US" sz="2100" dirty="0" smtClean="0">
              <a:latin typeface="Arial" charset="0"/>
              <a:cs typeface="Arial" charset="0"/>
            </a:endParaRPr>
          </a:p>
          <a:p>
            <a:pPr lvl="3" eaLnBrk="1" hangingPunct="1"/>
            <a:r>
              <a:rPr lang="en-US" sz="2100" dirty="0" smtClean="0">
                <a:latin typeface="Arial" charset="0"/>
                <a:cs typeface="Arial" charset="0"/>
              </a:rPr>
              <a:t>Snowball </a:t>
            </a:r>
            <a:r>
              <a:rPr lang="en-US" sz="2100" dirty="0">
                <a:latin typeface="Arial" charset="0"/>
                <a:cs typeface="Arial" charset="0"/>
              </a:rPr>
              <a:t>Search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Reading Social </a:t>
            </a:r>
            <a:r>
              <a:rPr lang="en-US" sz="3600" dirty="0" smtClean="0">
                <a:latin typeface="Arial" charset="0"/>
                <a:cs typeface="Arial" charset="0"/>
              </a:rPr>
              <a:t>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5)</a:t>
            </a:r>
            <a:endParaRPr lang="en-US" sz="1200" dirty="0">
              <a:latin typeface="Verdana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Journals versus Books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Reading a Journal Article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Read the Abstract – A summary of a research </a:t>
            </a:r>
            <a:r>
              <a:rPr lang="en-US" sz="2600" dirty="0" smtClean="0">
                <a:latin typeface="Arial" charset="0"/>
                <a:cs typeface="Arial" charset="0"/>
              </a:rPr>
              <a:t>article</a:t>
            </a:r>
          </a:p>
          <a:p>
            <a:pPr lvl="2" eaLnBrk="1" hangingPunct="1"/>
            <a:endParaRPr lang="en-US" sz="2600" dirty="0" smtClean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sz="2600" dirty="0" smtClean="0">
                <a:latin typeface="Arial" charset="0"/>
                <a:cs typeface="Arial" charset="0"/>
              </a:rPr>
              <a:t>Read the Introduction and Conclusion/Discussion</a:t>
            </a:r>
            <a:endParaRPr lang="en-US" sz="2600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Skim the article, noting section headings and tables and graphs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Read the article in its </a:t>
            </a:r>
            <a:r>
              <a:rPr lang="en-US" sz="2600" dirty="0" smtClean="0">
                <a:latin typeface="Arial" charset="0"/>
                <a:cs typeface="Arial" charset="0"/>
              </a:rPr>
              <a:t>entirety</a:t>
            </a:r>
            <a:endParaRPr lang="en-US" sz="26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Reading Social </a:t>
            </a:r>
            <a:r>
              <a:rPr lang="en-US" sz="3600" dirty="0" smtClean="0">
                <a:latin typeface="Arial" charset="0"/>
                <a:cs typeface="Arial" charset="0"/>
              </a:rPr>
              <a:t>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5)</a:t>
            </a:r>
            <a:endParaRPr lang="en-US" sz="1200" dirty="0">
              <a:latin typeface="Verdana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Reading a Book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Research Monograph – a book-length research report.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Read the preface or </a:t>
            </a:r>
            <a:r>
              <a:rPr lang="en-US" sz="2600" dirty="0" smtClean="0">
                <a:latin typeface="Arial" charset="0"/>
                <a:cs typeface="Arial" charset="0"/>
              </a:rPr>
              <a:t>introduction</a:t>
            </a:r>
          </a:p>
          <a:p>
            <a:pPr lvl="2" eaLnBrk="1" hangingPunct="1"/>
            <a:endParaRPr lang="en-US" sz="2600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sz="2600" dirty="0" smtClean="0">
                <a:latin typeface="Arial" charset="0"/>
                <a:cs typeface="Arial" charset="0"/>
              </a:rPr>
              <a:t>Read conclusion</a:t>
            </a:r>
          </a:p>
          <a:p>
            <a:pPr lvl="2" eaLnBrk="1" hangingPunct="1"/>
            <a:r>
              <a:rPr lang="en-US" sz="2600" dirty="0" smtClean="0">
                <a:latin typeface="Arial" charset="0"/>
                <a:cs typeface="Arial" charset="0"/>
              </a:rPr>
              <a:t>Read introduction/conclusions for relevant chapters</a:t>
            </a:r>
            <a:endParaRPr lang="en-US" sz="2600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Read the book in its entirety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Reading Social </a:t>
            </a:r>
            <a:r>
              <a:rPr lang="en-US" sz="3600" dirty="0" smtClean="0">
                <a:latin typeface="Arial" charset="0"/>
                <a:cs typeface="Arial" charset="0"/>
              </a:rPr>
              <a:t>Research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5)</a:t>
            </a:r>
            <a:endParaRPr lang="en-US" sz="1200" dirty="0">
              <a:latin typeface="Verdana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286000"/>
            <a:ext cx="3886200" cy="45720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Theoretical Orientations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Research Design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Measurement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Sampling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Experiments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Survey Questions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Field Research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36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2286000"/>
            <a:ext cx="3886200" cy="3722688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Content Analysis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Analyzing Existing Statistics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Comparative and Historical Research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Evaluation Research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Data Analysis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Reporting</a:t>
            </a:r>
          </a:p>
          <a:p>
            <a:endParaRPr lang="en-US" dirty="0">
              <a:latin typeface="Verdana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1676400"/>
            <a:ext cx="5565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600" dirty="0">
                <a:cs typeface="Arial" charset="0"/>
              </a:rPr>
              <a:t>Evaluating Research 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Using the Internet Wisely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Some Useful Websites</a:t>
            </a:r>
          </a:p>
          <a:p>
            <a:pPr eaLnBrk="1" hangingPunct="1"/>
            <a:endParaRPr lang="en-US" sz="26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Searching the </a:t>
            </a:r>
            <a:r>
              <a:rPr lang="en-US" sz="2600" dirty="0" smtClean="0">
                <a:latin typeface="Arial" charset="0"/>
                <a:cs typeface="Arial" charset="0"/>
              </a:rPr>
              <a:t>Web</a:t>
            </a:r>
          </a:p>
          <a:p>
            <a:pPr lvl="1" eaLnBrk="1" hangingPunct="1"/>
            <a:r>
              <a:rPr lang="en-US" sz="2300" dirty="0" smtClean="0">
                <a:latin typeface="Arial" charset="0"/>
                <a:cs typeface="Arial" charset="0"/>
              </a:rPr>
              <a:t>When searching, use only reliable, high-quality sources:</a:t>
            </a:r>
          </a:p>
          <a:p>
            <a:pPr lvl="2" eaLnBrk="1" hangingPunct="1"/>
            <a:r>
              <a:rPr lang="en-US" sz="2000" dirty="0" smtClean="0">
                <a:latin typeface="Arial" charset="0"/>
                <a:cs typeface="Arial" charset="0"/>
              </a:rPr>
              <a:t>Google (Scholar)</a:t>
            </a:r>
          </a:p>
          <a:p>
            <a:pPr lvl="2" eaLnBrk="1" hangingPunct="1"/>
            <a:r>
              <a:rPr lang="en-US" sz="2000" dirty="0" smtClean="0">
                <a:latin typeface="Arial" charset="0"/>
                <a:cs typeface="Arial" charset="0"/>
              </a:rPr>
              <a:t>Library</a:t>
            </a:r>
          </a:p>
          <a:p>
            <a:pPr lvl="2" eaLnBrk="1" hangingPunct="1"/>
            <a:r>
              <a:rPr lang="en-US" sz="2000" dirty="0" smtClean="0">
                <a:latin typeface="Arial" charset="0"/>
                <a:cs typeface="Arial" charset="0"/>
              </a:rPr>
              <a:t>Nationally-recognized Newspapers (LAT, NYT, CT, WP, WSJ)</a:t>
            </a:r>
          </a:p>
          <a:p>
            <a:pPr lvl="2" eaLnBrk="1" hangingPunct="1"/>
            <a:r>
              <a:rPr lang="en-US" sz="2000" dirty="0" smtClean="0">
                <a:latin typeface="Arial" charset="0"/>
                <a:cs typeface="Arial" charset="0"/>
              </a:rPr>
              <a:t>Government/Bureaucratic (.</a:t>
            </a:r>
            <a:r>
              <a:rPr lang="en-US" sz="2000" dirty="0" err="1" smtClean="0">
                <a:latin typeface="Arial" charset="0"/>
                <a:cs typeface="Arial" charset="0"/>
              </a:rPr>
              <a:t>gov</a:t>
            </a:r>
            <a:r>
              <a:rPr lang="en-US" sz="2000" dirty="0" smtClean="0">
                <a:latin typeface="Arial" charset="0"/>
                <a:cs typeface="Arial" charset="0"/>
              </a:rPr>
              <a:t>, Census, CDC, World Bank, CIA, HMD)</a:t>
            </a:r>
          </a:p>
          <a:p>
            <a:pPr lvl="2" eaLnBrk="1" hangingPunct="1"/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Using the Internet Wisely</a:t>
            </a:r>
            <a:endParaRPr lang="en-US" sz="3600" dirty="0">
              <a:latin typeface="Verdana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Evaluating the Quality of Internet Materials</a:t>
            </a:r>
          </a:p>
          <a:p>
            <a:pPr marL="731838" lvl="1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Who/What is the author of the website?</a:t>
            </a:r>
          </a:p>
          <a:p>
            <a:pPr marL="731838" lvl="1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Is the site advocating a particular point of view?</a:t>
            </a:r>
          </a:p>
          <a:p>
            <a:pPr marL="731838" lvl="1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Does the website give accurate and complete references?</a:t>
            </a:r>
          </a:p>
          <a:p>
            <a:pPr marL="731838" lvl="1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Are the data up-to-date?</a:t>
            </a:r>
          </a:p>
          <a:p>
            <a:pPr marL="731838" lvl="1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Are the data official?</a:t>
            </a:r>
          </a:p>
          <a:p>
            <a:pPr marL="731838" lvl="1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Is it a University research site?</a:t>
            </a:r>
          </a:p>
          <a:p>
            <a:pPr marL="731838" lvl="1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Do the data seem consistent with data from other sites?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951</TotalTime>
  <Words>891</Words>
  <Application>Microsoft Macintosh PowerPoint</Application>
  <PresentationFormat>On-screen Show (4:3)</PresentationFormat>
  <Paragraphs>160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CHAPTER 15 Reading and writing social research</vt:lpstr>
      <vt:lpstr>Chapter Outline</vt:lpstr>
      <vt:lpstr>Reading Social Research (slide 1 of 5)</vt:lpstr>
      <vt:lpstr>Reading Social Research (slide 2 of 5)</vt:lpstr>
      <vt:lpstr>Reading Social Research (slide 3 of 5)</vt:lpstr>
      <vt:lpstr>Reading Social Research (slide 4 of 5)</vt:lpstr>
      <vt:lpstr>Reading Social Research (slide 5 of 5)</vt:lpstr>
      <vt:lpstr>Using the Internet Wisely</vt:lpstr>
      <vt:lpstr>Using the Internet Wisely</vt:lpstr>
      <vt:lpstr>Using the Internet Wisely</vt:lpstr>
      <vt:lpstr>Writing Social Research (slide 1 of 7)</vt:lpstr>
      <vt:lpstr>Writing Social Research (slide 2 of 7)</vt:lpstr>
      <vt:lpstr>Writing Social Research (slide 3 of 7)</vt:lpstr>
      <vt:lpstr>Writing Social Research (slide 4 of 7)</vt:lpstr>
      <vt:lpstr>Writing Social Research (slide 5 of 7)</vt:lpstr>
      <vt:lpstr>Writing Social Research (slide 6 of 7)</vt:lpstr>
      <vt:lpstr>Writing Social Research (slide 7 of 7)</vt:lpstr>
      <vt:lpstr>The Ethics of Reading and Writing Social Research</vt:lpstr>
      <vt:lpstr>Chapter Summary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Burrel Vann</cp:lastModifiedBy>
  <cp:revision>105</cp:revision>
  <dcterms:created xsi:type="dcterms:W3CDTF">2009-06-16T17:02:08Z</dcterms:created>
  <dcterms:modified xsi:type="dcterms:W3CDTF">2016-07-18T22:04:45Z</dcterms:modified>
</cp:coreProperties>
</file>