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57" r:id="rId3"/>
    <p:sldId id="354" r:id="rId4"/>
    <p:sldId id="401" r:id="rId5"/>
    <p:sldId id="355" r:id="rId6"/>
    <p:sldId id="357" r:id="rId7"/>
    <p:sldId id="358" r:id="rId8"/>
    <p:sldId id="402" r:id="rId9"/>
    <p:sldId id="373" r:id="rId10"/>
    <p:sldId id="398" r:id="rId11"/>
    <p:sldId id="375" r:id="rId12"/>
    <p:sldId id="399" r:id="rId13"/>
    <p:sldId id="377" r:id="rId14"/>
    <p:sldId id="378" r:id="rId15"/>
    <p:sldId id="379" r:id="rId16"/>
    <p:sldId id="386" r:id="rId17"/>
    <p:sldId id="395" r:id="rId18"/>
    <p:sldId id="396" r:id="rId19"/>
    <p:sldId id="39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0" autoAdjust="0"/>
    <p:restoredTop sz="94660"/>
  </p:normalViewPr>
  <p:slideViewPr>
    <p:cSldViewPr>
      <p:cViewPr>
        <p:scale>
          <a:sx n="90" d="100"/>
          <a:sy n="90" d="100"/>
        </p:scale>
        <p:origin x="-1304" y="-15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500"/>
    </p:cViewPr>
  </p:sorterViewPr>
  <p:notesViewPr>
    <p:cSldViewPr snapToGrid="0" snapToObjects="1">
      <p:cViewPr varScale="1">
        <p:scale>
          <a:sx n="79" d="100"/>
          <a:sy n="79" d="100"/>
        </p:scale>
        <p:origin x="-335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0979064-0A31-472C-874B-2FB5112E9B72}" type="datetimeFigureOut">
              <a:rPr lang="en-US"/>
              <a:pPr>
                <a:defRPr/>
              </a:pPr>
              <a:t>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5F9BA37-E202-45CC-9E95-59EF60CD1B7E}" type="slidenum">
              <a:rPr lang="en-US"/>
              <a:pPr>
                <a:defRPr/>
              </a:pPr>
              <a:t>‹#›</a:t>
            </a:fld>
            <a:endParaRPr lang="en-US" dirty="0"/>
          </a:p>
        </p:txBody>
      </p:sp>
    </p:spTree>
    <p:extLst>
      <p:ext uri="{BB962C8B-B14F-4D97-AF65-F5344CB8AC3E}">
        <p14:creationId xmlns:p14="http://schemas.microsoft.com/office/powerpoint/2010/main" val="13197040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a:t>
            </a:fld>
            <a:endParaRPr lang="en-US" dirty="0"/>
          </a:p>
        </p:txBody>
      </p:sp>
    </p:spTree>
    <p:extLst>
      <p:ext uri="{BB962C8B-B14F-4D97-AF65-F5344CB8AC3E}">
        <p14:creationId xmlns:p14="http://schemas.microsoft.com/office/powerpoint/2010/main" val="4016872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10</a:t>
            </a:fld>
            <a:endParaRPr lang="en-US" dirty="0"/>
          </a:p>
        </p:txBody>
      </p:sp>
    </p:spTree>
    <p:extLst>
      <p:ext uri="{BB962C8B-B14F-4D97-AF65-F5344CB8AC3E}">
        <p14:creationId xmlns:p14="http://schemas.microsoft.com/office/powerpoint/2010/main" val="164097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fontAlgn="auto">
              <a:spcBef>
                <a:spcPts val="0"/>
              </a:spcBef>
              <a:spcAft>
                <a:spcPts val="0"/>
              </a:spcAft>
              <a:defRPr/>
            </a:pPr>
            <a:endParaRPr lang="en-US" dirty="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3DB3D9-4C11-4415-A679-7D36251EB72E}" type="slidenum">
              <a:rPr lang="en-US"/>
              <a:pPr fontAlgn="base">
                <a:spcBef>
                  <a:spcPct val="0"/>
                </a:spcBef>
                <a:spcAft>
                  <a:spcPct val="0"/>
                </a:spcAft>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12</a:t>
            </a:fld>
            <a:endParaRPr lang="en-US" dirty="0"/>
          </a:p>
        </p:txBody>
      </p:sp>
    </p:spTree>
    <p:extLst>
      <p:ext uri="{BB962C8B-B14F-4D97-AF65-F5344CB8AC3E}">
        <p14:creationId xmlns:p14="http://schemas.microsoft.com/office/powerpoint/2010/main" val="1272002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13</a:t>
            </a:fld>
            <a:endParaRPr lang="en-US" dirty="0"/>
          </a:p>
        </p:txBody>
      </p:sp>
    </p:spTree>
    <p:extLst>
      <p:ext uri="{BB962C8B-B14F-4D97-AF65-F5344CB8AC3E}">
        <p14:creationId xmlns:p14="http://schemas.microsoft.com/office/powerpoint/2010/main" val="28933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fontAlgn="auto">
              <a:spcBef>
                <a:spcPts val="0"/>
              </a:spcBef>
              <a:spcAft>
                <a:spcPts val="0"/>
              </a:spcAft>
              <a:defRPr/>
            </a:pPr>
            <a:endParaRPr lang="en-US"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2DAAA7-A977-4443-A163-401186B88CC0}" type="slidenum">
              <a:rPr lang="en-US"/>
              <a:pPr fontAlgn="base">
                <a:spcBef>
                  <a:spcPct val="0"/>
                </a:spcBef>
                <a:spcAft>
                  <a:spcPct val="0"/>
                </a:spcAft>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fontAlgn="auto">
              <a:spcBef>
                <a:spcPts val="0"/>
              </a:spcBef>
              <a:spcAft>
                <a:spcPts val="0"/>
              </a:spcAft>
              <a:defRPr/>
            </a:pPr>
            <a:endParaRPr lang="en-US"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DE2686-EE37-40F1-A8B5-523470F4594D}" type="slidenum">
              <a:rPr lang="en-US"/>
              <a:pPr fontAlgn="base">
                <a:spcBef>
                  <a:spcPct val="0"/>
                </a:spcBef>
                <a:spcAft>
                  <a:spcPct val="0"/>
                </a:spcAft>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16</a:t>
            </a:fld>
            <a:endParaRPr lang="en-US" dirty="0"/>
          </a:p>
        </p:txBody>
      </p:sp>
    </p:spTree>
    <p:extLst>
      <p:ext uri="{BB962C8B-B14F-4D97-AF65-F5344CB8AC3E}">
        <p14:creationId xmlns:p14="http://schemas.microsoft.com/office/powerpoint/2010/main" val="4279667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17</a:t>
            </a:fld>
            <a:endParaRPr lang="en-US" dirty="0"/>
          </a:p>
        </p:txBody>
      </p:sp>
    </p:spTree>
    <p:extLst>
      <p:ext uri="{BB962C8B-B14F-4D97-AF65-F5344CB8AC3E}">
        <p14:creationId xmlns:p14="http://schemas.microsoft.com/office/powerpoint/2010/main" val="3637398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18</a:t>
            </a:fld>
            <a:endParaRPr lang="en-US" dirty="0"/>
          </a:p>
        </p:txBody>
      </p:sp>
    </p:spTree>
    <p:extLst>
      <p:ext uri="{BB962C8B-B14F-4D97-AF65-F5344CB8AC3E}">
        <p14:creationId xmlns:p14="http://schemas.microsoft.com/office/powerpoint/2010/main" val="1935819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19</a:t>
            </a:fld>
            <a:endParaRPr lang="en-US" dirty="0"/>
          </a:p>
        </p:txBody>
      </p:sp>
    </p:spTree>
    <p:extLst>
      <p:ext uri="{BB962C8B-B14F-4D97-AF65-F5344CB8AC3E}">
        <p14:creationId xmlns:p14="http://schemas.microsoft.com/office/powerpoint/2010/main" val="41095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2</a:t>
            </a:fld>
            <a:endParaRPr lang="en-US" dirty="0"/>
          </a:p>
        </p:txBody>
      </p:sp>
    </p:spTree>
    <p:extLst>
      <p:ext uri="{BB962C8B-B14F-4D97-AF65-F5344CB8AC3E}">
        <p14:creationId xmlns:p14="http://schemas.microsoft.com/office/powerpoint/2010/main" val="245822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3</a:t>
            </a:fld>
            <a:endParaRPr lang="en-US" dirty="0"/>
          </a:p>
        </p:txBody>
      </p:sp>
    </p:spTree>
    <p:extLst>
      <p:ext uri="{BB962C8B-B14F-4D97-AF65-F5344CB8AC3E}">
        <p14:creationId xmlns:p14="http://schemas.microsoft.com/office/powerpoint/2010/main" val="313493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4</a:t>
            </a:fld>
            <a:endParaRPr lang="en-US" dirty="0"/>
          </a:p>
        </p:txBody>
      </p:sp>
    </p:spTree>
    <p:extLst>
      <p:ext uri="{BB962C8B-B14F-4D97-AF65-F5344CB8AC3E}">
        <p14:creationId xmlns:p14="http://schemas.microsoft.com/office/powerpoint/2010/main" val="313493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5</a:t>
            </a:fld>
            <a:endParaRPr lang="en-US" dirty="0"/>
          </a:p>
        </p:txBody>
      </p:sp>
    </p:spTree>
    <p:extLst>
      <p:ext uri="{BB962C8B-B14F-4D97-AF65-F5344CB8AC3E}">
        <p14:creationId xmlns:p14="http://schemas.microsoft.com/office/powerpoint/2010/main" val="96384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6</a:t>
            </a:fld>
            <a:endParaRPr lang="en-US" dirty="0"/>
          </a:p>
        </p:txBody>
      </p:sp>
    </p:spTree>
    <p:extLst>
      <p:ext uri="{BB962C8B-B14F-4D97-AF65-F5344CB8AC3E}">
        <p14:creationId xmlns:p14="http://schemas.microsoft.com/office/powerpoint/2010/main" val="423903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7</a:t>
            </a:fld>
            <a:endParaRPr lang="en-US" dirty="0"/>
          </a:p>
        </p:txBody>
      </p:sp>
    </p:spTree>
    <p:extLst>
      <p:ext uri="{BB962C8B-B14F-4D97-AF65-F5344CB8AC3E}">
        <p14:creationId xmlns:p14="http://schemas.microsoft.com/office/powerpoint/2010/main" val="44777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F9BA37-E202-45CC-9E95-59EF60CD1B7E}" type="slidenum">
              <a:rPr lang="en-US" smtClean="0"/>
              <a:pPr>
                <a:defRPr/>
              </a:pPr>
              <a:t>8</a:t>
            </a:fld>
            <a:endParaRPr lang="en-US" dirty="0"/>
          </a:p>
        </p:txBody>
      </p:sp>
    </p:spTree>
    <p:extLst>
      <p:ext uri="{BB962C8B-B14F-4D97-AF65-F5344CB8AC3E}">
        <p14:creationId xmlns:p14="http://schemas.microsoft.com/office/powerpoint/2010/main" val="278928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DD4F4C-2EC0-4D9D-A9A5-A923BAD7A2E2}" type="slidenum">
              <a:rPr lang="en-US"/>
              <a:pPr fontAlgn="base">
                <a:spcBef>
                  <a:spcPct val="0"/>
                </a:spcBef>
                <a:spcAft>
                  <a:spcPct val="0"/>
                </a:spcAft>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A5A41229-3E99-43AA-ABB3-E2F7473A8A07}" type="datetimeFigureOut">
              <a:rPr lang="en-US"/>
              <a:pPr>
                <a:defRPr/>
              </a:pPr>
              <a:t>6/20/16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3BF532F-2F2E-459D-8709-8B67DB78075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439D05D-5F0A-4112-883F-92A89A5C4DC5}" type="datetimeFigureOut">
              <a:rPr lang="en-US"/>
              <a:pPr>
                <a:defRPr/>
              </a:pPr>
              <a:t>6/20/16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AD3EB056-6C06-4CD9-B9DA-81BEB590822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1758F0C-8986-4847-8432-E2FD2A8FBFFE}" type="datetimeFigureOut">
              <a:rPr lang="en-US"/>
              <a:pPr>
                <a:defRPr/>
              </a:pPr>
              <a:t>6/20/16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D0B7A10-B33F-454A-BA68-0F3FBA4E19F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F933B4A-6EA6-450C-A5F2-5484F62196EC}" type="datetimeFigureOut">
              <a:rPr lang="en-US"/>
              <a:pPr>
                <a:defRPr/>
              </a:pPr>
              <a:t>6/20/16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C738212-FB18-430A-970B-F8EE2B7C13B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972AFE66-8BA5-4120-9C8E-24793981D9C5}" type="datetimeFigureOut">
              <a:rPr lang="en-US"/>
              <a:pPr>
                <a:defRPr/>
              </a:pPr>
              <a:t>6/20/16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08968E55-532D-441B-B7A9-4C3208A8CB99}"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46BC35A8-4B06-42EA-9BC4-44BC83A2FFD2}" type="datetimeFigureOut">
              <a:rPr lang="en-US"/>
              <a:pPr>
                <a:defRPr/>
              </a:pPr>
              <a:t>6/20/16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E63E8388-8E67-45D7-A625-27765411A48A}"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421FFC80-FF9F-4409-A65B-9FB0690857A5}" type="datetimeFigureOut">
              <a:rPr lang="en-US"/>
              <a:pPr>
                <a:defRPr/>
              </a:pPr>
              <a:t>6/20/16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ADCB85F-6EDB-4DA4-8A50-C509BC5EE5E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3902A545-5274-4563-B278-0B3957637DE1}" type="datetimeFigureOut">
              <a:rPr lang="en-US"/>
              <a:pPr>
                <a:defRPr/>
              </a:pPr>
              <a:t>6/20/16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3477CC32-3A8A-470F-BC0A-094021F6F66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6DBD855-F58D-48B2-B115-4837C4B260A7}" type="datetimeFigureOut">
              <a:rPr lang="en-US"/>
              <a:pPr>
                <a:defRPr/>
              </a:pPr>
              <a:t>6/20/16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0E7F52F7-61A5-4794-B274-39EDE3F3159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6FB52F0-DCCA-4301-AC5D-05C97697E295}" type="datetimeFigureOut">
              <a:rPr lang="en-US"/>
              <a:pPr>
                <a:defRPr/>
              </a:pPr>
              <a:t>6/20/16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5E4ED5B5-19AB-4148-81D8-9322A58E898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D042BB24-93D1-44B6-A108-0AC5998E5B7C}" type="datetimeFigureOut">
              <a:rPr lang="en-US"/>
              <a:pPr>
                <a:defRPr/>
              </a:pPr>
              <a:t>6/20/16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3F3DE5FD-A37A-4DAF-961B-93A49BEB6627}"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1B85155-21D5-4E4E-9542-9AF67A70583E}" type="datetimeFigureOut">
              <a:rPr lang="en-US"/>
              <a:pPr>
                <a:defRPr/>
              </a:pPr>
              <a:t>6/20/16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97BEECC-803D-4ED2-8551-88D5FA9153A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cap="none" dirty="0" smtClean="0"/>
              <a:t>CHAPTER 2 </a:t>
            </a:r>
            <a:br>
              <a:rPr lang="en-US" sz="4000" cap="none" dirty="0" smtClean="0"/>
            </a:br>
            <a:r>
              <a:rPr lang="en-US" sz="4000" cap="none" dirty="0" smtClean="0"/>
              <a:t>PARADIGMS, THEORY, </a:t>
            </a:r>
            <a:br>
              <a:rPr lang="en-US" sz="4000" cap="none" dirty="0" smtClean="0"/>
            </a:br>
            <a:r>
              <a:rPr lang="en-US" sz="4000" cap="none" dirty="0" smtClean="0"/>
              <a:t>AND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The Traditional Model of Science</a:t>
            </a:r>
          </a:p>
          <a:p>
            <a:r>
              <a:rPr lang="en-US" sz="1600" dirty="0" smtClean="0">
                <a:latin typeface="Arial" charset="0"/>
                <a:cs typeface="Arial" charset="0"/>
              </a:rPr>
              <a:t>The deductive model of scientific inquiry begins with a sometimes vague or general question, which is subjected to a process of specification, resulting in hypotheses that can be tested through empirical observations.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2-2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0"/>
            <a:ext cx="7583487" cy="45688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0"/>
            <a:ext cx="3886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0359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p:cNvSpPr>
            <a:spLocks noGrp="1"/>
          </p:cNvSpPr>
          <p:nvPr>
            <p:ph type="title"/>
          </p:nvPr>
        </p:nvSpPr>
        <p:spPr>
          <a:xfrm>
            <a:off x="612775" y="228600"/>
            <a:ext cx="8153400" cy="990600"/>
          </a:xfrm>
        </p:spPr>
        <p:txBody>
          <a:bodyPr/>
          <a:lstStyle/>
          <a:p>
            <a:r>
              <a:rPr lang="en-US" sz="3600" dirty="0" smtClean="0">
                <a:latin typeface="Arial"/>
                <a:cs typeface="Arial"/>
              </a:rPr>
              <a:t>Two Logical Systems Revisited</a:t>
            </a:r>
          </a:p>
        </p:txBody>
      </p:sp>
      <p:sp>
        <p:nvSpPr>
          <p:cNvPr id="430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Deductive and Inductive Reasoning</a:t>
            </a:r>
          </a:p>
          <a:p>
            <a:pPr lvl="1"/>
            <a:r>
              <a:rPr lang="en-US" dirty="0" smtClean="0">
                <a:latin typeface="Arial" panose="020B0604020202020204" pitchFamily="34" charset="0"/>
                <a:cs typeface="Arial" panose="020B0604020202020204" pitchFamily="34" charset="0"/>
              </a:rPr>
              <a:t>Deductive = Traditional Model of Science</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 Case Illustration (Glock, Ringer, and Babbie, 1967)</a:t>
            </a:r>
          </a:p>
          <a:p>
            <a:pPr lvl="2"/>
            <a:r>
              <a:rPr lang="en-US" sz="2600" dirty="0" smtClean="0">
                <a:latin typeface="Arial" panose="020B0604020202020204" pitchFamily="34" charset="0"/>
                <a:cs typeface="Arial" panose="020B0604020202020204" pitchFamily="34" charset="0"/>
              </a:rPr>
              <a:t>Comfort Hypothesis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Deductive and Inductive Methods </a:t>
            </a:r>
          </a:p>
          <a:p>
            <a:r>
              <a:rPr lang="en-US" sz="1600" dirty="0" smtClean="0">
                <a:latin typeface="Arial" charset="0"/>
                <a:cs typeface="Arial" charset="0"/>
              </a:rPr>
              <a:t>Both deduction and induction are legitimate and valuable approaches to understanding. Deduction begins with an unexpected pattern that is tested against observations, whereas induction begins with observations and seeks to find a pattern within them</a:t>
            </a:r>
            <a:r>
              <a:rPr lang="en-US" sz="1500" dirty="0" smtClean="0">
                <a:latin typeface="Arial" charset="0"/>
                <a:cs typeface="Arial" charset="0"/>
              </a:rPr>
              <a:t>.</a:t>
            </a:r>
            <a:endParaRPr lang="en-US" sz="1500" b="1"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2-3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0"/>
            <a:ext cx="7583487" cy="4568825"/>
          </a:xfr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494"/>
            <a:ext cx="4640732" cy="457050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1145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Deductive Theory Construction</a:t>
            </a:r>
          </a:p>
        </p:txBody>
      </p:sp>
      <p:sp>
        <p:nvSpPr>
          <p:cNvPr id="33795" name="Content Placeholder 2"/>
          <p:cNvSpPr>
            <a:spLocks noGrp="1"/>
          </p:cNvSpPr>
          <p:nvPr>
            <p:ph sz="quarter" idx="1"/>
          </p:nvPr>
        </p:nvSpPr>
        <p:spPr>
          <a:xfrm>
            <a:off x="612775" y="1600200"/>
            <a:ext cx="8153400" cy="4495800"/>
          </a:xfrm>
        </p:spPr>
        <p:txBody>
          <a:bodyPr>
            <a:normAutofit/>
          </a:bodyPr>
          <a:lstStyle/>
          <a:p>
            <a:pPr marL="514350" indent="-514350" fontAlgn="auto">
              <a:spcAft>
                <a:spcPts val="0"/>
              </a:spcAft>
              <a:buFont typeface="+mj-lt"/>
              <a:buAutoNum type="arabicPeriod"/>
              <a:defRPr/>
            </a:pPr>
            <a:r>
              <a:rPr lang="en-US" sz="2600" dirty="0" smtClean="0">
                <a:latin typeface="Arial" panose="020B0604020202020204" pitchFamily="34" charset="0"/>
                <a:cs typeface="Arial" panose="020B0604020202020204" pitchFamily="34" charset="0"/>
              </a:rPr>
              <a:t>Specify the topic.</a:t>
            </a:r>
          </a:p>
          <a:p>
            <a:pPr marL="514350" indent="-514350" fontAlgn="auto">
              <a:spcAft>
                <a:spcPts val="0"/>
              </a:spcAft>
              <a:buFont typeface="+mj-lt"/>
              <a:buAutoNum type="arabicPeriod"/>
              <a:defRPr/>
            </a:pPr>
            <a:r>
              <a:rPr lang="en-US" sz="2600" dirty="0" smtClean="0">
                <a:latin typeface="Arial" panose="020B0604020202020204" pitchFamily="34" charset="0"/>
                <a:cs typeface="Arial" panose="020B0604020202020204" pitchFamily="34" charset="0"/>
              </a:rPr>
              <a:t>Specify the range of phenomena your theory addresses.</a:t>
            </a:r>
          </a:p>
          <a:p>
            <a:pPr marL="514350" indent="-514350" fontAlgn="auto">
              <a:spcAft>
                <a:spcPts val="0"/>
              </a:spcAft>
              <a:buFont typeface="+mj-lt"/>
              <a:buAutoNum type="arabicPeriod"/>
              <a:defRPr/>
            </a:pPr>
            <a:r>
              <a:rPr lang="en-US" sz="2600" dirty="0" smtClean="0">
                <a:latin typeface="Arial" panose="020B0604020202020204" pitchFamily="34" charset="0"/>
                <a:cs typeface="Arial" panose="020B0604020202020204" pitchFamily="34" charset="0"/>
              </a:rPr>
              <a:t>Identify and specify your major concepts and variables.</a:t>
            </a:r>
          </a:p>
          <a:p>
            <a:pPr marL="514350" indent="-514350" fontAlgn="auto">
              <a:spcAft>
                <a:spcPts val="0"/>
              </a:spcAft>
              <a:buFont typeface="+mj-lt"/>
              <a:buAutoNum type="arabicPeriod"/>
              <a:defRPr/>
            </a:pPr>
            <a:r>
              <a:rPr lang="en-US" sz="2600" dirty="0" smtClean="0">
                <a:latin typeface="Arial" panose="020B0604020202020204" pitchFamily="34" charset="0"/>
                <a:cs typeface="Arial" panose="020B0604020202020204" pitchFamily="34" charset="0"/>
              </a:rPr>
              <a:t>Find out what is known about the relationships among those variables.</a:t>
            </a:r>
          </a:p>
          <a:p>
            <a:pPr marL="514350" indent="-514350" fontAlgn="auto">
              <a:spcAft>
                <a:spcPts val="0"/>
              </a:spcAft>
              <a:buFont typeface="+mj-lt"/>
              <a:buAutoNum type="arabicPeriod"/>
              <a:defRPr/>
            </a:pPr>
            <a:r>
              <a:rPr lang="en-US" sz="2600" dirty="0" smtClean="0">
                <a:latin typeface="Arial" panose="020B0604020202020204" pitchFamily="34" charset="0"/>
                <a:cs typeface="Arial" panose="020B0604020202020204" pitchFamily="34" charset="0"/>
              </a:rPr>
              <a:t>Reason logically from those propositions to the specific topic you are examining.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Inductive Theory Construction</a:t>
            </a:r>
          </a:p>
        </p:txBody>
      </p:sp>
      <p:sp>
        <p:nvSpPr>
          <p:cNvPr id="481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Observing aspects of social life and seeking to discover patterns that may point to relatively universal principles.</a:t>
            </a:r>
          </a:p>
          <a:p>
            <a:pPr lvl="1"/>
            <a:r>
              <a:rPr lang="en-US" dirty="0" smtClean="0">
                <a:latin typeface="Arial" panose="020B0604020202020204" pitchFamily="34" charset="0"/>
                <a:cs typeface="Arial" panose="020B0604020202020204" pitchFamily="34" charset="0"/>
              </a:rPr>
              <a:t>Field Research</a:t>
            </a:r>
          </a:p>
          <a:p>
            <a:pPr lvl="1"/>
            <a:r>
              <a:rPr lang="en-US" dirty="0" smtClean="0">
                <a:latin typeface="Arial" panose="020B0604020202020204" pitchFamily="34" charset="0"/>
                <a:cs typeface="Arial" panose="020B0604020202020204" pitchFamily="34" charset="0"/>
              </a:rPr>
              <a:t>Grounded Theory or Theory Development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The Links Between Theory and Research</a:t>
            </a:r>
          </a:p>
        </p:txBody>
      </p:sp>
      <p:sp>
        <p:nvSpPr>
          <p:cNvPr id="501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Deductive Model – research is used to test theories.</a:t>
            </a:r>
          </a:p>
          <a:p>
            <a:r>
              <a:rPr lang="en-US" sz="2600" dirty="0" smtClean="0">
                <a:latin typeface="Arial" panose="020B0604020202020204" pitchFamily="34" charset="0"/>
                <a:cs typeface="Arial" panose="020B0604020202020204" pitchFamily="34" charset="0"/>
              </a:rPr>
              <a:t>Inductive Model – theories are developed from analysis of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The Importance of Theory in the “Real World”</a:t>
            </a:r>
            <a:endParaRPr lang="en-US" sz="3600" dirty="0">
              <a:latin typeface="Arial" panose="020B0604020202020204" pitchFamily="34" charset="0"/>
              <a:cs typeface="Arial" panose="020B0604020202020204" pitchFamily="34" charset="0"/>
            </a:endParaRPr>
          </a:p>
        </p:txBody>
      </p:sp>
      <p:sp>
        <p:nvSpPr>
          <p:cNvPr id="522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“Just as pure sociology aims to answer the questions What, Why, and How, so applied sociology aims to answer the question What for. The former deals with facts, causes, and principles; the latter with the object, end, or purpose.” (Lester Ward, 1906)</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Research Ethics and Theory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Theoretical paradigms encourage particular conclusions</a:t>
            </a:r>
          </a:p>
          <a:p>
            <a:r>
              <a:rPr lang="en-US" sz="2600" dirty="0" smtClean="0">
                <a:latin typeface="Arial" panose="020B0604020202020204" pitchFamily="34" charset="0"/>
                <a:cs typeface="Arial" panose="020B0604020202020204" pitchFamily="34" charset="0"/>
              </a:rPr>
              <a:t>Bias is controlled by research techniques and the peer review process </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6" name="Content Placeholder 5"/>
          <p:cNvSpPr>
            <a:spLocks noGrp="1"/>
          </p:cNvSpPr>
          <p:nvPr>
            <p:ph sz="quarter" idx="1"/>
          </p:nvPr>
        </p:nvSpPr>
        <p:spPr/>
        <p:txBody>
          <a:bodyPr/>
          <a:lstStyle/>
          <a:p>
            <a:r>
              <a:rPr lang="en-US" sz="2600" dirty="0">
                <a:latin typeface="Arial" panose="020B0604020202020204" pitchFamily="34" charset="0"/>
                <a:cs typeface="Arial" panose="020B0604020202020204" pitchFamily="34" charset="0"/>
              </a:rPr>
              <a:t>Be able to name </a:t>
            </a:r>
            <a:r>
              <a:rPr lang="en-US" sz="2600" dirty="0" smtClean="0">
                <a:latin typeface="Arial" panose="020B0604020202020204" pitchFamily="34" charset="0"/>
                <a:cs typeface="Arial" panose="020B0604020202020204" pitchFamily="34" charset="0"/>
              </a:rPr>
              <a:t>and </a:t>
            </a:r>
            <a:r>
              <a:rPr lang="en-US" sz="2600" dirty="0">
                <a:latin typeface="Arial" panose="020B0604020202020204" pitchFamily="34" charset="0"/>
                <a:cs typeface="Arial" panose="020B0604020202020204" pitchFamily="34" charset="0"/>
              </a:rPr>
              <a:t>explain the main social science paradigms.</a:t>
            </a:r>
          </a:p>
          <a:p>
            <a:r>
              <a:rPr lang="en-US" sz="2600" dirty="0" smtClean="0">
                <a:latin typeface="Arial" panose="020B0604020202020204" pitchFamily="34" charset="0"/>
                <a:cs typeface="Arial" panose="020B0604020202020204" pitchFamily="34" charset="0"/>
              </a:rPr>
              <a:t>Be </a:t>
            </a:r>
            <a:r>
              <a:rPr lang="en-US" sz="2600" dirty="0">
                <a:latin typeface="Arial" panose="020B0604020202020204" pitchFamily="34" charset="0"/>
                <a:cs typeface="Arial" panose="020B0604020202020204" pitchFamily="34" charset="0"/>
              </a:rPr>
              <a:t>able to explain the difference between deductive and inductive methods as they are used in social research.</a:t>
            </a:r>
          </a:p>
          <a:p>
            <a:r>
              <a:rPr lang="en-US" sz="2600" dirty="0" smtClean="0">
                <a:latin typeface="Arial" panose="020B0604020202020204" pitchFamily="34" charset="0"/>
                <a:cs typeface="Arial" panose="020B0604020202020204" pitchFamily="34" charset="0"/>
              </a:rPr>
              <a:t>Give </a:t>
            </a:r>
            <a:r>
              <a:rPr lang="en-US" sz="2600" dirty="0">
                <a:latin typeface="Arial" panose="020B0604020202020204" pitchFamily="34" charset="0"/>
                <a:cs typeface="Arial" panose="020B0604020202020204" pitchFamily="34" charset="0"/>
              </a:rPr>
              <a:t>an example to illustrate the use of deductive analysis.</a:t>
            </a:r>
          </a:p>
          <a:p>
            <a:r>
              <a:rPr lang="en-US" sz="2600" dirty="0" smtClean="0">
                <a:latin typeface="Arial" panose="020B0604020202020204" pitchFamily="34" charset="0"/>
                <a:cs typeface="Arial" panose="020B0604020202020204" pitchFamily="34" charset="0"/>
              </a:rPr>
              <a:t>Give </a:t>
            </a:r>
            <a:r>
              <a:rPr lang="en-US" sz="2600" dirty="0">
                <a:latin typeface="Arial" panose="020B0604020202020204" pitchFamily="34" charset="0"/>
                <a:cs typeface="Arial" panose="020B0604020202020204" pitchFamily="34" charset="0"/>
              </a:rPr>
              <a:t>an example to illustrate the use of inductive analysis.</a:t>
            </a:r>
          </a:p>
          <a:p>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74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6" name="Content Placeholder 5"/>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Explain </a:t>
            </a:r>
            <a:r>
              <a:rPr lang="en-US" sz="2600" dirty="0">
                <a:latin typeface="Arial" panose="020B0604020202020204" pitchFamily="34" charset="0"/>
                <a:cs typeface="Arial" panose="020B0604020202020204" pitchFamily="34" charset="0"/>
              </a:rPr>
              <a:t>how theory and research methods impact each other.	</a:t>
            </a:r>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Give </a:t>
            </a:r>
            <a:r>
              <a:rPr lang="en-US" sz="2600" dirty="0">
                <a:latin typeface="Arial" panose="020B0604020202020204" pitchFamily="34" charset="0"/>
                <a:cs typeface="Arial" panose="020B0604020202020204" pitchFamily="34" charset="0"/>
              </a:rPr>
              <a:t>an example of how social theory shows up in everyday life.	</a:t>
            </a:r>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Give </a:t>
            </a:r>
            <a:r>
              <a:rPr lang="en-US" sz="2600" dirty="0">
                <a:latin typeface="Arial" panose="020B0604020202020204" pitchFamily="34" charset="0"/>
                <a:cs typeface="Arial" panose="020B0604020202020204" pitchFamily="34" charset="0"/>
              </a:rPr>
              <a:t>an example of how theory choices might raise issues of research ethics.</a:t>
            </a:r>
          </a:p>
          <a:p>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18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a:cs typeface="Arial"/>
              </a:rPr>
              <a:t>Chapter Outline</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Some Social Science Paradigms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Two Logical Systems Revisited</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Deductive Theory Construction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Inductive Theory Construction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Links between Theory and Research</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Importance of Theory in the “Real World”</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Research Ethics and Theory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5"/>
          <p:cNvSpPr>
            <a:spLocks noGrp="1"/>
          </p:cNvSpPr>
          <p:nvPr>
            <p:ph type="title"/>
          </p:nvPr>
        </p:nvSpPr>
        <p:spPr>
          <a:xfrm>
            <a:off x="612775" y="228600"/>
            <a:ext cx="8153400" cy="990600"/>
          </a:xfrm>
        </p:spPr>
        <p:txBody>
          <a:bodyPr/>
          <a:lstStyle/>
          <a:p>
            <a:r>
              <a:rPr lang="en-US" sz="3600" dirty="0" smtClean="0">
                <a:latin typeface="Arial"/>
                <a:cs typeface="Arial"/>
              </a:rPr>
              <a:t>Some Social Science Paradigms </a:t>
            </a:r>
            <a:r>
              <a:rPr lang="en-US" sz="1200" dirty="0" smtClean="0">
                <a:latin typeface="Arial"/>
                <a:cs typeface="Arial"/>
              </a:rPr>
              <a:t>(slide 1a of 16) </a:t>
            </a:r>
            <a:endParaRPr lang="en-US" sz="3600" dirty="0" smtClean="0">
              <a:latin typeface="Arial"/>
              <a:cs typeface="Arial"/>
            </a:endParaRPr>
          </a:p>
        </p:txBody>
      </p:sp>
      <p:sp>
        <p:nvSpPr>
          <p:cNvPr id="11267"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“Patterns happen.”</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Logical explanations are what theories seek to provide.</a:t>
            </a:r>
          </a:p>
          <a:p>
            <a:pPr marL="77628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Theories prevent our being taken in by flukes.</a:t>
            </a:r>
          </a:p>
          <a:p>
            <a:pPr marL="77628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Theories makes sense of observed patterns.</a:t>
            </a:r>
          </a:p>
          <a:p>
            <a:pPr marL="77628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Theories shape and direct research efforts.</a:t>
            </a:r>
          </a:p>
          <a:p>
            <a:pPr marL="319088" lvl="1" indent="0" fontAlgn="auto">
              <a:spcAft>
                <a:spcPts val="0"/>
              </a:spcAft>
              <a:buNone/>
              <a:defRPr/>
            </a:pPr>
            <a:endParaRPr lang="en-US" dirty="0" smtClean="0">
              <a:latin typeface="Arial" panose="020B0604020202020204" pitchFamily="34" charset="0"/>
              <a:cs typeface="Arial" panose="020B0604020202020204" pitchFamily="34" charset="0"/>
            </a:endParaRPr>
          </a:p>
          <a:p>
            <a:pPr marL="0" indent="0" fontAlgn="auto">
              <a:spcAft>
                <a:spcPts val="0"/>
              </a:spcAft>
              <a:buNone/>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5"/>
          <p:cNvSpPr>
            <a:spLocks noGrp="1"/>
          </p:cNvSpPr>
          <p:nvPr>
            <p:ph type="title"/>
          </p:nvPr>
        </p:nvSpPr>
        <p:spPr>
          <a:xfrm>
            <a:off x="612775" y="228600"/>
            <a:ext cx="8153400" cy="990600"/>
          </a:xfrm>
        </p:spPr>
        <p:txBody>
          <a:bodyPr/>
          <a:lstStyle/>
          <a:p>
            <a:r>
              <a:rPr lang="en-US" sz="3600" dirty="0" smtClean="0">
                <a:latin typeface="Arial"/>
                <a:cs typeface="Arial"/>
              </a:rPr>
              <a:t>Some Social Science Paradigms </a:t>
            </a:r>
            <a:r>
              <a:rPr lang="en-US" sz="1200" dirty="0" smtClean="0">
                <a:latin typeface="Arial"/>
                <a:cs typeface="Arial"/>
              </a:rPr>
              <a:t>(slide 1b of 16) </a:t>
            </a:r>
            <a:endParaRPr lang="en-US" sz="3600" dirty="0" smtClean="0">
              <a:latin typeface="Arial"/>
              <a:cs typeface="Arial"/>
            </a:endParaRPr>
          </a:p>
        </p:txBody>
      </p:sp>
      <p:sp>
        <p:nvSpPr>
          <p:cNvPr id="11267"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Paradigm</a:t>
            </a:r>
          </a:p>
          <a:p>
            <a:pPr marL="640715" lvl="1"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Framework for understanding phenomena</a:t>
            </a:r>
          </a:p>
          <a:p>
            <a:pPr marL="640715" lvl="1"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Shapes what we “see” and how we understand it</a:t>
            </a:r>
          </a:p>
          <a:p>
            <a:pPr marL="319088" lvl="1" indent="0" fontAlgn="auto">
              <a:spcAft>
                <a:spcPts val="0"/>
              </a:spcAft>
              <a:buNone/>
              <a:defRPr/>
            </a:pPr>
            <a:endParaRPr lang="en-US" dirty="0" smtClean="0">
              <a:latin typeface="Arial" panose="020B0604020202020204" pitchFamily="34" charset="0"/>
              <a:cs typeface="Arial" panose="020B0604020202020204" pitchFamily="34" charset="0"/>
            </a:endParaRPr>
          </a:p>
          <a:p>
            <a:pPr marL="0" indent="0" fontAlgn="auto">
              <a:spcAft>
                <a:spcPts val="0"/>
              </a:spcAft>
              <a:buNone/>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2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Some Social Science Paradigms </a:t>
            </a:r>
            <a:r>
              <a:rPr lang="en-US" sz="1200" dirty="0" smtClean="0">
                <a:latin typeface="Arial" panose="020B0604020202020204" pitchFamily="34" charset="0"/>
                <a:cs typeface="Arial" panose="020B0604020202020204" pitchFamily="34" charset="0"/>
              </a:rPr>
              <a:t>(slide 2 of 16)</a:t>
            </a:r>
            <a:endParaRPr lang="en-US" sz="3600" dirty="0" smtClean="0">
              <a:latin typeface="Arial" panose="020B0604020202020204" pitchFamily="34" charset="0"/>
              <a:cs typeface="Arial" panose="020B0604020202020204" pitchFamily="34" charset="0"/>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When we recognize that we are operating within a paradigm, two benefits accrue.</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We can better understand seemingly bizarre views and actions of others who are operating under different paradigms.</a:t>
            </a:r>
          </a:p>
          <a:p>
            <a:pPr marL="731838" lvl="1" indent="-457200">
              <a:buFont typeface="Arial" charset="0"/>
              <a:buAutoNum type="arabicPeriod"/>
            </a:pPr>
            <a:r>
              <a:rPr lang="en-US" dirty="0" smtClean="0">
                <a:latin typeface="Arial" panose="020B0604020202020204" pitchFamily="34" charset="0"/>
                <a:cs typeface="Arial" panose="020B0604020202020204" pitchFamily="34" charset="0"/>
              </a:rPr>
              <a:t>We can profit from stepping outside of our paradigm.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5"/>
          <p:cNvSpPr>
            <a:spLocks noGrp="1"/>
          </p:cNvSpPr>
          <p:nvPr>
            <p:ph type="title"/>
          </p:nvPr>
        </p:nvSpPr>
        <p:spPr>
          <a:xfrm>
            <a:off x="612775" y="228600"/>
            <a:ext cx="8153400" cy="990600"/>
          </a:xfrm>
        </p:spPr>
        <p:txBody>
          <a:bodyPr/>
          <a:lstStyle/>
          <a:p>
            <a:r>
              <a:rPr lang="en-US" sz="3600" dirty="0" smtClean="0">
                <a:latin typeface="Arial"/>
                <a:cs typeface="Arial"/>
              </a:rPr>
              <a:t>Some Social Science Paradigms </a:t>
            </a:r>
            <a:r>
              <a:rPr lang="en-US" sz="1200" dirty="0" smtClean="0">
                <a:latin typeface="Arial"/>
                <a:cs typeface="Arial"/>
              </a:rPr>
              <a:t>(slide 4 of 16)</a:t>
            </a:r>
            <a:endParaRPr lang="en-US" sz="3600" dirty="0" smtClean="0">
              <a:latin typeface="Arial"/>
              <a:cs typeface="Arial"/>
            </a:endParaRPr>
          </a:p>
        </p:txBody>
      </p:sp>
      <p:sp>
        <p:nvSpPr>
          <p:cNvPr id="14339" name="Content Placeholder 2"/>
          <p:cNvSpPr>
            <a:spLocks noGrp="1"/>
          </p:cNvSpPr>
          <p:nvPr>
            <p:ph sz="quarter" idx="1"/>
          </p:nvPr>
        </p:nvSpPr>
        <p:spPr>
          <a:xfrm>
            <a:off x="612775" y="1600200"/>
            <a:ext cx="8153400" cy="4495800"/>
          </a:xfrm>
        </p:spPr>
        <p:txBody>
          <a:bodyPr>
            <a:normAutofit/>
          </a:bodyPr>
          <a:lstStyle/>
          <a:p>
            <a:pPr>
              <a:lnSpc>
                <a:spcPct val="90000"/>
              </a:lnSpc>
            </a:pPr>
            <a:r>
              <a:rPr lang="en-US" sz="2600" dirty="0" smtClean="0">
                <a:latin typeface="Arial" panose="020B0604020202020204" pitchFamily="34" charset="0"/>
                <a:cs typeface="Arial" panose="020B0604020202020204" pitchFamily="34" charset="0"/>
              </a:rPr>
              <a:t>Macrotheory – A theory aimed at understanding the “big picture” of institutions, whole societies, and the interactions among societies.</a:t>
            </a:r>
          </a:p>
          <a:p>
            <a:pPr lvl="1">
              <a:lnSpc>
                <a:spcPct val="90000"/>
              </a:lnSpc>
            </a:pPr>
            <a:r>
              <a:rPr lang="en-US" dirty="0" smtClean="0">
                <a:latin typeface="Arial" panose="020B0604020202020204" pitchFamily="34" charset="0"/>
                <a:cs typeface="Arial" panose="020B0604020202020204" pitchFamily="34" charset="0"/>
              </a:rPr>
              <a:t>Examples: class struggles, international relations, and interrelations between social institutions</a:t>
            </a:r>
          </a:p>
          <a:p>
            <a:pPr>
              <a:lnSpc>
                <a:spcPct val="90000"/>
              </a:lnSpc>
            </a:pPr>
            <a:endParaRPr lang="en-US" sz="2600" dirty="0" smtClean="0">
              <a:latin typeface="Arial" panose="020B0604020202020204" pitchFamily="34" charset="0"/>
              <a:cs typeface="Arial" panose="020B0604020202020204" pitchFamily="34" charset="0"/>
            </a:endParaRPr>
          </a:p>
          <a:p>
            <a:pPr>
              <a:lnSpc>
                <a:spcPct val="90000"/>
              </a:lnSpc>
            </a:pPr>
            <a:r>
              <a:rPr lang="en-US" sz="2600" dirty="0" smtClean="0">
                <a:latin typeface="Arial" panose="020B0604020202020204" pitchFamily="34" charset="0"/>
                <a:cs typeface="Arial" panose="020B0604020202020204" pitchFamily="34" charset="0"/>
              </a:rPr>
              <a:t>Microtheory – A theory aimed at understanding social life on the intimate level of individuals and their interactions.</a:t>
            </a:r>
          </a:p>
          <a:p>
            <a:pPr lvl="1">
              <a:lnSpc>
                <a:spcPct val="90000"/>
              </a:lnSpc>
            </a:pPr>
            <a:r>
              <a:rPr lang="en-US" dirty="0" smtClean="0">
                <a:latin typeface="Arial" panose="020B0604020202020204" pitchFamily="34" charset="0"/>
                <a:cs typeface="Arial" panose="020B0604020202020204" pitchFamily="34" charset="0"/>
              </a:rPr>
              <a:t>Examples: dating behavior, jury deliberations, student-faculty interactions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a:xfrm>
            <a:off x="612775" y="228600"/>
            <a:ext cx="8153400" cy="990600"/>
          </a:xfrm>
        </p:spPr>
        <p:txBody>
          <a:bodyPr/>
          <a:lstStyle/>
          <a:p>
            <a:r>
              <a:rPr lang="en-US" sz="3600" dirty="0" smtClean="0">
                <a:latin typeface="Arial"/>
                <a:cs typeface="Arial"/>
              </a:rPr>
              <a:t>Some Social Science Paradigms </a:t>
            </a:r>
            <a:r>
              <a:rPr lang="en-US" sz="1200" dirty="0" smtClean="0">
                <a:latin typeface="Arial"/>
                <a:cs typeface="Arial"/>
              </a:rPr>
              <a:t>(slide 5 of 16)</a:t>
            </a:r>
            <a:endParaRPr lang="en-US" sz="3600" dirty="0" smtClean="0">
              <a:latin typeface="Arial"/>
              <a:cs typeface="Arial"/>
            </a:endParaRPr>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Mesotheory – References an intermediate level between macro and micro.</a:t>
            </a:r>
          </a:p>
          <a:p>
            <a:pPr lvl="1"/>
            <a:r>
              <a:rPr lang="en-US" dirty="0" smtClean="0">
                <a:latin typeface="Arial" panose="020B0604020202020204" pitchFamily="34" charset="0"/>
                <a:cs typeface="Arial" panose="020B0604020202020204" pitchFamily="34" charset="0"/>
              </a:rPr>
              <a:t>Examples: organizations, communities, and social categories.</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a:xfrm>
            <a:off x="612775" y="228600"/>
            <a:ext cx="8153400" cy="990600"/>
          </a:xfrm>
        </p:spPr>
        <p:txBody>
          <a:bodyPr/>
          <a:lstStyle/>
          <a:p>
            <a:r>
              <a:rPr lang="en-US" sz="3600" dirty="0" smtClean="0">
                <a:latin typeface="Arial"/>
                <a:cs typeface="Arial"/>
              </a:rPr>
              <a:t>Some Social Science Paradigms </a:t>
            </a:r>
            <a:r>
              <a:rPr lang="en-US" sz="1200" dirty="0" smtClean="0">
                <a:latin typeface="Arial"/>
                <a:cs typeface="Arial"/>
              </a:rPr>
              <a:t>(slide 5 of 16)</a:t>
            </a:r>
            <a:endParaRPr lang="en-US" sz="3600" dirty="0" smtClean="0">
              <a:latin typeface="Arial"/>
              <a:cs typeface="Arial"/>
            </a:endParaRPr>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Read section on ``Rational Objectivity Reconsidered’’</a:t>
            </a:r>
          </a:p>
        </p:txBody>
      </p:sp>
    </p:spTree>
    <p:extLst>
      <p:ext uri="{BB962C8B-B14F-4D97-AF65-F5344CB8AC3E}">
        <p14:creationId xmlns:p14="http://schemas.microsoft.com/office/powerpoint/2010/main" val="207041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Two Logical Systems Revisited</a:t>
            </a:r>
          </a:p>
        </p:txBody>
      </p:sp>
      <p:sp>
        <p:nvSpPr>
          <p:cNvPr id="3072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Traditional Model of Science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Theory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Operationalization – Developing operational definitions.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Operational Definition – Specific definition of something in terms of the operations by which observations are to be categorized.</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Observation – Measuring a variable.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Testable Hypotheses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1776</TotalTime>
  <Words>738</Words>
  <Application>Microsoft Macintosh PowerPoint</Application>
  <PresentationFormat>On-screen Show (4:3)</PresentationFormat>
  <Paragraphs>103</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CHAPTER 2  PARADIGMS, THEORY,  AND RESEARCH</vt:lpstr>
      <vt:lpstr>Chapter Outline</vt:lpstr>
      <vt:lpstr>Some Social Science Paradigms (slide 1a of 16) </vt:lpstr>
      <vt:lpstr>Some Social Science Paradigms (slide 1b of 16) </vt:lpstr>
      <vt:lpstr>Some Social Science Paradigms (slide 2 of 16)</vt:lpstr>
      <vt:lpstr>Some Social Science Paradigms (slide 4 of 16)</vt:lpstr>
      <vt:lpstr>Some Social Science Paradigms (slide 5 of 16)</vt:lpstr>
      <vt:lpstr>Some Social Science Paradigms (slide 5 of 16)</vt:lpstr>
      <vt:lpstr>Two Logical Systems Revisited</vt:lpstr>
      <vt:lpstr>Figure 2-2</vt:lpstr>
      <vt:lpstr>Two Logical Systems Revisited</vt:lpstr>
      <vt:lpstr>Figure 2-3</vt:lpstr>
      <vt:lpstr>Deductive Theory Construction</vt:lpstr>
      <vt:lpstr>Inductive Theory Construction</vt:lpstr>
      <vt:lpstr>The Links Between Theory and Research</vt:lpstr>
      <vt:lpstr>The Importance of Theory in the “Real World”</vt:lpstr>
      <vt:lpstr>Research Ethics and Theory</vt:lpstr>
      <vt:lpstr>Chapter Summary</vt:lpstr>
      <vt:lpstr>Chapter Summary</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64</cp:revision>
  <dcterms:created xsi:type="dcterms:W3CDTF">2009-06-16T17:02:08Z</dcterms:created>
  <dcterms:modified xsi:type="dcterms:W3CDTF">2016-06-21T00:36:42Z</dcterms:modified>
</cp:coreProperties>
</file>