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8" r:id="rId2"/>
    <p:sldId id="257" r:id="rId3"/>
    <p:sldId id="333" r:id="rId4"/>
    <p:sldId id="334" r:id="rId5"/>
    <p:sldId id="346" r:id="rId6"/>
    <p:sldId id="335" r:id="rId7"/>
    <p:sldId id="336" r:id="rId8"/>
    <p:sldId id="337" r:id="rId9"/>
    <p:sldId id="338" r:id="rId10"/>
    <p:sldId id="350" r:id="rId11"/>
    <p:sldId id="340" r:id="rId12"/>
    <p:sldId id="341" r:id="rId13"/>
    <p:sldId id="342" r:id="rId14"/>
    <p:sldId id="343" r:id="rId15"/>
    <p:sldId id="348" r:id="rId16"/>
    <p:sldId id="344" r:id="rId17"/>
    <p:sldId id="345" r:id="rId18"/>
    <p:sldId id="349"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85" autoAdjust="0"/>
    <p:restoredTop sz="94660"/>
  </p:normalViewPr>
  <p:slideViewPr>
    <p:cSldViewPr>
      <p:cViewPr varScale="1">
        <p:scale>
          <a:sx n="81" d="100"/>
          <a:sy n="81" d="100"/>
        </p:scale>
        <p:origin x="-1128" y="-11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4254"/>
    </p:cViewPr>
  </p:sorterViewPr>
  <p:notesViewPr>
    <p:cSldViewPr snapToGrid="0" snapToObjects="1">
      <p:cViewPr varScale="1">
        <p:scale>
          <a:sx n="79" d="100"/>
          <a:sy n="79" d="100"/>
        </p:scale>
        <p:origin x="-335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D240F9-A311-6740-86C7-35D127CD4936}" type="datetimeFigureOut">
              <a:rPr lang="en-US" smtClean="0"/>
              <a:t>6/23/16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48C5D-909C-1A4D-AB02-2C9300FBBC89}" type="slidenum">
              <a:rPr lang="en-US" smtClean="0"/>
              <a:t>‹#›</a:t>
            </a:fld>
            <a:endParaRPr lang="en-US"/>
          </a:p>
        </p:txBody>
      </p:sp>
    </p:spTree>
    <p:extLst>
      <p:ext uri="{BB962C8B-B14F-4D97-AF65-F5344CB8AC3E}">
        <p14:creationId xmlns:p14="http://schemas.microsoft.com/office/powerpoint/2010/main" val="40228965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F48C5D-909C-1A4D-AB02-2C9300FBBC89}" type="slidenum">
              <a:rPr lang="en-US" smtClean="0"/>
              <a:t>2</a:t>
            </a:fld>
            <a:endParaRPr lang="en-US"/>
          </a:p>
        </p:txBody>
      </p:sp>
    </p:spTree>
    <p:extLst>
      <p:ext uri="{BB962C8B-B14F-4D97-AF65-F5344CB8AC3E}">
        <p14:creationId xmlns:p14="http://schemas.microsoft.com/office/powerpoint/2010/main" val="939933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11</a:t>
            </a:fld>
            <a:endParaRPr lang="en-US"/>
          </a:p>
        </p:txBody>
      </p:sp>
    </p:spTree>
    <p:extLst>
      <p:ext uri="{BB962C8B-B14F-4D97-AF65-F5344CB8AC3E}">
        <p14:creationId xmlns:p14="http://schemas.microsoft.com/office/powerpoint/2010/main" val="2059780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12</a:t>
            </a:fld>
            <a:endParaRPr lang="en-US"/>
          </a:p>
        </p:txBody>
      </p:sp>
    </p:spTree>
    <p:extLst>
      <p:ext uri="{BB962C8B-B14F-4D97-AF65-F5344CB8AC3E}">
        <p14:creationId xmlns:p14="http://schemas.microsoft.com/office/powerpoint/2010/main" val="224279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13</a:t>
            </a:fld>
            <a:endParaRPr lang="en-US"/>
          </a:p>
        </p:txBody>
      </p:sp>
    </p:spTree>
    <p:extLst>
      <p:ext uri="{BB962C8B-B14F-4D97-AF65-F5344CB8AC3E}">
        <p14:creationId xmlns:p14="http://schemas.microsoft.com/office/powerpoint/2010/main" val="1427784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14</a:t>
            </a:fld>
            <a:endParaRPr lang="en-US"/>
          </a:p>
        </p:txBody>
      </p:sp>
    </p:spTree>
    <p:extLst>
      <p:ext uri="{BB962C8B-B14F-4D97-AF65-F5344CB8AC3E}">
        <p14:creationId xmlns:p14="http://schemas.microsoft.com/office/powerpoint/2010/main" val="417400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15</a:t>
            </a:fld>
            <a:endParaRPr lang="en-US"/>
          </a:p>
        </p:txBody>
      </p:sp>
    </p:spTree>
    <p:extLst>
      <p:ext uri="{BB962C8B-B14F-4D97-AF65-F5344CB8AC3E}">
        <p14:creationId xmlns:p14="http://schemas.microsoft.com/office/powerpoint/2010/main" val="1952370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16</a:t>
            </a:fld>
            <a:endParaRPr lang="en-US"/>
          </a:p>
        </p:txBody>
      </p:sp>
    </p:spTree>
    <p:extLst>
      <p:ext uri="{BB962C8B-B14F-4D97-AF65-F5344CB8AC3E}">
        <p14:creationId xmlns:p14="http://schemas.microsoft.com/office/powerpoint/2010/main" val="171981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F48C5D-909C-1A4D-AB02-2C9300FBBC89}" type="slidenum">
              <a:rPr lang="en-US" smtClean="0"/>
              <a:t>17</a:t>
            </a:fld>
            <a:endParaRPr lang="en-US"/>
          </a:p>
        </p:txBody>
      </p:sp>
    </p:spTree>
    <p:extLst>
      <p:ext uri="{BB962C8B-B14F-4D97-AF65-F5344CB8AC3E}">
        <p14:creationId xmlns:p14="http://schemas.microsoft.com/office/powerpoint/2010/main" val="2284718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F48C5D-909C-1A4D-AB02-2C9300FBBC89}" type="slidenum">
              <a:rPr lang="en-US" smtClean="0"/>
              <a:t>18</a:t>
            </a:fld>
            <a:endParaRPr lang="en-US"/>
          </a:p>
        </p:txBody>
      </p:sp>
    </p:spTree>
    <p:extLst>
      <p:ext uri="{BB962C8B-B14F-4D97-AF65-F5344CB8AC3E}">
        <p14:creationId xmlns:p14="http://schemas.microsoft.com/office/powerpoint/2010/main" val="1264889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3</a:t>
            </a:fld>
            <a:endParaRPr lang="en-US"/>
          </a:p>
        </p:txBody>
      </p:sp>
    </p:spTree>
    <p:extLst>
      <p:ext uri="{BB962C8B-B14F-4D97-AF65-F5344CB8AC3E}">
        <p14:creationId xmlns:p14="http://schemas.microsoft.com/office/powerpoint/2010/main" val="4176556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4</a:t>
            </a:fld>
            <a:endParaRPr lang="en-US"/>
          </a:p>
        </p:txBody>
      </p:sp>
    </p:spTree>
    <p:extLst>
      <p:ext uri="{BB962C8B-B14F-4D97-AF65-F5344CB8AC3E}">
        <p14:creationId xmlns:p14="http://schemas.microsoft.com/office/powerpoint/2010/main" val="2178378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F48C5D-909C-1A4D-AB02-2C9300FBBC89}" type="slidenum">
              <a:rPr lang="en-US" smtClean="0"/>
              <a:t>5</a:t>
            </a:fld>
            <a:endParaRPr lang="en-US"/>
          </a:p>
        </p:txBody>
      </p:sp>
    </p:spTree>
    <p:extLst>
      <p:ext uri="{BB962C8B-B14F-4D97-AF65-F5344CB8AC3E}">
        <p14:creationId xmlns:p14="http://schemas.microsoft.com/office/powerpoint/2010/main" val="4032074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6</a:t>
            </a:fld>
            <a:endParaRPr lang="en-US"/>
          </a:p>
        </p:txBody>
      </p:sp>
    </p:spTree>
    <p:extLst>
      <p:ext uri="{BB962C8B-B14F-4D97-AF65-F5344CB8AC3E}">
        <p14:creationId xmlns:p14="http://schemas.microsoft.com/office/powerpoint/2010/main" val="3057433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7</a:t>
            </a:fld>
            <a:endParaRPr lang="en-US"/>
          </a:p>
        </p:txBody>
      </p:sp>
    </p:spTree>
    <p:extLst>
      <p:ext uri="{BB962C8B-B14F-4D97-AF65-F5344CB8AC3E}">
        <p14:creationId xmlns:p14="http://schemas.microsoft.com/office/powerpoint/2010/main" val="698251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8</a:t>
            </a:fld>
            <a:endParaRPr lang="en-US"/>
          </a:p>
        </p:txBody>
      </p:sp>
    </p:spTree>
    <p:extLst>
      <p:ext uri="{BB962C8B-B14F-4D97-AF65-F5344CB8AC3E}">
        <p14:creationId xmlns:p14="http://schemas.microsoft.com/office/powerpoint/2010/main" val="1880526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9</a:t>
            </a:fld>
            <a:endParaRPr lang="en-US"/>
          </a:p>
        </p:txBody>
      </p:sp>
    </p:spTree>
    <p:extLst>
      <p:ext uri="{BB962C8B-B14F-4D97-AF65-F5344CB8AC3E}">
        <p14:creationId xmlns:p14="http://schemas.microsoft.com/office/powerpoint/2010/main" val="495746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F48C5D-909C-1A4D-AB02-2C9300FBBC89}" type="slidenum">
              <a:rPr lang="en-US" smtClean="0"/>
              <a:t>10</a:t>
            </a:fld>
            <a:endParaRPr lang="en-US"/>
          </a:p>
        </p:txBody>
      </p:sp>
    </p:spTree>
    <p:extLst>
      <p:ext uri="{BB962C8B-B14F-4D97-AF65-F5344CB8AC3E}">
        <p14:creationId xmlns:p14="http://schemas.microsoft.com/office/powerpoint/2010/main" val="314756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28B60F30-F1F3-4E22-A915-4B9FF3920C2B}" type="datetimeFigureOut">
              <a:rPr lang="en-US"/>
              <a:pPr>
                <a:defRPr/>
              </a:pPr>
              <a:t>6/23/16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B2C762CC-7797-4EB4-876C-0F5B5DD544D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0DF4A94-2F53-4BD6-A84A-0AC4ABD83FC7}" type="datetimeFigureOut">
              <a:rPr lang="en-US"/>
              <a:pPr>
                <a:defRPr/>
              </a:pPr>
              <a:t>6/23/16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00312EFE-7573-407F-B5CB-5BAA57EF2E8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9046E615-417E-4ABE-9908-85088F106706}" type="datetimeFigureOut">
              <a:rPr lang="en-US"/>
              <a:pPr>
                <a:defRPr/>
              </a:pPr>
              <a:t>6/23/16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66A8DF1C-E2A1-4C19-884B-76FA709E603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C269438-1C55-49E7-BD8F-62A709E2540D}" type="datetimeFigureOut">
              <a:rPr lang="en-US"/>
              <a:pPr>
                <a:defRPr/>
              </a:pPr>
              <a:t>6/23/16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8D610253-8BD7-48AB-9929-81C0D2AFC32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58BBAA8F-637F-4FC8-A9DB-C290439F3546}" type="datetimeFigureOut">
              <a:rPr lang="en-US"/>
              <a:pPr>
                <a:defRPr/>
              </a:pPr>
              <a:t>6/23/16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94E9A3D8-FC6E-4115-9B23-B04DFAC6703F}"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304F2146-AE10-4F85-A10D-E6D8CABC46F3}" type="datetimeFigureOut">
              <a:rPr lang="en-US"/>
              <a:pPr>
                <a:defRPr/>
              </a:pPr>
              <a:t>6/23/16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F3B6BB0B-8087-482B-8307-DE4D71CAEA14}"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F3288ECA-FF9B-4637-ABF6-B10BA5F553BB}" type="datetimeFigureOut">
              <a:rPr lang="en-US"/>
              <a:pPr>
                <a:defRPr/>
              </a:pPr>
              <a:t>6/23/16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6436AA2D-BD77-4021-B51C-1B17E1CAFC68}"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D75F3E01-0A00-4F4E-B3A2-4D7067EE943A}" type="datetimeFigureOut">
              <a:rPr lang="en-US"/>
              <a:pPr>
                <a:defRPr/>
              </a:pPr>
              <a:t>6/23/16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DCDC04F-01CA-489D-928D-101F37DA6D8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4E3D8CE-6B14-44A9-B523-A4D2DA78EF99}" type="datetimeFigureOut">
              <a:rPr lang="en-US"/>
              <a:pPr>
                <a:defRPr/>
              </a:pPr>
              <a:t>6/23/16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73457E71-C36D-46F3-AE55-1078631E0270}"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43BDA78D-885B-492A-92EC-AF4B6ED2680D}" type="datetimeFigureOut">
              <a:rPr lang="en-US"/>
              <a:pPr>
                <a:defRPr/>
              </a:pPr>
              <a:t>6/23/16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750ED733-17C2-4E60-B400-7721755CF2B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630A2F24-59FE-4481-A8D7-20ECCDA536BD}" type="datetimeFigureOut">
              <a:rPr lang="en-US"/>
              <a:pPr>
                <a:defRPr/>
              </a:pPr>
              <a:t>6/23/16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C6CF2E62-FD36-48DC-887D-552019398868}"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761A3BFA-8741-466B-96E6-E81462B28D7D}" type="datetimeFigureOut">
              <a:rPr lang="en-US"/>
              <a:pPr>
                <a:defRPr/>
              </a:pPr>
              <a:t>6/23/16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5B144EAF-01AC-478A-AD7C-B5314617BF7C}"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apor.org/AAPOR_Code_of_Ethics/4249.htm" TargetMode="External"/><Relationship Id="rId4" Type="http://schemas.openxmlformats.org/officeDocument/2006/relationships/image" Target="../media/image3.emf"/><Relationship Id="rId5" Type="http://schemas.openxmlformats.org/officeDocument/2006/relationships/image" Target="../media/image4.png"/><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fCVlI-_4GZQ" TargetMode="External"/><Relationship Id="rId4" Type="http://schemas.openxmlformats.org/officeDocument/2006/relationships/hyperlink" Target="https://www.youtube.com/watch?v=oAX9b7agT9o"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 3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The Ethics and Politics of Social Research</a:t>
            </a:r>
            <a:endParaRPr lang="en-US" sz="36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Code of Ethics of the American Association for Public Opinion Research </a:t>
            </a:r>
          </a:p>
          <a:p>
            <a:r>
              <a:rPr lang="en-US" sz="1200" dirty="0" smtClean="0">
                <a:latin typeface="Arial"/>
                <a:cs typeface="Arial"/>
              </a:rPr>
              <a:t>Source: Material taken from the AAPOR Code of Ethics and Practice. Accessible at </a:t>
            </a:r>
            <a:r>
              <a:rPr lang="en-US" sz="1200" dirty="0" smtClean="0">
                <a:solidFill>
                  <a:srgbClr val="FFFFFF"/>
                </a:solidFill>
                <a:latin typeface="Arial"/>
                <a:cs typeface="Arial"/>
                <a:hlinkClick r:id="rId3"/>
              </a:rPr>
              <a:t>http://www.aapor.org/AAPOR_Code_of_Ethics/4249.htm</a:t>
            </a:r>
            <a:r>
              <a:rPr lang="en-US" sz="1200" dirty="0" smtClean="0">
                <a:solidFill>
                  <a:srgbClr val="FFFFFF"/>
                </a:solidFill>
                <a:latin typeface="Arial"/>
                <a:cs typeface="Arial"/>
              </a:rPr>
              <a:t>, </a:t>
            </a:r>
            <a:r>
              <a:rPr lang="en-US" sz="1200" dirty="0" smtClean="0">
                <a:latin typeface="Arial"/>
                <a:cs typeface="Arial"/>
              </a:rPr>
              <a:t>May 2010.</a:t>
            </a:r>
            <a:endParaRPr lang="en-US" sz="12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3-1</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4">
            <a:extLst>
              <a:ext uri="{28A0092B-C50C-407E-A947-70E740481C1C}">
                <a14:useLocalDpi xmlns:a14="http://schemas.microsoft.com/office/drawing/2010/main" val="0"/>
              </a:ext>
            </a:extLst>
          </a:blip>
          <a:srcRect l="-48100" r="-48100"/>
          <a:stretch>
            <a:fillRect/>
          </a:stretch>
        </p:blipFill>
        <p:spPr>
          <a:xfrm>
            <a:off x="1560513" y="0"/>
            <a:ext cx="7583487" cy="4568825"/>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7257"/>
            <a:ext cx="4106863" cy="4596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7399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Two Ethical </a:t>
            </a:r>
            <a:r>
              <a:rPr lang="en-US" sz="3600" dirty="0">
                <a:latin typeface="Arial" panose="020B0604020202020204" pitchFamily="34" charset="0"/>
                <a:cs typeface="Arial" panose="020B0604020202020204" pitchFamily="34" charset="0"/>
              </a:rPr>
              <a:t>Controversies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2)</a:t>
            </a:r>
          </a:p>
        </p:txBody>
      </p:sp>
      <p:sp>
        <p:nvSpPr>
          <p:cNvPr id="19459"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Trouble in the Tearoom – Laud Humphreys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Studied homosexual activities in public restrooms in parks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Researcher became interested in the lives of participants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Researcher volunteered to become “watchqueen”</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Researcher collected personal information about the participants (license numbers of cars)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Which ethical issues are in question?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Two Ethical Controversies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2)</a:t>
            </a:r>
            <a:endParaRPr lang="en-US" sz="1200" dirty="0" smtClean="0"/>
          </a:p>
        </p:txBody>
      </p:sp>
      <p:sp>
        <p:nvSpPr>
          <p:cNvPr id="2048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Observing Human Obedience – Stanley </a:t>
            </a:r>
            <a:r>
              <a:rPr lang="en-US" sz="2600" dirty="0" err="1" smtClean="0">
                <a:latin typeface="Arial" panose="020B0604020202020204" pitchFamily="34" charset="0"/>
                <a:cs typeface="Arial" panose="020B0604020202020204" pitchFamily="34" charset="0"/>
              </a:rPr>
              <a:t>Milgram</a:t>
            </a:r>
            <a:r>
              <a:rPr lang="en-US" sz="2600" dirty="0" smtClean="0">
                <a:latin typeface="Arial" panose="020B0604020202020204" pitchFamily="34" charset="0"/>
                <a:cs typeface="Arial" panose="020B0604020202020204" pitchFamily="34" charset="0"/>
              </a:rPr>
              <a:t> </a:t>
            </a:r>
            <a:r>
              <a:rPr lang="en-US" sz="2600" dirty="0" smtClean="0">
                <a:latin typeface="Wingdings"/>
                <a:ea typeface="Wingdings"/>
                <a:cs typeface="Wingdings"/>
                <a:sym typeface="Wingdings"/>
                <a:hlinkClick r:id="rId3"/>
              </a:rPr>
              <a:t></a:t>
            </a:r>
            <a:endParaRPr lang="en-US" sz="2600"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Participants imitated a laboratory-based World War II controversy</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Participants were assigned job of “teacher” – to teach a list of works to the “pupil.” If the pupil got the word wrong, the teacher would administer increasing levels of shocks to the pupil.</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Which ethical issues are in question?</a:t>
            </a:r>
          </a:p>
          <a:p>
            <a:pPr marL="914717" lvl="2" indent="-274320" fontAlgn="auto">
              <a:spcAft>
                <a:spcPts val="0"/>
              </a:spcAft>
              <a:buFont typeface="Wingdings 2"/>
              <a:buChar char=""/>
              <a:defRPr/>
            </a:pPr>
            <a:r>
              <a:rPr lang="en-US" dirty="0" err="1" smtClean="0">
                <a:latin typeface="Arial" panose="020B0604020202020204" pitchFamily="34" charset="0"/>
                <a:cs typeface="Arial" panose="020B0604020202020204" pitchFamily="34" charset="0"/>
              </a:rPr>
              <a:t>Zimbardo</a:t>
            </a:r>
            <a:r>
              <a:rPr lang="en-US" dirty="0" smtClean="0">
                <a:latin typeface="Arial" panose="020B0604020202020204" pitchFamily="34" charset="0"/>
                <a:cs typeface="Arial" panose="020B0604020202020204" pitchFamily="34" charset="0"/>
              </a:rPr>
              <a:t> Prison Experiment </a:t>
            </a:r>
            <a:r>
              <a:rPr lang="en-US" dirty="0" smtClean="0">
                <a:latin typeface="Wingdings"/>
                <a:ea typeface="Wingdings"/>
                <a:cs typeface="Wingdings"/>
                <a:sym typeface="Wingdings"/>
                <a:hlinkClick r:id="rId4"/>
              </a:rPr>
              <a:t></a:t>
            </a:r>
            <a:endParaRPr lang="en-US" dirty="0" smtClean="0">
              <a:latin typeface="Arial" panose="020B0604020202020204" pitchFamily="34" charset="0"/>
              <a:cs typeface="Arial" panose="020B060402020202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The Politics of Social </a:t>
            </a:r>
            <a:r>
              <a:rPr lang="en-US" sz="3600" dirty="0">
                <a:latin typeface="Arial" panose="020B0604020202020204" pitchFamily="34" charset="0"/>
                <a:cs typeface="Arial" panose="020B0604020202020204" pitchFamily="34" charset="0"/>
              </a:rPr>
              <a:t>Research </a:t>
            </a:r>
            <a:r>
              <a:rPr lang="en-US" sz="1300" dirty="0">
                <a:latin typeface="Arial" panose="020B0604020202020204" pitchFamily="34" charset="0"/>
                <a:cs typeface="Arial" panose="020B0604020202020204" pitchFamily="34" charset="0"/>
              </a:rPr>
              <a:t>(slide 1 of </a:t>
            </a:r>
            <a:r>
              <a:rPr lang="en-US" sz="1300" dirty="0" smtClean="0">
                <a:latin typeface="Arial" panose="020B0604020202020204" pitchFamily="34" charset="0"/>
                <a:cs typeface="Arial" panose="020B0604020202020204" pitchFamily="34" charset="0"/>
              </a:rPr>
              <a:t>5)</a:t>
            </a:r>
          </a:p>
        </p:txBody>
      </p:sp>
      <p:sp>
        <p:nvSpPr>
          <p:cNvPr id="2662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The ethics of social research deal mostly with the methods employed.</a:t>
            </a:r>
          </a:p>
          <a:p>
            <a:r>
              <a:rPr lang="en-US" sz="2600" dirty="0" smtClean="0">
                <a:latin typeface="Arial" panose="020B0604020202020204" pitchFamily="34" charset="0"/>
                <a:cs typeface="Arial" panose="020B0604020202020204" pitchFamily="34" charset="0"/>
              </a:rPr>
              <a:t>Political issues tend to center on the substance and use of research.</a:t>
            </a:r>
          </a:p>
          <a:p>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There are no formal codes of acceptable political conduct, while there are formal codes of conduct for social research.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Politics of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5)</a:t>
            </a:r>
            <a:endParaRPr lang="en-US" sz="1200" dirty="0" smtClean="0">
              <a:latin typeface="Arial"/>
              <a:cs typeface="Arial"/>
            </a:endParaRPr>
          </a:p>
        </p:txBody>
      </p:sp>
      <p:sp>
        <p:nvSpPr>
          <p:cNvPr id="2765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Objectivity and Ideology</a:t>
            </a:r>
          </a:p>
          <a:p>
            <a:pPr lvl="1"/>
            <a:r>
              <a:rPr lang="en-US" dirty="0" smtClean="0">
                <a:latin typeface="Arial" panose="020B0604020202020204" pitchFamily="34" charset="0"/>
                <a:cs typeface="Arial" panose="020B0604020202020204" pitchFamily="34" charset="0"/>
              </a:rPr>
              <a:t>Science achieves </a:t>
            </a:r>
            <a:r>
              <a:rPr lang="en-US" i="1" dirty="0" smtClean="0">
                <a:latin typeface="Arial" panose="020B0604020202020204" pitchFamily="34" charset="0"/>
                <a:cs typeface="Arial" panose="020B0604020202020204" pitchFamily="34" charset="0"/>
              </a:rPr>
              <a:t>objectivity</a:t>
            </a:r>
            <a:r>
              <a:rPr lang="en-US" dirty="0" smtClean="0">
                <a:latin typeface="Arial" panose="020B0604020202020204" pitchFamily="34" charset="0"/>
                <a:cs typeface="Arial" panose="020B0604020202020204" pitchFamily="34" charset="0"/>
              </a:rPr>
              <a:t> through intersubjectivity.</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Weber (1925): </a:t>
            </a:r>
            <a:r>
              <a:rPr lang="en-US" i="1" dirty="0" smtClean="0">
                <a:latin typeface="Arial" panose="020B0604020202020204" pitchFamily="34" charset="0"/>
                <a:cs typeface="Arial" panose="020B0604020202020204" pitchFamily="34" charset="0"/>
              </a:rPr>
              <a:t>value-free sociology -</a:t>
            </a:r>
            <a:r>
              <a:rPr lang="en-US" dirty="0" smtClean="0">
                <a:latin typeface="Arial" panose="020B0604020202020204" pitchFamily="34" charset="0"/>
                <a:cs typeface="Arial" panose="020B0604020202020204" pitchFamily="34" charset="0"/>
              </a:rPr>
              <a:t> needs to be unencumbered by personal values if it is to make a special contribution to society.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Politics of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5)</a:t>
            </a:r>
            <a:endParaRPr lang="en-US" sz="1200" dirty="0" smtClean="0"/>
          </a:p>
        </p:txBody>
      </p:sp>
      <p:sp>
        <p:nvSpPr>
          <p:cNvPr id="28674"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Race</a:t>
            </a:r>
          </a:p>
          <a:p>
            <a:pPr lvl="1"/>
            <a:r>
              <a:rPr lang="en-US" dirty="0" smtClean="0">
                <a:latin typeface="Arial" panose="020B0604020202020204" pitchFamily="34" charset="0"/>
                <a:cs typeface="Arial" panose="020B0604020202020204" pitchFamily="34" charset="0"/>
              </a:rPr>
              <a:t>Sexual research</a:t>
            </a:r>
          </a:p>
          <a:p>
            <a:pPr lvl="1"/>
            <a:r>
              <a:rPr lang="en-US" dirty="0" smtClean="0">
                <a:latin typeface="Arial" panose="020B0604020202020204" pitchFamily="34" charset="0"/>
                <a:cs typeface="Arial" panose="020B0604020202020204" pitchFamily="34" charset="0"/>
              </a:rPr>
              <a:t>Census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Politics of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5)</a:t>
            </a:r>
            <a:endParaRPr lang="en-US" sz="1200" dirty="0" smtClean="0"/>
          </a:p>
        </p:txBody>
      </p:sp>
      <p:sp>
        <p:nvSpPr>
          <p:cNvPr id="2969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Politics with a Little “p”</a:t>
            </a:r>
          </a:p>
          <a:p>
            <a:pPr lvl="1"/>
            <a:r>
              <a:rPr lang="en-US" dirty="0" smtClean="0">
                <a:latin typeface="Arial" panose="020B0604020202020204" pitchFamily="34" charset="0"/>
                <a:cs typeface="Arial" panose="020B0604020202020204" pitchFamily="34" charset="0"/>
              </a:rPr>
              <a:t>Social research in relation to contested social issues cannot remain antiseptically objective.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Politics of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5)</a:t>
            </a:r>
            <a:endParaRPr lang="en-US" sz="1200" dirty="0" smtClean="0"/>
          </a:p>
        </p:txBody>
      </p:sp>
      <p:sp>
        <p:nvSpPr>
          <p:cNvPr id="24579"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Politics in Perspective</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Science is not untouched by politics.</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Science does proceed in the midst of political controversy and hostility.</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An awareness of ideological considerations enriches the study and practice of social research methods.</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Whereas researchers should not let their own values interfere with the quality and honesty of the research, this does not mean that researchers cannot or should not participate in public debates.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Be able to identify and describe the key ethical issues in social research.</a:t>
            </a:r>
          </a:p>
          <a:p>
            <a:r>
              <a:rPr lang="en-US" sz="2600" dirty="0" smtClean="0">
                <a:latin typeface="Arial" panose="020B0604020202020204" pitchFamily="34" charset="0"/>
                <a:cs typeface="Arial" panose="020B0604020202020204" pitchFamily="34" charset="0"/>
              </a:rPr>
              <a:t>Explain why the research of Laud Humphreys and Stanly Milgram were so ethically controversial.</a:t>
            </a:r>
          </a:p>
          <a:p>
            <a:r>
              <a:rPr lang="en-US" sz="2600" dirty="0" smtClean="0">
                <a:latin typeface="Arial" panose="020B0604020202020204" pitchFamily="34" charset="0"/>
                <a:cs typeface="Arial" panose="020B0604020202020204" pitchFamily="34" charset="0"/>
              </a:rPr>
              <a:t>Give examples of how political issues can influence the conduct of social research.</a:t>
            </a:r>
          </a:p>
          <a:p>
            <a:endParaRPr lang="en-US" dirty="0"/>
          </a:p>
        </p:txBody>
      </p:sp>
    </p:spTree>
    <p:extLst>
      <p:ext uri="{BB962C8B-B14F-4D97-AF65-F5344CB8AC3E}">
        <p14:creationId xmlns:p14="http://schemas.microsoft.com/office/powerpoint/2010/main" val="273964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Chapter Outline</a:t>
            </a:r>
          </a:p>
        </p:txBody>
      </p:sp>
      <p:sp>
        <p:nvSpPr>
          <p:cNvPr id="1433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Introduction</a:t>
            </a:r>
          </a:p>
          <a:p>
            <a:r>
              <a:rPr lang="en-US" sz="2600" dirty="0" smtClean="0">
                <a:latin typeface="Arial" panose="020B0604020202020204" pitchFamily="34" charset="0"/>
                <a:cs typeface="Arial" panose="020B0604020202020204" pitchFamily="34" charset="0"/>
              </a:rPr>
              <a:t>Ethical Issues in Social Research</a:t>
            </a:r>
          </a:p>
          <a:p>
            <a:r>
              <a:rPr lang="en-US" sz="2600" dirty="0" smtClean="0">
                <a:latin typeface="Arial" panose="020B0604020202020204" pitchFamily="34" charset="0"/>
                <a:cs typeface="Arial" panose="020B0604020202020204" pitchFamily="34" charset="0"/>
              </a:rPr>
              <a:t>Two Ethical Controversies</a:t>
            </a:r>
          </a:p>
          <a:p>
            <a:r>
              <a:rPr lang="en-US" sz="2600" dirty="0" smtClean="0">
                <a:latin typeface="Arial" panose="020B0604020202020204" pitchFamily="34" charset="0"/>
                <a:cs typeface="Arial" panose="020B0604020202020204" pitchFamily="34" charset="0"/>
              </a:rPr>
              <a:t>The Politics of Social Research</a:t>
            </a:r>
          </a:p>
          <a:p>
            <a:r>
              <a:rPr lang="en-US" sz="2600" dirty="0" smtClean="0">
                <a:latin typeface="Arial" panose="020B0604020202020204" pitchFamily="34" charset="0"/>
                <a:cs typeface="Arial" panose="020B0604020202020204" pitchFamily="34" charset="0"/>
              </a:rPr>
              <a:t>Chapter Summary</a:t>
            </a:r>
          </a:p>
          <a:p>
            <a:r>
              <a:rPr lang="en-US" sz="2600" dirty="0" smtClean="0">
                <a:latin typeface="Arial" panose="020B0604020202020204" pitchFamily="34" charset="0"/>
                <a:cs typeface="Arial" panose="020B0604020202020204" pitchFamily="34" charset="0"/>
              </a:rPr>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a:t>
            </a:r>
            <a:r>
              <a:rPr lang="en-US" sz="3600" dirty="0" smtClean="0">
                <a:latin typeface="Arial" panose="020B0604020202020204" pitchFamily="34" charset="0"/>
                <a:cs typeface="Arial" panose="020B0604020202020204" pitchFamily="34" charset="0"/>
              </a:rPr>
              <a:t>Research </a:t>
            </a:r>
            <a:r>
              <a:rPr lang="en-US" sz="1200" dirty="0" smtClean="0">
                <a:latin typeface="Arial" panose="020B0604020202020204" pitchFamily="34" charset="0"/>
                <a:cs typeface="Arial" panose="020B0604020202020204" pitchFamily="34" charset="0"/>
              </a:rPr>
              <a:t>(slide 1 of 7)</a:t>
            </a:r>
            <a:endParaRPr lang="en-US" sz="3600" dirty="0" smtClean="0">
              <a:latin typeface="Arial"/>
              <a:cs typeface="Arial"/>
            </a:endParaRPr>
          </a:p>
        </p:txBody>
      </p:sp>
      <p:sp>
        <p:nvSpPr>
          <p:cNvPr id="16386" name="Content Placeholder 2"/>
          <p:cNvSpPr>
            <a:spLocks noGrp="1"/>
          </p:cNvSpPr>
          <p:nvPr>
            <p:ph sz="quarter" idx="1"/>
          </p:nvPr>
        </p:nvSpPr>
        <p:spPr>
          <a:xfrm>
            <a:off x="612775" y="1600200"/>
            <a:ext cx="8153400" cy="4495800"/>
          </a:xfrm>
        </p:spPr>
        <p:txBody>
          <a:bodyPr/>
          <a:lstStyle/>
          <a:p>
            <a:r>
              <a:rPr lang="en-US" sz="2600" dirty="0">
                <a:latin typeface="Arial" panose="020B0604020202020204" pitchFamily="34" charset="0"/>
                <a:cs typeface="Arial" panose="020B0604020202020204" pitchFamily="34" charset="0"/>
              </a:rPr>
              <a:t>Ethical (Webster’s) – Conforming to the standards of conduct of a given profession or group.</a:t>
            </a:r>
          </a:p>
          <a:p>
            <a:pPr marL="0" indent="0">
              <a:buNone/>
            </a:pPr>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Voluntary Participation</a:t>
            </a:r>
          </a:p>
          <a:p>
            <a:pPr lvl="1"/>
            <a:r>
              <a:rPr lang="en-US" dirty="0" smtClean="0">
                <a:latin typeface="Arial" panose="020B0604020202020204" pitchFamily="34" charset="0"/>
                <a:cs typeface="Arial" panose="020B0604020202020204" pitchFamily="34" charset="0"/>
              </a:rPr>
              <a:t>No one should be forced to participate.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1741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No Harm to the Participants</a:t>
            </a:r>
          </a:p>
          <a:p>
            <a:pPr lvl="1"/>
            <a:r>
              <a:rPr lang="en-US" dirty="0" smtClean="0">
                <a:latin typeface="Arial" panose="020B0604020202020204" pitchFamily="34" charset="0"/>
                <a:cs typeface="Arial" panose="020B0604020202020204" pitchFamily="34" charset="0"/>
              </a:rPr>
              <a:t>People being researched should never be injured (physically, mentally, emotionally, socially, psychologically).</a:t>
            </a:r>
            <a:endParaRPr lang="en-US" dirty="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18434"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Informed Consent – A norm (and legal form) to which participants agree (and sign). This acknowledges that their </a:t>
            </a:r>
            <a:r>
              <a:rPr lang="en-US" i="1" dirty="0" smtClean="0">
                <a:latin typeface="Arial" panose="020B0604020202020204" pitchFamily="34" charset="0"/>
                <a:cs typeface="Arial" panose="020B0604020202020204" pitchFamily="34" charset="0"/>
              </a:rPr>
              <a:t>voluntary participation</a:t>
            </a:r>
            <a:r>
              <a:rPr lang="en-US" dirty="0" smtClean="0">
                <a:latin typeface="Arial" panose="020B0604020202020204" pitchFamily="34" charset="0"/>
                <a:cs typeface="Arial" panose="020B0604020202020204" pitchFamily="34" charset="0"/>
              </a:rPr>
              <a:t> in a research project is based on their full understanding of the possible </a:t>
            </a:r>
            <a:r>
              <a:rPr lang="en-US" i="1" dirty="0" smtClean="0">
                <a:latin typeface="Arial" panose="020B0604020202020204" pitchFamily="34" charset="0"/>
                <a:cs typeface="Arial" panose="020B0604020202020204" pitchFamily="34" charset="0"/>
              </a:rPr>
              <a:t>risks</a:t>
            </a:r>
            <a:r>
              <a:rPr lang="en-US" dirty="0" smtClean="0">
                <a:latin typeface="Arial" panose="020B0604020202020204" pitchFamily="34" charset="0"/>
                <a:cs typeface="Arial" panose="020B0604020202020204" pitchFamily="34" charset="0"/>
              </a:rPr>
              <a:t> involved.</a:t>
            </a:r>
          </a:p>
          <a:p>
            <a:pPr lvl="1"/>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1945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Anonymity and Confidentiality</a:t>
            </a:r>
          </a:p>
          <a:p>
            <a:pPr lvl="1"/>
            <a:r>
              <a:rPr lang="en-US" dirty="0" smtClean="0">
                <a:latin typeface="Arial" panose="020B0604020202020204" pitchFamily="34" charset="0"/>
                <a:cs typeface="Arial" panose="020B0604020202020204" pitchFamily="34" charset="0"/>
              </a:rPr>
              <a:t>Anonymity – Guarantee in a research project when neither the researchers nor the readers of the findings can identify a given response with a given respondent.</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Confidentiality – Guarantee when the research </a:t>
            </a:r>
            <a:r>
              <a:rPr lang="en-US" i="1" dirty="0" smtClean="0">
                <a:latin typeface="Arial" panose="020B0604020202020204" pitchFamily="34" charset="0"/>
                <a:cs typeface="Arial" panose="020B0604020202020204" pitchFamily="34" charset="0"/>
              </a:rPr>
              <a:t>can</a:t>
            </a:r>
            <a:r>
              <a:rPr lang="en-US" dirty="0" smtClean="0">
                <a:latin typeface="Arial" panose="020B0604020202020204" pitchFamily="34" charset="0"/>
                <a:cs typeface="Arial" panose="020B0604020202020204" pitchFamily="34" charset="0"/>
              </a:rPr>
              <a:t> identify a given person’s responses but promises not to do so publicly.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2048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Deception</a:t>
            </a:r>
          </a:p>
          <a:p>
            <a:pPr lvl="1"/>
            <a:r>
              <a:rPr lang="en-US" dirty="0" smtClean="0">
                <a:latin typeface="Arial" panose="020B0604020202020204" pitchFamily="34" charset="0"/>
                <a:cs typeface="Arial" panose="020B0604020202020204" pitchFamily="34" charset="0"/>
              </a:rPr>
              <a:t>Deception within social research needs to be justified by scientific or administrative concerns.</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Debriefing – Interviewing participants after their participation is complete to learn about their experience in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6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2150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Analysis and Reporting</a:t>
            </a:r>
          </a:p>
          <a:p>
            <a:pPr lvl="1"/>
            <a:r>
              <a:rPr lang="en-US" dirty="0" smtClean="0">
                <a:latin typeface="Arial" panose="020B0604020202020204" pitchFamily="34" charset="0"/>
                <a:cs typeface="Arial" panose="020B0604020202020204" pitchFamily="34" charset="0"/>
              </a:rPr>
              <a:t>Ethical obligation to colleagues in the scientific community.</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All results must be reported (positive and negative), if related to analysis.</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All limitations and failures of a study must be admitted.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7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2253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Institutional Review Boards (IRBs) – A panel of faculty/experts who review all research proposals involving human subjects so that they can guarantee that the subjects’ rights and interests will be protected.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306</TotalTime>
  <Words>826</Words>
  <Application>Microsoft Macintosh PowerPoint</Application>
  <PresentationFormat>On-screen Show (4:3)</PresentationFormat>
  <Paragraphs>98</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Median</vt:lpstr>
      <vt:lpstr>CHAPTER 3  The Ethics and Politics of Social Research</vt:lpstr>
      <vt:lpstr>Chapter Outline</vt:lpstr>
      <vt:lpstr>Ethical Issues in Social Research (slide 1 of 7)</vt:lpstr>
      <vt:lpstr>Ethical Issues in Social Research (slide 2 of 7)</vt:lpstr>
      <vt:lpstr>Ethical Issues in Social Research (slide 3 of 7)</vt:lpstr>
      <vt:lpstr>Ethical Issues in Social Research (slide 4 of 7)</vt:lpstr>
      <vt:lpstr>Ethical Issues in Social Research (slide 5 of 7)</vt:lpstr>
      <vt:lpstr>Ethical Issues in Social Research (slide 6 of 7)</vt:lpstr>
      <vt:lpstr>Ethical Issues in Social Research (slide 7 of 7)</vt:lpstr>
      <vt:lpstr>Figure 3-1</vt:lpstr>
      <vt:lpstr>Two Ethical Controversies (slide 1 of 2)</vt:lpstr>
      <vt:lpstr>Two Ethical Controversies (slide 2 of 2)</vt:lpstr>
      <vt:lpstr>The Politics of Social Research (slide 1 of 5)</vt:lpstr>
      <vt:lpstr>The Politics of Social Research (slide 2 of 5)</vt:lpstr>
      <vt:lpstr>The Politics of Social Research (slide 3 of 5)</vt:lpstr>
      <vt:lpstr>The Politics of Social Research (slide 4 of 5)</vt:lpstr>
      <vt:lpstr>The Politics of Social Research (slide 5 of 5)</vt:lpstr>
      <vt:lpstr>Chapter Summary</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32</cp:revision>
  <dcterms:created xsi:type="dcterms:W3CDTF">2009-06-16T17:02:08Z</dcterms:created>
  <dcterms:modified xsi:type="dcterms:W3CDTF">2016-06-23T15:50:36Z</dcterms:modified>
</cp:coreProperties>
</file>