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8" r:id="rId2"/>
    <p:sldId id="356" r:id="rId3"/>
    <p:sldId id="405" r:id="rId4"/>
    <p:sldId id="357" r:id="rId5"/>
    <p:sldId id="358" r:id="rId6"/>
    <p:sldId id="359" r:id="rId7"/>
    <p:sldId id="360" r:id="rId8"/>
    <p:sldId id="361" r:id="rId9"/>
    <p:sldId id="362" r:id="rId10"/>
    <p:sldId id="407" r:id="rId11"/>
    <p:sldId id="363" r:id="rId12"/>
    <p:sldId id="364" r:id="rId13"/>
    <p:sldId id="365" r:id="rId14"/>
    <p:sldId id="408" r:id="rId15"/>
    <p:sldId id="409" r:id="rId16"/>
    <p:sldId id="398" r:id="rId17"/>
    <p:sldId id="368" r:id="rId18"/>
    <p:sldId id="410" r:id="rId19"/>
    <p:sldId id="370" r:id="rId20"/>
    <p:sldId id="371" r:id="rId21"/>
    <p:sldId id="372" r:id="rId22"/>
    <p:sldId id="411" r:id="rId23"/>
    <p:sldId id="373" r:id="rId24"/>
    <p:sldId id="412" r:id="rId25"/>
    <p:sldId id="413" r:id="rId26"/>
    <p:sldId id="403" r:id="rId27"/>
    <p:sldId id="378" r:id="rId28"/>
    <p:sldId id="414" r:id="rId29"/>
    <p:sldId id="379" r:id="rId30"/>
    <p:sldId id="40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80" autoAdjust="0"/>
    <p:restoredTop sz="94660"/>
  </p:normalViewPr>
  <p:slideViewPr>
    <p:cSldViewPr>
      <p:cViewPr varScale="1">
        <p:scale>
          <a:sx n="92" d="100"/>
          <a:sy n="92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5766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3F21268-825D-40B2-BE78-DAB9E03CF6ED}" type="datetimeFigureOut">
              <a:rPr lang="en-US"/>
              <a:pPr>
                <a:defRPr/>
              </a:pPr>
              <a:t>6/20/16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CA3C4A6-31A5-4719-B032-2F064D5FA9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05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07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09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1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9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25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3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30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44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13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51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20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36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72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18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00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17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96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87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C265BD7-A07A-41BE-8FA9-15BD9A00148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85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121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55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248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67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5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93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2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6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40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3C4A6-31A5-4719-B032-2F064D5FA9A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7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8FD2D0-0E4E-4C16-BD44-B0CC3574B783}" type="datetimeFigureOut">
              <a:rPr lang="en-US"/>
              <a:pPr>
                <a:defRPr/>
              </a:pPr>
              <a:t>6/20/16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2D2BBE-7772-43B5-9362-2F28A06176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A44B4-1DBB-4B73-BFE0-1BB986E314FF}" type="datetimeFigureOut">
              <a:rPr lang="en-US"/>
              <a:pPr>
                <a:defRPr/>
              </a:pPr>
              <a:t>6/20/16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F8260-07D9-4E9E-9C46-2592355F82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94C12-7FA5-487F-92D3-217D5A2C00D7}" type="datetimeFigureOut">
              <a:rPr lang="en-US"/>
              <a:pPr>
                <a:defRPr/>
              </a:pPr>
              <a:t>6/20/16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6CE8A-75C9-49F6-9D52-98DE23357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50D53-EC20-4695-A31A-84BA7E93D976}" type="datetimeFigureOut">
              <a:rPr lang="en-US"/>
              <a:pPr>
                <a:defRPr/>
              </a:pPr>
              <a:t>6/20/16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6D9A3-CF43-42D3-B5DB-F4122BDC3D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8AE37-A73E-4399-9A0E-B49A7348881A}" type="datetimeFigureOut">
              <a:rPr lang="en-US"/>
              <a:pPr>
                <a:defRPr/>
              </a:pPr>
              <a:t>6/20/16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620458-AA2B-4E6A-AF41-40C82E97B4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CE22DF6-92BF-4805-BBFB-F3C2E14FF813}" type="datetimeFigureOut">
              <a:rPr lang="en-US"/>
              <a:pPr>
                <a:defRPr/>
              </a:pPr>
              <a:t>6/20/16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19B079B-4DC3-4956-8D98-FD104C5C5E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CE53304-0481-4487-91CA-E9EFC980CF26}" type="datetimeFigureOut">
              <a:rPr lang="en-US"/>
              <a:pPr>
                <a:defRPr/>
              </a:pPr>
              <a:t>6/20/16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10A254D-6D89-4937-842D-F5A2EB4DA4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9861D-908E-4B6B-9DC1-650BA38115AE}" type="datetimeFigureOut">
              <a:rPr lang="en-US"/>
              <a:pPr>
                <a:defRPr/>
              </a:pPr>
              <a:t>6/20/16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1E9CE-C53C-4FB8-81A9-BD7A99AF8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7FC3D-2BAE-46AB-B6A9-E6DF905330E1}" type="datetimeFigureOut">
              <a:rPr lang="en-US"/>
              <a:pPr>
                <a:defRPr/>
              </a:pPr>
              <a:t>6/20/16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4C56A98-8B47-4848-9A88-3EED43F3B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89574-03A0-41DF-8858-80C5AF9F860E}" type="datetimeFigureOut">
              <a:rPr lang="en-US"/>
              <a:pPr>
                <a:defRPr/>
              </a:pPr>
              <a:t>6/20/16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0ED49-E82E-4A1E-9895-407D69D547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52FBFBD-4FE2-4729-B95C-4682CE9A7EE7}" type="datetimeFigureOut">
              <a:rPr lang="en-US"/>
              <a:pPr>
                <a:defRPr/>
              </a:pPr>
              <a:t>6/20/16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B71B18CB-8B2E-4657-ADB0-8739C6558E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4EA5831-C98F-48C6-A04B-C9A56CA0DCF3}" type="datetimeFigureOut">
              <a:rPr lang="en-US"/>
              <a:pPr>
                <a:defRPr/>
              </a:pPr>
              <a:t>6/20/16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7124A3CD-BC5D-44E5-8511-58E6CD7ECF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4" r:id="rId4"/>
    <p:sldLayoutId id="2147483675" r:id="rId5"/>
    <p:sldLayoutId id="2147483670" r:id="rId6"/>
    <p:sldLayoutId id="2147483676" r:id="rId7"/>
    <p:sldLayoutId id="2147483669" r:id="rId8"/>
    <p:sldLayoutId id="2147483677" r:id="rId9"/>
    <p:sldLayoutId id="2147483668" r:id="rId10"/>
    <p:sldLayoutId id="214748367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4 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design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/>
                <a:cs typeface="Arial"/>
              </a:rPr>
              <a:t>An Example of a Spurious Causal Relationship </a:t>
            </a:r>
          </a:p>
          <a:p>
            <a:r>
              <a:rPr lang="en-US" sz="1600" dirty="0" smtClean="0">
                <a:latin typeface="Arial"/>
                <a:cs typeface="Arial"/>
              </a:rPr>
              <a:t>Finding an empirical correlation between two variables does not necessarily establish a causal relationship. Sometimes the observed correlation is the incidental result of other causal relationships, involving other variables.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4-</a:t>
            </a:r>
            <a:r>
              <a:rPr lang="en-US" sz="3600" dirty="0">
                <a:latin typeface="Arial" charset="0"/>
                <a:cs typeface="Arial" charset="0"/>
              </a:rPr>
              <a:t>1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60513" y="0"/>
            <a:ext cx="7583487" cy="4568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0"/>
            <a:ext cx="70519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40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Logic of Nomothetic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Explanation 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2)</a:t>
            </a:r>
            <a:endParaRPr lang="en-US" sz="3600" dirty="0" smtClean="0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Nomothetic Causal Analysis and Hypothesis Testing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Hypotheses are not required in nomothetic research.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test a hypothesis:</a:t>
            </a:r>
          </a:p>
          <a:p>
            <a:pPr lvl="2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Specify variables you think are related</a:t>
            </a:r>
          </a:p>
          <a:p>
            <a:pPr lvl="2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Specify measurement of variables</a:t>
            </a:r>
          </a:p>
          <a:p>
            <a:pPr lvl="2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Hypothesize correlation, strength of relationship, statistical significance</a:t>
            </a:r>
          </a:p>
          <a:p>
            <a:pPr lvl="2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Specify tests for spuriousness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Logic of Nomothetic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Explanation 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2 of 2)</a:t>
            </a:r>
            <a:endParaRPr lang="en-US" sz="3600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False Criteria for Nomothetic Causality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Complete Causation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Exceptional Cases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Majority of Cases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Necessary and Sufficient Causes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necessary cause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represents a condition that must be present for the effect to follow.</a:t>
            </a:r>
          </a:p>
          <a:p>
            <a:pPr>
              <a:lnSpc>
                <a:spcPct val="80000"/>
              </a:lnSpc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sufficient cause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represents a condition that, if present, guarantees the effect in question.</a:t>
            </a:r>
          </a:p>
          <a:p>
            <a:pPr>
              <a:lnSpc>
                <a:spcPct val="80000"/>
              </a:lnSpc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Most satisfying outcomes in research include both necessary and sufficient causes.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/>
                <a:cs typeface="Arial"/>
              </a:rPr>
              <a:t>Necessary Cause</a:t>
            </a:r>
          </a:p>
          <a:p>
            <a:r>
              <a:rPr lang="en-US" sz="1600" dirty="0" smtClean="0">
                <a:latin typeface="Arial"/>
                <a:cs typeface="Arial"/>
              </a:rPr>
              <a:t>Being female is a necessary cause of pregnancy, that is, you can’t get pregnant unless you’re female.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4-2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60513" y="533401"/>
            <a:ext cx="7583487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"/>
            <a:ext cx="716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46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/>
                <a:cs typeface="Arial"/>
              </a:rPr>
              <a:t>Sufficient Cause</a:t>
            </a:r>
          </a:p>
          <a:p>
            <a:r>
              <a:rPr lang="en-US" sz="1600" dirty="0" smtClean="0">
                <a:latin typeface="Arial"/>
                <a:cs typeface="Arial"/>
              </a:rPr>
              <a:t>Not taking the exam is a sufficient cause of failing it, even though there are other ways of failing (such as answering randomly).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4-3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60513" y="914401"/>
            <a:ext cx="7583487" cy="281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"/>
            <a:ext cx="5034807" cy="409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064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Units of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1 of 2)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Aggregates versus Individuals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Individuals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common unit of analysis for social research</a:t>
            </a:r>
          </a:p>
          <a:p>
            <a:pPr marL="320040" indent="-320040" fontAlgn="auto">
              <a:spcAft>
                <a:spcPts val="0"/>
              </a:spcAft>
              <a:buFont typeface="Wingdings 3" pitchFamily="18" charset="2"/>
              <a:buNone/>
              <a:defRPr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Organizations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Social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defRPr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Units of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2 of 2)</a:t>
            </a:r>
            <a:endParaRPr lang="en-US" sz="12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Individuals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Students, voters, parents, children, Catholics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Gang members, families, married couples, friendship groups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Corporations, social organizations, colleges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Interactions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Telephone calls, dances, online chat rooms, fights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Social Artifacts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Social Artifact – any product of social beings or their behavior.</a:t>
            </a:r>
          </a:p>
          <a:p>
            <a:pPr marL="366713" lvl="1" indent="0">
              <a:lnSpc>
                <a:spcPct val="80000"/>
              </a:lnSpc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/>
                <a:cs typeface="Arial"/>
              </a:rPr>
              <a:t>Illustration of Units of Analysis</a:t>
            </a:r>
          </a:p>
          <a:p>
            <a:r>
              <a:rPr lang="en-US" sz="1600" dirty="0" smtClean="0">
                <a:latin typeface="Arial"/>
                <a:cs typeface="Arial"/>
              </a:rPr>
              <a:t>Units of analysis in social research can be individuals, groups, or even nonhuman entities.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4-4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865313" y="1066801"/>
            <a:ext cx="6897687" cy="2362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724"/>
            <a:ext cx="3772947" cy="456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95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/>
                <a:cs typeface="Arial"/>
              </a:rPr>
              <a:t>Units of Analysis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Faulty Reasoning about Units of Analysis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Ecological Fallacy</a:t>
            </a:r>
          </a:p>
          <a:p>
            <a:pPr marL="914717" lvl="2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erroneously drawing conclusions about individuals solely from the observations of larger units of analysis.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Reductionism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717" lvl="2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rroneously drawing conclusions about a phenomenon by looking at aspects of lower level concepts.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Outline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1 of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Three Purposes of Research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Logic of Nomothetic Explanation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Necessary and Sufficient Causes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Units of Analysis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Time Dimension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Time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Dimension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1 of 2)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1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Cross-Sectional Study – A study based on observations representing a single point in time, a cross section of a population.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/>
                <a:cs typeface="Arial"/>
              </a:rPr>
              <a:t>The Time Dimension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2)</a:t>
            </a:r>
            <a:endParaRPr lang="en-US" sz="1200" dirty="0" smtClean="0">
              <a:latin typeface="Arial"/>
              <a:cs typeface="Arial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Longitudinal Study – A study design involving the collection of data at different points in time.</a:t>
            </a:r>
          </a:p>
          <a:p>
            <a:pPr>
              <a:lnSpc>
                <a:spcPct val="80000"/>
              </a:lnSpc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Trend Study – A study in which a given characteristic of some population is monitored over time.</a:t>
            </a:r>
          </a:p>
          <a:p>
            <a:pPr lvl="1">
              <a:lnSpc>
                <a:spcPct val="8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Cohort Study – A study in which some specific subpopulation, or cohort, is studied over time.</a:t>
            </a:r>
          </a:p>
          <a:p>
            <a:pPr lvl="1">
              <a:lnSpc>
                <a:spcPct val="8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Panel Study – A study in which data are collected from the same set of people at several points in time.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/>
                <a:cs typeface="Arial"/>
              </a:rPr>
              <a:t>A Cohort Study Design</a:t>
            </a:r>
          </a:p>
          <a:p>
            <a:r>
              <a:rPr lang="en-US" sz="1600" dirty="0" smtClean="0">
                <a:latin typeface="Arial"/>
                <a:cs typeface="Arial"/>
              </a:rPr>
              <a:t>Each of the three groups shown here is a sample representing people who were born in 1970.</a:t>
            </a:r>
          </a:p>
          <a:p>
            <a:endParaRPr lang="en-US" sz="1600" b="1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4-5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60513" y="1143001"/>
            <a:ext cx="7583487" cy="205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"/>
            <a:ext cx="7467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00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/>
                <a:cs typeface="Arial"/>
              </a:rPr>
              <a:t>The Time Dimension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Comparing Types of Longitudinal Studies, Example: Religious Affiliation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Trend Study</a:t>
            </a:r>
          </a:p>
          <a:p>
            <a:pPr lvl="2">
              <a:lnSpc>
                <a:spcPct val="8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looks at general shifts in religious affiliation over time.</a:t>
            </a:r>
          </a:p>
          <a:p>
            <a:pPr lvl="1">
              <a:lnSpc>
                <a:spcPct val="8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Cohort Study</a:t>
            </a:r>
          </a:p>
          <a:p>
            <a:pPr lvl="2">
              <a:lnSpc>
                <a:spcPct val="8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follows shifts in religious affiliation among those born during the Depression.</a:t>
            </a:r>
          </a:p>
          <a:p>
            <a:pPr lvl="1">
              <a:lnSpc>
                <a:spcPct val="8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Panel Study</a:t>
            </a:r>
          </a:p>
          <a:p>
            <a:pPr lvl="2">
              <a:lnSpc>
                <a:spcPct val="8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follows the shifts in religious affiliation among a specific group of people over time.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/>
                <a:cs typeface="Arial"/>
              </a:rPr>
              <a:t>Comparing Types of Study Design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4-6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60513" y="1219200"/>
            <a:ext cx="7583487" cy="2362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899" y="609600"/>
            <a:ext cx="6953301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22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/>
                <a:cs typeface="Arial"/>
              </a:rPr>
              <a:t>The Research Process</a:t>
            </a:r>
          </a:p>
          <a:p>
            <a:r>
              <a:rPr lang="en-US" sz="1600" dirty="0" smtClean="0">
                <a:latin typeface="Arial"/>
                <a:cs typeface="Arial"/>
              </a:rPr>
              <a:t>Here are some of the key elements that we’ll be examining throughout this book: the pieces that make up the whole of social research.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4-7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60513" y="990601"/>
            <a:ext cx="7583487" cy="2362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"/>
            <a:ext cx="450711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92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/>
                <a:cs typeface="Arial"/>
              </a:rPr>
              <a:t>How to Design a Research Project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marL="514350" indent="-51435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the purpose of your project – exploratory, descriptive, or explanatory?</a:t>
            </a:r>
          </a:p>
          <a:p>
            <a:pPr marL="514350" indent="-51435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Specify the meanings of each concept you want to study</a:t>
            </a:r>
          </a:p>
          <a:p>
            <a:pPr marL="514350" indent="-51435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a research method</a:t>
            </a:r>
          </a:p>
          <a:p>
            <a:pPr marL="514350" indent="-514350" fontAlgn="auto">
              <a:spcAft>
                <a:spcPts val="0"/>
              </a:spcAft>
              <a:buFont typeface="Arial" charset="0"/>
              <a:buAutoNum type="arabicPeriod" startAt="5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how you will measure the results</a:t>
            </a:r>
          </a:p>
          <a:p>
            <a:pPr marL="514350" indent="-514350" fontAlgn="auto">
              <a:spcAft>
                <a:spcPts val="0"/>
              </a:spcAft>
              <a:buFont typeface="Arial" charset="0"/>
              <a:buAutoNum type="arabicPeriod" startAt="5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whom or what to study</a:t>
            </a:r>
          </a:p>
          <a:p>
            <a:pPr marL="514350" indent="-514350" fontAlgn="auto">
              <a:spcAft>
                <a:spcPts val="0"/>
              </a:spcAft>
              <a:buFont typeface="Arial" charset="0"/>
              <a:buAutoNum type="arabicPeriod" startAt="5"/>
              <a:defRPr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Collect empirical data</a:t>
            </a:r>
          </a:p>
          <a:p>
            <a:pPr marL="514350" indent="-514350" fontAlgn="auto">
              <a:spcAft>
                <a:spcPts val="0"/>
              </a:spcAft>
              <a:buFont typeface="Arial" charset="0"/>
              <a:buAutoNum type="arabicPeriod" startAt="5"/>
              <a:defRPr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Process the data</a:t>
            </a:r>
          </a:p>
          <a:p>
            <a:pPr marL="514350" indent="-514350" fontAlgn="auto">
              <a:spcAft>
                <a:spcPts val="0"/>
              </a:spcAft>
              <a:buFont typeface="Arial" charset="0"/>
              <a:buAutoNum type="arabicPeriod" startAt="5"/>
              <a:defRPr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Analyze the data</a:t>
            </a:r>
          </a:p>
          <a:p>
            <a:pPr marL="514350" indent="-514350" fontAlgn="auto">
              <a:spcAft>
                <a:spcPts val="0"/>
              </a:spcAft>
              <a:buFont typeface="Arial" charset="0"/>
              <a:buAutoNum type="arabicPeriod" startAt="5"/>
              <a:defRPr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Report your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General Research Proposal Outline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 of a Research Proposal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 or Objective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Subjects for Study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Collection Methods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Budget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Institutional Review Board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Ethics of Research Design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Research design should indicate how your study will abide by the ethical strictures of social research</a:t>
            </a:r>
          </a:p>
          <a:p>
            <a:r>
              <a:rPr lang="en-US" dirty="0" smtClean="0"/>
              <a:t>May be appropriate for an institutional review board to review your research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19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Summary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2)</a:t>
            </a:r>
          </a:p>
        </p:txBody>
      </p:sp>
      <p:sp>
        <p:nvSpPr>
          <p:cNvPr id="48130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Discuss the role of exploration, description, and explanation in social research.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Discuss the logic and procedures of idiographic explanation.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Name and discuss the legitimate and false criteria for nomothetic explanation.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Distinguish between necessary and sufficient causes, giving examples. 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some of the common units of analysis in social research and explain why that concept is important.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Outline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2)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Design a Research Project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Research Proposal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Ethics of Research Design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Summary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61320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2)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0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and describe some common study designs based on the time dimension.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and illustrate some advantages of mixed-mode designs.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and discuss the key elements in the design of a research project.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the elements and structure of a research proposal.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Give examples of how research design can have ethical implications.</a:t>
            </a:r>
          </a:p>
        </p:txBody>
      </p:sp>
    </p:spTree>
    <p:extLst>
      <p:ext uri="{BB962C8B-B14F-4D97-AF65-F5344CB8AC3E}">
        <p14:creationId xmlns:p14="http://schemas.microsoft.com/office/powerpoint/2010/main" val="85485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Three Purposes of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1 of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Exploration</a:t>
            </a:r>
          </a:p>
          <a:p>
            <a:pPr marL="788988" lvl="1" indent="-5143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satisfy the researcher’s curiosity and desire for better understanding</a:t>
            </a:r>
          </a:p>
          <a:p>
            <a:pPr marL="788988" lvl="1" indent="-5143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test the feasibility of undertaking a more extensive study</a:t>
            </a:r>
          </a:p>
          <a:p>
            <a:pPr marL="788988" lvl="1" indent="-5143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develop the methods to be employed in any subsequent study</a:t>
            </a:r>
          </a:p>
          <a:p>
            <a:pPr marL="788988" lvl="1" indent="-51435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8988" lvl="1" indent="-5143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Three Purposes of Research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3)</a:t>
            </a:r>
            <a:endParaRPr lang="en-US" sz="1200" dirty="0" smtClean="0"/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 startAt="2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 marL="788988" lvl="1" indent="-5143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situations and events through scientific observation</a:t>
            </a:r>
          </a:p>
          <a:p>
            <a:pPr marL="788988" lvl="1" indent="-51435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8988" lvl="1" indent="-5143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Three Purposes of Research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3)</a:t>
            </a:r>
            <a:endParaRPr lang="en-US" sz="1200" dirty="0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 startAt="3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</a:p>
          <a:p>
            <a:pPr marL="788988" lvl="1" indent="-5143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Descriptive studies answer questions of what, where, when, and how</a:t>
            </a:r>
          </a:p>
          <a:p>
            <a:pPr marL="788988" lvl="1" indent="-5143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Explanatory studies answer questions of why</a:t>
            </a:r>
          </a:p>
          <a:p>
            <a:pPr marL="788988" lvl="1" indent="-51435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8988" lvl="1" indent="-5143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Logic of Nomothetic Explanation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Goal: to find a few factors that can account for many of the variations in a given phenomenon.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Legalization of Marijuana</a:t>
            </a:r>
          </a:p>
        </p:txBody>
      </p:sp>
      <p:sp>
        <p:nvSpPr>
          <p:cNvPr id="20482" name="Text Placeholder 7"/>
          <p:cNvSpPr>
            <a:spLocks noGrp="1"/>
          </p:cNvSpPr>
          <p:nvPr>
            <p:ph type="body" idx="1"/>
          </p:nvPr>
        </p:nvSpPr>
        <p:spPr>
          <a:xfrm>
            <a:off x="609600" y="1752600"/>
            <a:ext cx="3886200" cy="639763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Idiographic Approach</a:t>
            </a:r>
          </a:p>
        </p:txBody>
      </p:sp>
      <p:sp>
        <p:nvSpPr>
          <p:cNvPr id="15364" name="Text Placeholder 9"/>
          <p:cNvSpPr>
            <a:spLocks noGrp="1"/>
          </p:cNvSpPr>
          <p:nvPr>
            <p:ph type="body" sz="half" idx="3"/>
          </p:nvPr>
        </p:nvSpPr>
        <p:spPr>
          <a:xfrm>
            <a:off x="4800600" y="1752600"/>
            <a:ext cx="3886200" cy="63976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Nomothetic Approach</a:t>
            </a:r>
          </a:p>
        </p:txBody>
      </p:sp>
      <p:sp>
        <p:nvSpPr>
          <p:cNvPr id="20484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Asking one person what influenced her views:</a:t>
            </a:r>
          </a:p>
          <a:p>
            <a:pPr lvl="1"/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Parents, teachers, clergy, previous experiences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5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Finding out about the numerous (cross-cutting) factors that influence general opinion</a:t>
            </a:r>
          </a:p>
          <a:p>
            <a:pPr lvl="1"/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Political orientation, gender, occupation, education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Logic of Nomothetic Explanation</a:t>
            </a:r>
            <a:endParaRPr lang="en-US" sz="3600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Criteria for Nomothetic Causality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variables must be correlated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cause takes place before the effect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variables are nonspurious</a:t>
            </a:r>
          </a:p>
          <a:p>
            <a:pPr marL="1006475" lvl="2" indent="-457200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Spurious Relationship – A coincidental statistical correlation between two variables shown to be caused by some third variable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2510</TotalTime>
  <Words>1171</Words>
  <Application>Microsoft Macintosh PowerPoint</Application>
  <PresentationFormat>On-screen Show (4:3)</PresentationFormat>
  <Paragraphs>201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Median</vt:lpstr>
      <vt:lpstr>CHAPTER 4  research design</vt:lpstr>
      <vt:lpstr>Chapter Outline (slide 1 of 2)</vt:lpstr>
      <vt:lpstr>Chapter Outline (slide 2 of 2)</vt:lpstr>
      <vt:lpstr>Three Purposes of Research (slide 1 of 3)</vt:lpstr>
      <vt:lpstr>Three Purposes of Research (slide 2 of 3)</vt:lpstr>
      <vt:lpstr>Three Purposes of Research (slide 3 of 3)</vt:lpstr>
      <vt:lpstr>The Logic of Nomothetic Explanation</vt:lpstr>
      <vt:lpstr>Example: Legalization of Marijuana</vt:lpstr>
      <vt:lpstr>The Logic of Nomothetic Explanation</vt:lpstr>
      <vt:lpstr>Figure 4-1</vt:lpstr>
      <vt:lpstr>The Logic of Nomothetic Explanation  (slide 1 of 2)</vt:lpstr>
      <vt:lpstr>The Logic of Nomothetic Explanation  (slide 2 of 2)</vt:lpstr>
      <vt:lpstr>Necessary and Sufficient Causes</vt:lpstr>
      <vt:lpstr>Figure 4-2</vt:lpstr>
      <vt:lpstr>Figure 4-3</vt:lpstr>
      <vt:lpstr>Units of Analysis (slide 1 of 2)</vt:lpstr>
      <vt:lpstr>Units of Analysis (slide 2 of 2)</vt:lpstr>
      <vt:lpstr>Figure 4-4</vt:lpstr>
      <vt:lpstr>Units of Analysis</vt:lpstr>
      <vt:lpstr>The Time Dimension (slide 1 of 2)</vt:lpstr>
      <vt:lpstr>The Time Dimension (slide 2 of 2)</vt:lpstr>
      <vt:lpstr>Figure 4-5</vt:lpstr>
      <vt:lpstr>The Time Dimension</vt:lpstr>
      <vt:lpstr>Figure 4-6</vt:lpstr>
      <vt:lpstr>Figure 4-7</vt:lpstr>
      <vt:lpstr>How to Design a Research Project</vt:lpstr>
      <vt:lpstr>A General Research Proposal Outline</vt:lpstr>
      <vt:lpstr>The Ethics of Research Design</vt:lpstr>
      <vt:lpstr>Chapter Summary (slide 1 of 2)</vt:lpstr>
      <vt:lpstr>Chapter Summary (slide 2 of 2)</vt:lpstr>
    </vt:vector>
  </TitlesOfParts>
  <Company>WSU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AKO</dc:creator>
  <cp:lastModifiedBy>Burrel Vann</cp:lastModifiedBy>
  <cp:revision>60</cp:revision>
  <dcterms:created xsi:type="dcterms:W3CDTF">2009-06-16T17:02:08Z</dcterms:created>
  <dcterms:modified xsi:type="dcterms:W3CDTF">2016-06-21T00:41:36Z</dcterms:modified>
</cp:coreProperties>
</file>