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369" r:id="rId3"/>
    <p:sldId id="370" r:id="rId4"/>
    <p:sldId id="372" r:id="rId5"/>
    <p:sldId id="374" r:id="rId6"/>
    <p:sldId id="375" r:id="rId7"/>
    <p:sldId id="376" r:id="rId8"/>
    <p:sldId id="377" r:id="rId9"/>
    <p:sldId id="378" r:id="rId10"/>
    <p:sldId id="379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420" r:id="rId21"/>
    <p:sldId id="390" r:id="rId22"/>
    <p:sldId id="392" r:id="rId23"/>
    <p:sldId id="395" r:id="rId24"/>
    <p:sldId id="396" r:id="rId25"/>
    <p:sldId id="418" r:id="rId26"/>
    <p:sldId id="421" r:id="rId27"/>
    <p:sldId id="422" r:id="rId28"/>
    <p:sldId id="417" r:id="rId29"/>
    <p:sldId id="4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9" autoAdjust="0"/>
    <p:restoredTop sz="94609" autoAdjust="0"/>
  </p:normalViewPr>
  <p:slideViewPr>
    <p:cSldViewPr>
      <p:cViewPr varScale="1">
        <p:scale>
          <a:sx n="96" d="100"/>
          <a:sy n="96" d="100"/>
        </p:scale>
        <p:origin x="-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28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B5045D-0420-494F-9932-FFEA95EA95AE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327DE3-41AC-4219-BB28-DF123851D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27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5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3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5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6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59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18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9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93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44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0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9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0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1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83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33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45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4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9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3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2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FAF714-A320-437E-829C-72298D7C80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27DE3-41AC-4219-BB28-DF123851DB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938509-802E-4435-B9EA-142F2A869034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9EE750-6D09-456A-AEF3-E7AF7DD229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77A4-F926-48DB-8D39-C1DB141C9DDC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4C808-D284-4B54-A7CE-0F783DAFA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F0E86-A9C8-4287-9F45-808EACF2F628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0C846-0B23-4A95-AB94-E0A33808E4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0719-BB1F-4624-8A1B-D8F8575E0699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458F-1DC1-4E10-A093-598EF31FA9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E9EBC-A39E-4317-B531-5438778434DF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D8B1ED-829F-4692-9165-AEFFC87C9E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3AB1EE-1318-4574-8BF9-925845F24020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024DD8-4B37-4D23-9685-6F4068022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C74F85-C934-4A97-96E4-6F70088BC3D4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0CA26F-35A8-40AA-B656-F50A5D3A4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0516A-568F-4CE6-B6DF-0A1D25816C77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1A927-D435-445A-8DD2-88D30B516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9EA69-98F6-4BF0-8B7C-7D0227D6CB21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721FCE-4B18-4B3C-8CFC-5BC948FD54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94EC5-54A8-4BF6-9FB5-800060FC1A31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867C-3F45-4C16-AA9B-EC892AE8E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01024E-98B4-4589-BD8F-FF8E758595EA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5211EE0F-7A71-4806-87D9-1A8E83302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525E9A-D1C6-4DF0-BDD3-E0F599ACB816}" type="datetimeFigureOut">
              <a:rPr lang="en-US"/>
              <a:pPr>
                <a:defRPr/>
              </a:pPr>
              <a:t>6/30/16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A0C2BB7-6FF3-4BF4-B5A5-AA77EE749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5 Conceptualization, Operationalization, and Measurement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– Practice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Anomie</a:t>
            </a:r>
          </a:p>
          <a:p>
            <a:pPr marL="366713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 in Descriptive and Explanatory Studies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 are more problematic for descriptive research than for explanatory research.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marL="320040" indent="-320040"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8)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is the refinement and specification of abstract concepts.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Operationalization is the development of specific research procedures that will result in empirical observations representing those concepts in the real world.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Range of Variation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extent to which you will try to study all aspects of a concept.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(normal curve?)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between the Extremes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what degree is the operationalization of variables precise?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Defining Variables and Attributes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attribute is a characteristic or quality of something (ex: female, old, student).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variable is a logical set of attributes (ex: gender, age).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Every variable must have two important qualities.</a:t>
            </a:r>
          </a:p>
          <a:p>
            <a:pPr marL="1050925" lvl="2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attributes composing it should be exhaustive.</a:t>
            </a:r>
          </a:p>
          <a:p>
            <a:pPr marL="1050925" lvl="2" indent="-457200" fontAlgn="auto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must be mutually exclusive.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Nominal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Ordinal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 – Nominal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whose attributes have only the characteristics of exhaustiveness and mutually exclusiveness.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Simple categories. Attributes that classify, but cannot be ranked!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gender, religious affiliation, college major, hair color, birthplace, nationality, party affiliation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 – Ordinal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with attributes we can logically rank order.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whose attributes that classify and can be ranked but lack an associated numerical value.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socioeconomic status, level of conflict, prejudice, conservativeness, hardness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 – Interval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for which the actual distance between attributes has meaning.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whose attributes classify, can be ranked ordered, and have an equal numerical distance between values.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temperature (Fahrenheit), IQ score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8)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Levels of Measurement – Ratio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whose attributes meet the requirements of a interval measure, and has a true zero point.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temperature (Kelvin), age, length of time, number of organizations, number of groups, number of A’s received in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Outline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Measuring Anything That Exists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 in Descriptive and Explanatory Studies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Operationalization Choices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Criteria of Measurement Quality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Ethics of Measurement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/>
                <a:cs typeface="Arial"/>
              </a:rPr>
              <a:t>Levels of Measurement</a:t>
            </a:r>
          </a:p>
          <a:p>
            <a:r>
              <a:rPr lang="en-US" sz="1600" dirty="0" smtClean="0">
                <a:latin typeface="Arial"/>
                <a:cs typeface="Arial"/>
              </a:rPr>
              <a:t>Often you can choose among different levels of measurement—nominal, ordinal, interval, or ratio—carrying progressively more amounts of information.</a:t>
            </a:r>
          </a:p>
          <a:p>
            <a:endParaRPr lang="en-US" sz="18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5-</a:t>
            </a:r>
            <a:r>
              <a:rPr lang="en-US" sz="3600" dirty="0">
                <a:latin typeface="Arial" charset="0"/>
                <a:cs typeface="Arial" charset="0"/>
              </a:rPr>
              <a:t>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447801"/>
            <a:ext cx="7583487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76200"/>
            <a:ext cx="5273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18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Operationalization Choices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1 of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 smtClean="0"/>
          </a:p>
        </p:txBody>
      </p:sp>
      <p:sp>
        <p:nvSpPr>
          <p:cNvPr id="3891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Implications of Levels of Measurement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require minimum levels of measurement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variables can be treated as multiple levels of measurement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Multiple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Criteria of Measurement Quality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4)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 and Accuracy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Precise measures are superior to imprecise ones.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  <a:p>
            <a:pPr lvl="1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quality of measurement method that suggests that the same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data/measurements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would have been collected each time in repeated observations of the same phenomenon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Criteria of Measurement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4)</a:t>
            </a:r>
            <a:endParaRPr lang="en-US" sz="3600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Test-Retest Method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same measurement more than once.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Split-Half Method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sets of randomly assigned variables should produce the same classifications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Established Measures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 of Research Workers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Criteria of Measurement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3 of 4)</a:t>
            </a:r>
            <a:endParaRPr lang="en-US" sz="3600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Validity – a term describing a measure that accurately reflects the concept it is intended to measure.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 Validity – That quality of an indicator that makes it seem a reasonable measure of some variable.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Criterion-Related Validity – The degree to which a measure related to some external criterion.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Criteria of Measurement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4 of 4)</a:t>
            </a:r>
            <a:endParaRPr lang="en-US" sz="3600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 Validity – The degree to which a measure relates to other variables as expected within a system of theoretical relationships.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Validity – The degree to which a measure coves the range of meanings included within a concept.</a:t>
            </a:r>
          </a:p>
        </p:txBody>
      </p:sp>
    </p:spTree>
    <p:extLst>
      <p:ext uri="{BB962C8B-B14F-4D97-AF65-F5344CB8AC3E}">
        <p14:creationId xmlns:p14="http://schemas.microsoft.com/office/powerpoint/2010/main" val="349646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Verdana" charset="0"/>
              </a:rPr>
              <a:t>An Analogy to Validity and Reliability</a:t>
            </a:r>
          </a:p>
          <a:p>
            <a:r>
              <a:rPr lang="en-US" sz="1600" dirty="0" smtClean="0">
                <a:latin typeface="Verdana" charset="0"/>
              </a:rPr>
              <a:t>A good measurement technique should be both valid (measuring what it is intended to measure) and reliable (yielding a given measurement dependably).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5-2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60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61963"/>
            <a:ext cx="7206560" cy="23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69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Ethics of Measurement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Conceptualization and measurement must not be guided by bias or preferences for particular research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9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and illustrate how conceptions, concepts, and constructs relate to reality.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steps involved in the process of conceptualization.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 the assertion that definitions are more critical in descriptive than in explanatory studies.</a:t>
            </a:r>
          </a:p>
        </p:txBody>
      </p:sp>
    </p:spTree>
    <p:extLst>
      <p:ext uri="{BB962C8B-B14F-4D97-AF65-F5344CB8AC3E}">
        <p14:creationId xmlns:p14="http://schemas.microsoft.com/office/powerpoint/2010/main" val="399356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illustrate the many choices you may have in operationalizing variables.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Distinguish among precision, accuracy, reliability, and validity and discuss how they affect the quality of a measurement technique.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how measurement decisions can have ethical implications.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Measuring Anything That Exists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 – Careful, deliberate observations of the real world for the purpose of describing objects and events in terms of the attributes composing the variable.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would you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political party affiliation?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grade point average?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satisfaction with college?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religious affiliation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Measuring Anything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That Exists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36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Conceptions, Concepts, and Reality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would you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prejudice?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compassionate?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Concepts as Constructs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Concepts are constructs derived by mutual agreement from mental images.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Conceptions summarize collections of seemingly related observations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6)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– The process through which we specify what we mean when we use particular terms in research.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 cannot meaningfully answer a question without a working agreement about the meaning of the outcome.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Conceptualization processes a specific agreed-on meaning for a concept for the purposes of research.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Indicators and Dimensions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 – An observation that we choose to consider as a reflection of a variable we wish to study.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– A specifiable grouping of a concept/construct/variable.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indicators can make up a single dimension (amongst multiple dimensions) of a concept/variable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appropriate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for…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religious affiliation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college success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political activity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poverty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binge drinking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fear of crime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Interchangeability of Indicators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several different indicators all represent the same concept, all of them will reach the same result.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Conceptualization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(slide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6)</a:t>
            </a:r>
            <a:endParaRPr lang="en-US" sz="12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Real, Nominal, and Operational Definitions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 – The process through which concepts are made more specific.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nominal definition is one that is arbitrarily assigned to a concept without any claim that the definition represents the “real” concept.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operational definition specifies precisely how a concept will be measured – that is, the operations we will perform.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354</TotalTime>
  <Words>1266</Words>
  <Application>Microsoft Macintosh PowerPoint</Application>
  <PresentationFormat>On-screen Show (4:3)</PresentationFormat>
  <Paragraphs>182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Chapter 5 Conceptualization, Operationalization, and Measurement</vt:lpstr>
      <vt:lpstr>Chapter Outline</vt:lpstr>
      <vt:lpstr>Measuring Anything That Exists (slide 1 of 2)</vt:lpstr>
      <vt:lpstr>Measuring Anything That Exists (slide 2 of 2)</vt:lpstr>
      <vt:lpstr>Conceptualization (slide 1 of 6)</vt:lpstr>
      <vt:lpstr>Conceptualization (slide 2 of 6)</vt:lpstr>
      <vt:lpstr>Conceptualization (slide 3 of 6)</vt:lpstr>
      <vt:lpstr>Conceptualization (slide 4 of 6)</vt:lpstr>
      <vt:lpstr>Conceptualization (slide 5 of 6)</vt:lpstr>
      <vt:lpstr>Conceptualization (slide 6 of 6)</vt:lpstr>
      <vt:lpstr>Definitions in Descriptive and Explanatory Studies</vt:lpstr>
      <vt:lpstr>Operationalization Choices (slide 1 of 8) </vt:lpstr>
      <vt:lpstr>Operationalization Choices (slide 2 of 8) </vt:lpstr>
      <vt:lpstr>Operationalization Choices (slide 3 of 8) </vt:lpstr>
      <vt:lpstr>Operationalization Choices (slide 4 of 8) </vt:lpstr>
      <vt:lpstr>Operationalization Choices (slide 5 of 8) </vt:lpstr>
      <vt:lpstr>Operationalization Choices (slide 6 of 8) </vt:lpstr>
      <vt:lpstr>Operationalization Choices (slide 7 of 8) </vt:lpstr>
      <vt:lpstr>Operationalization Choices (slide 8 of 8) </vt:lpstr>
      <vt:lpstr>Figure 5-1</vt:lpstr>
      <vt:lpstr>Operationalization Choices (slide 1 of 2) </vt:lpstr>
      <vt:lpstr>Criteria of Measurement Quality (slide 1 of 4)</vt:lpstr>
      <vt:lpstr>Criteria of Measurement Quality (slide 2 of 4)</vt:lpstr>
      <vt:lpstr>Criteria of Measurement Quality (slide 3 of 4)</vt:lpstr>
      <vt:lpstr>Criteria of Measurement Quality (slide 4 of 4)</vt:lpstr>
      <vt:lpstr>Figure 5-2</vt:lpstr>
      <vt:lpstr>The Ethics of Measurement</vt:lpstr>
      <vt:lpstr>Chapter Summary (slide 1 of 2)</vt:lpstr>
      <vt:lpstr>Chapter Summary (slide 2 of 2)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Burrel Vann</cp:lastModifiedBy>
  <cp:revision>48</cp:revision>
  <dcterms:created xsi:type="dcterms:W3CDTF">2009-06-16T17:02:08Z</dcterms:created>
  <dcterms:modified xsi:type="dcterms:W3CDTF">2016-06-30T18:50:34Z</dcterms:modified>
</cp:coreProperties>
</file>