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8" r:id="rId2"/>
    <p:sldId id="330" r:id="rId3"/>
    <p:sldId id="331" r:id="rId4"/>
    <p:sldId id="332" r:id="rId5"/>
    <p:sldId id="333" r:id="rId6"/>
    <p:sldId id="334" r:id="rId7"/>
    <p:sldId id="335" r:id="rId8"/>
    <p:sldId id="336" r:id="rId9"/>
    <p:sldId id="337" r:id="rId10"/>
    <p:sldId id="338" r:id="rId11"/>
    <p:sldId id="400" r:id="rId12"/>
    <p:sldId id="341" r:id="rId13"/>
    <p:sldId id="401" r:id="rId14"/>
    <p:sldId id="342" r:id="rId15"/>
    <p:sldId id="343" r:id="rId16"/>
    <p:sldId id="344" r:id="rId17"/>
    <p:sldId id="345" r:id="rId18"/>
    <p:sldId id="346" r:id="rId19"/>
    <p:sldId id="347" r:id="rId20"/>
    <p:sldId id="402" r:id="rId21"/>
    <p:sldId id="403" r:id="rId22"/>
    <p:sldId id="411" r:id="rId23"/>
    <p:sldId id="404" r:id="rId24"/>
    <p:sldId id="352" r:id="rId25"/>
    <p:sldId id="405" r:id="rId26"/>
    <p:sldId id="406" r:id="rId27"/>
    <p:sldId id="407" r:id="rId28"/>
    <p:sldId id="357" r:id="rId29"/>
    <p:sldId id="358" r:id="rId30"/>
    <p:sldId id="359" r:id="rId31"/>
    <p:sldId id="360" r:id="rId32"/>
    <p:sldId id="361" r:id="rId33"/>
    <p:sldId id="408" r:id="rId34"/>
    <p:sldId id="363" r:id="rId35"/>
    <p:sldId id="364" r:id="rId36"/>
    <p:sldId id="365" r:id="rId37"/>
    <p:sldId id="409" r:id="rId38"/>
    <p:sldId id="367" r:id="rId39"/>
    <p:sldId id="369" r:id="rId40"/>
    <p:sldId id="410" r:id="rId41"/>
    <p:sldId id="373" r:id="rId42"/>
    <p:sldId id="412" r:id="rId43"/>
    <p:sldId id="413" r:id="rId44"/>
    <p:sldId id="398" r:id="rId45"/>
    <p:sldId id="399"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94" autoAdjust="0"/>
    <p:restoredTop sz="71795" autoAdjust="0"/>
  </p:normalViewPr>
  <p:slideViewPr>
    <p:cSldViewPr>
      <p:cViewPr varScale="1">
        <p:scale>
          <a:sx n="73" d="100"/>
          <a:sy n="73" d="100"/>
        </p:scale>
        <p:origin x="-1328" y="-104"/>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77" d="100"/>
          <a:sy n="77" d="100"/>
        </p:scale>
        <p:origin x="-29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43F6C80-8C6C-4847-B4F8-9B608BADBFC5}" type="datetimeFigureOut">
              <a:rPr lang="en-US"/>
              <a:pPr>
                <a:defRPr/>
              </a:pPr>
              <a:t>6/30/16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9725980C-01C6-4448-80ED-1D70539E0970}" type="slidenum">
              <a:rPr lang="en-US"/>
              <a:pPr>
                <a:defRPr/>
              </a:pPr>
              <a:t>‹#›</a:t>
            </a:fld>
            <a:endParaRPr lang="en-US" dirty="0"/>
          </a:p>
        </p:txBody>
      </p:sp>
    </p:spTree>
    <p:extLst>
      <p:ext uri="{BB962C8B-B14F-4D97-AF65-F5344CB8AC3E}">
        <p14:creationId xmlns:p14="http://schemas.microsoft.com/office/powerpoint/2010/main" val="34033141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a:t>
            </a:fld>
            <a:endParaRPr lang="en-US" dirty="0"/>
          </a:p>
        </p:txBody>
      </p:sp>
    </p:spTree>
    <p:extLst>
      <p:ext uri="{BB962C8B-B14F-4D97-AF65-F5344CB8AC3E}">
        <p14:creationId xmlns:p14="http://schemas.microsoft.com/office/powerpoint/2010/main" val="140918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10</a:t>
            </a:fld>
            <a:endParaRPr lang="en-US" dirty="0"/>
          </a:p>
        </p:txBody>
      </p:sp>
    </p:spTree>
    <p:extLst>
      <p:ext uri="{BB962C8B-B14F-4D97-AF65-F5344CB8AC3E}">
        <p14:creationId xmlns:p14="http://schemas.microsoft.com/office/powerpoint/2010/main" val="482278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11</a:t>
            </a:fld>
            <a:endParaRPr lang="en-US" dirty="0"/>
          </a:p>
        </p:txBody>
      </p:sp>
    </p:spTree>
    <p:extLst>
      <p:ext uri="{BB962C8B-B14F-4D97-AF65-F5344CB8AC3E}">
        <p14:creationId xmlns:p14="http://schemas.microsoft.com/office/powerpoint/2010/main" val="251599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12</a:t>
            </a:fld>
            <a:endParaRPr lang="en-US" dirty="0"/>
          </a:p>
        </p:txBody>
      </p:sp>
    </p:spTree>
    <p:extLst>
      <p:ext uri="{BB962C8B-B14F-4D97-AF65-F5344CB8AC3E}">
        <p14:creationId xmlns:p14="http://schemas.microsoft.com/office/powerpoint/2010/main" val="1821137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13</a:t>
            </a:fld>
            <a:endParaRPr lang="en-US" dirty="0"/>
          </a:p>
        </p:txBody>
      </p:sp>
    </p:spTree>
    <p:extLst>
      <p:ext uri="{BB962C8B-B14F-4D97-AF65-F5344CB8AC3E}">
        <p14:creationId xmlns:p14="http://schemas.microsoft.com/office/powerpoint/2010/main" val="1098331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14</a:t>
            </a:fld>
            <a:endParaRPr lang="en-US" dirty="0"/>
          </a:p>
        </p:txBody>
      </p:sp>
    </p:spTree>
    <p:extLst>
      <p:ext uri="{BB962C8B-B14F-4D97-AF65-F5344CB8AC3E}">
        <p14:creationId xmlns:p14="http://schemas.microsoft.com/office/powerpoint/2010/main" val="1741101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15</a:t>
            </a:fld>
            <a:endParaRPr lang="en-US" dirty="0"/>
          </a:p>
        </p:txBody>
      </p:sp>
    </p:spTree>
    <p:extLst>
      <p:ext uri="{BB962C8B-B14F-4D97-AF65-F5344CB8AC3E}">
        <p14:creationId xmlns:p14="http://schemas.microsoft.com/office/powerpoint/2010/main" val="754309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16</a:t>
            </a:fld>
            <a:endParaRPr lang="en-US" dirty="0"/>
          </a:p>
        </p:txBody>
      </p:sp>
    </p:spTree>
    <p:extLst>
      <p:ext uri="{BB962C8B-B14F-4D97-AF65-F5344CB8AC3E}">
        <p14:creationId xmlns:p14="http://schemas.microsoft.com/office/powerpoint/2010/main" val="2439504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17</a:t>
            </a:fld>
            <a:endParaRPr lang="en-US" dirty="0"/>
          </a:p>
        </p:txBody>
      </p:sp>
    </p:spTree>
    <p:extLst>
      <p:ext uri="{BB962C8B-B14F-4D97-AF65-F5344CB8AC3E}">
        <p14:creationId xmlns:p14="http://schemas.microsoft.com/office/powerpoint/2010/main" val="2001886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18</a:t>
            </a:fld>
            <a:endParaRPr lang="en-US" dirty="0"/>
          </a:p>
        </p:txBody>
      </p:sp>
    </p:spTree>
    <p:extLst>
      <p:ext uri="{BB962C8B-B14F-4D97-AF65-F5344CB8AC3E}">
        <p14:creationId xmlns:p14="http://schemas.microsoft.com/office/powerpoint/2010/main" val="943149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19</a:t>
            </a:fld>
            <a:endParaRPr lang="en-US" dirty="0"/>
          </a:p>
        </p:txBody>
      </p:sp>
    </p:spTree>
    <p:extLst>
      <p:ext uri="{BB962C8B-B14F-4D97-AF65-F5344CB8AC3E}">
        <p14:creationId xmlns:p14="http://schemas.microsoft.com/office/powerpoint/2010/main" val="181242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a:t>
            </a:fld>
            <a:endParaRPr lang="en-US" dirty="0"/>
          </a:p>
        </p:txBody>
      </p:sp>
    </p:spTree>
    <p:extLst>
      <p:ext uri="{BB962C8B-B14F-4D97-AF65-F5344CB8AC3E}">
        <p14:creationId xmlns:p14="http://schemas.microsoft.com/office/powerpoint/2010/main" val="1647224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20</a:t>
            </a:fld>
            <a:endParaRPr lang="en-US" dirty="0"/>
          </a:p>
        </p:txBody>
      </p:sp>
    </p:spTree>
    <p:extLst>
      <p:ext uri="{BB962C8B-B14F-4D97-AF65-F5344CB8AC3E}">
        <p14:creationId xmlns:p14="http://schemas.microsoft.com/office/powerpoint/2010/main" val="30269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21</a:t>
            </a:fld>
            <a:endParaRPr lang="en-US" dirty="0"/>
          </a:p>
        </p:txBody>
      </p:sp>
    </p:spTree>
    <p:extLst>
      <p:ext uri="{BB962C8B-B14F-4D97-AF65-F5344CB8AC3E}">
        <p14:creationId xmlns:p14="http://schemas.microsoft.com/office/powerpoint/2010/main" val="1080251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22</a:t>
            </a:fld>
            <a:endParaRPr lang="en-US" dirty="0"/>
          </a:p>
        </p:txBody>
      </p:sp>
    </p:spTree>
    <p:extLst>
      <p:ext uri="{BB962C8B-B14F-4D97-AF65-F5344CB8AC3E}">
        <p14:creationId xmlns:p14="http://schemas.microsoft.com/office/powerpoint/2010/main" val="1111706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23</a:t>
            </a:fld>
            <a:endParaRPr lang="en-US" dirty="0"/>
          </a:p>
        </p:txBody>
      </p:sp>
    </p:spTree>
    <p:extLst>
      <p:ext uri="{BB962C8B-B14F-4D97-AF65-F5344CB8AC3E}">
        <p14:creationId xmlns:p14="http://schemas.microsoft.com/office/powerpoint/2010/main" val="2029574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24</a:t>
            </a:fld>
            <a:endParaRPr lang="en-US" dirty="0"/>
          </a:p>
        </p:txBody>
      </p:sp>
    </p:spTree>
    <p:extLst>
      <p:ext uri="{BB962C8B-B14F-4D97-AF65-F5344CB8AC3E}">
        <p14:creationId xmlns:p14="http://schemas.microsoft.com/office/powerpoint/2010/main" val="3323973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25</a:t>
            </a:fld>
            <a:endParaRPr lang="en-US" dirty="0"/>
          </a:p>
        </p:txBody>
      </p:sp>
    </p:spTree>
    <p:extLst>
      <p:ext uri="{BB962C8B-B14F-4D97-AF65-F5344CB8AC3E}">
        <p14:creationId xmlns:p14="http://schemas.microsoft.com/office/powerpoint/2010/main" val="774260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26</a:t>
            </a:fld>
            <a:endParaRPr lang="en-US" dirty="0"/>
          </a:p>
        </p:txBody>
      </p:sp>
    </p:spTree>
    <p:extLst>
      <p:ext uri="{BB962C8B-B14F-4D97-AF65-F5344CB8AC3E}">
        <p14:creationId xmlns:p14="http://schemas.microsoft.com/office/powerpoint/2010/main" val="3744656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27</a:t>
            </a:fld>
            <a:endParaRPr lang="en-US" dirty="0"/>
          </a:p>
        </p:txBody>
      </p:sp>
    </p:spTree>
    <p:extLst>
      <p:ext uri="{BB962C8B-B14F-4D97-AF65-F5344CB8AC3E}">
        <p14:creationId xmlns:p14="http://schemas.microsoft.com/office/powerpoint/2010/main" val="191736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28</a:t>
            </a:fld>
            <a:endParaRPr lang="en-US" dirty="0"/>
          </a:p>
        </p:txBody>
      </p:sp>
    </p:spTree>
    <p:extLst>
      <p:ext uri="{BB962C8B-B14F-4D97-AF65-F5344CB8AC3E}">
        <p14:creationId xmlns:p14="http://schemas.microsoft.com/office/powerpoint/2010/main" val="2571656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29</a:t>
            </a:fld>
            <a:endParaRPr lang="en-US" dirty="0"/>
          </a:p>
        </p:txBody>
      </p:sp>
    </p:spTree>
    <p:extLst>
      <p:ext uri="{BB962C8B-B14F-4D97-AF65-F5344CB8AC3E}">
        <p14:creationId xmlns:p14="http://schemas.microsoft.com/office/powerpoint/2010/main" val="255455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a:t>
            </a:fld>
            <a:endParaRPr lang="en-US" dirty="0"/>
          </a:p>
        </p:txBody>
      </p:sp>
    </p:spTree>
    <p:extLst>
      <p:ext uri="{BB962C8B-B14F-4D97-AF65-F5344CB8AC3E}">
        <p14:creationId xmlns:p14="http://schemas.microsoft.com/office/powerpoint/2010/main" val="2955957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30</a:t>
            </a:fld>
            <a:endParaRPr lang="en-US" dirty="0"/>
          </a:p>
        </p:txBody>
      </p:sp>
    </p:spTree>
    <p:extLst>
      <p:ext uri="{BB962C8B-B14F-4D97-AF65-F5344CB8AC3E}">
        <p14:creationId xmlns:p14="http://schemas.microsoft.com/office/powerpoint/2010/main" val="1709897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31</a:t>
            </a:fld>
            <a:endParaRPr lang="en-US" dirty="0"/>
          </a:p>
        </p:txBody>
      </p:sp>
    </p:spTree>
    <p:extLst>
      <p:ext uri="{BB962C8B-B14F-4D97-AF65-F5344CB8AC3E}">
        <p14:creationId xmlns:p14="http://schemas.microsoft.com/office/powerpoint/2010/main" val="944707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32</a:t>
            </a:fld>
            <a:endParaRPr lang="en-US" dirty="0"/>
          </a:p>
        </p:txBody>
      </p:sp>
    </p:spTree>
    <p:extLst>
      <p:ext uri="{BB962C8B-B14F-4D97-AF65-F5344CB8AC3E}">
        <p14:creationId xmlns:p14="http://schemas.microsoft.com/office/powerpoint/2010/main" val="811092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33</a:t>
            </a:fld>
            <a:endParaRPr lang="en-US" dirty="0"/>
          </a:p>
        </p:txBody>
      </p:sp>
    </p:spTree>
    <p:extLst>
      <p:ext uri="{BB962C8B-B14F-4D97-AF65-F5344CB8AC3E}">
        <p14:creationId xmlns:p14="http://schemas.microsoft.com/office/powerpoint/2010/main" val="777870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34</a:t>
            </a:fld>
            <a:endParaRPr lang="en-US" dirty="0"/>
          </a:p>
        </p:txBody>
      </p:sp>
    </p:spTree>
    <p:extLst>
      <p:ext uri="{BB962C8B-B14F-4D97-AF65-F5344CB8AC3E}">
        <p14:creationId xmlns:p14="http://schemas.microsoft.com/office/powerpoint/2010/main" val="4006155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35</a:t>
            </a:fld>
            <a:endParaRPr lang="en-US" dirty="0"/>
          </a:p>
        </p:txBody>
      </p:sp>
    </p:spTree>
    <p:extLst>
      <p:ext uri="{BB962C8B-B14F-4D97-AF65-F5344CB8AC3E}">
        <p14:creationId xmlns:p14="http://schemas.microsoft.com/office/powerpoint/2010/main" val="2525729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36</a:t>
            </a:fld>
            <a:endParaRPr lang="en-US" dirty="0"/>
          </a:p>
        </p:txBody>
      </p:sp>
    </p:spTree>
    <p:extLst>
      <p:ext uri="{BB962C8B-B14F-4D97-AF65-F5344CB8AC3E}">
        <p14:creationId xmlns:p14="http://schemas.microsoft.com/office/powerpoint/2010/main" val="1351208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37</a:t>
            </a:fld>
            <a:endParaRPr lang="en-US" dirty="0"/>
          </a:p>
        </p:txBody>
      </p:sp>
    </p:spTree>
    <p:extLst>
      <p:ext uri="{BB962C8B-B14F-4D97-AF65-F5344CB8AC3E}">
        <p14:creationId xmlns:p14="http://schemas.microsoft.com/office/powerpoint/2010/main" val="24000111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38</a:t>
            </a:fld>
            <a:endParaRPr lang="en-US" dirty="0"/>
          </a:p>
        </p:txBody>
      </p:sp>
    </p:spTree>
    <p:extLst>
      <p:ext uri="{BB962C8B-B14F-4D97-AF65-F5344CB8AC3E}">
        <p14:creationId xmlns:p14="http://schemas.microsoft.com/office/powerpoint/2010/main" val="2499779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39</a:t>
            </a:fld>
            <a:endParaRPr lang="en-US" dirty="0"/>
          </a:p>
        </p:txBody>
      </p:sp>
    </p:spTree>
    <p:extLst>
      <p:ext uri="{BB962C8B-B14F-4D97-AF65-F5344CB8AC3E}">
        <p14:creationId xmlns:p14="http://schemas.microsoft.com/office/powerpoint/2010/main" val="453295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a:t>
            </a:fld>
            <a:endParaRPr lang="en-US" dirty="0"/>
          </a:p>
        </p:txBody>
      </p:sp>
    </p:spTree>
    <p:extLst>
      <p:ext uri="{BB962C8B-B14F-4D97-AF65-F5344CB8AC3E}">
        <p14:creationId xmlns:p14="http://schemas.microsoft.com/office/powerpoint/2010/main" val="2624518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40</a:t>
            </a:fld>
            <a:endParaRPr lang="en-US" dirty="0"/>
          </a:p>
        </p:txBody>
      </p:sp>
    </p:spTree>
    <p:extLst>
      <p:ext uri="{BB962C8B-B14F-4D97-AF65-F5344CB8AC3E}">
        <p14:creationId xmlns:p14="http://schemas.microsoft.com/office/powerpoint/2010/main" val="37789418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41</a:t>
            </a:fld>
            <a:endParaRPr lang="en-US" dirty="0"/>
          </a:p>
        </p:txBody>
      </p:sp>
    </p:spTree>
    <p:extLst>
      <p:ext uri="{BB962C8B-B14F-4D97-AF65-F5344CB8AC3E}">
        <p14:creationId xmlns:p14="http://schemas.microsoft.com/office/powerpoint/2010/main" val="28242951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42</a:t>
            </a:fld>
            <a:endParaRPr lang="en-US" dirty="0"/>
          </a:p>
        </p:txBody>
      </p:sp>
    </p:spTree>
    <p:extLst>
      <p:ext uri="{BB962C8B-B14F-4D97-AF65-F5344CB8AC3E}">
        <p14:creationId xmlns:p14="http://schemas.microsoft.com/office/powerpoint/2010/main" val="35794646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43</a:t>
            </a:fld>
            <a:endParaRPr lang="en-US" dirty="0"/>
          </a:p>
        </p:txBody>
      </p:sp>
    </p:spTree>
    <p:extLst>
      <p:ext uri="{BB962C8B-B14F-4D97-AF65-F5344CB8AC3E}">
        <p14:creationId xmlns:p14="http://schemas.microsoft.com/office/powerpoint/2010/main" val="38465198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44</a:t>
            </a:fld>
            <a:endParaRPr lang="en-US" dirty="0"/>
          </a:p>
        </p:txBody>
      </p:sp>
    </p:spTree>
    <p:extLst>
      <p:ext uri="{BB962C8B-B14F-4D97-AF65-F5344CB8AC3E}">
        <p14:creationId xmlns:p14="http://schemas.microsoft.com/office/powerpoint/2010/main" val="27793398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45</a:t>
            </a:fld>
            <a:endParaRPr lang="en-US" dirty="0"/>
          </a:p>
        </p:txBody>
      </p:sp>
    </p:spTree>
    <p:extLst>
      <p:ext uri="{BB962C8B-B14F-4D97-AF65-F5344CB8AC3E}">
        <p14:creationId xmlns:p14="http://schemas.microsoft.com/office/powerpoint/2010/main" val="177984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5</a:t>
            </a:fld>
            <a:endParaRPr lang="en-US" dirty="0"/>
          </a:p>
        </p:txBody>
      </p:sp>
    </p:spTree>
    <p:extLst>
      <p:ext uri="{BB962C8B-B14F-4D97-AF65-F5344CB8AC3E}">
        <p14:creationId xmlns:p14="http://schemas.microsoft.com/office/powerpoint/2010/main" val="25817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6</a:t>
            </a:fld>
            <a:endParaRPr lang="en-US" dirty="0"/>
          </a:p>
        </p:txBody>
      </p:sp>
    </p:spTree>
    <p:extLst>
      <p:ext uri="{BB962C8B-B14F-4D97-AF65-F5344CB8AC3E}">
        <p14:creationId xmlns:p14="http://schemas.microsoft.com/office/powerpoint/2010/main" val="2370214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7</a:t>
            </a:fld>
            <a:endParaRPr lang="en-US" dirty="0"/>
          </a:p>
        </p:txBody>
      </p:sp>
    </p:spTree>
    <p:extLst>
      <p:ext uri="{BB962C8B-B14F-4D97-AF65-F5344CB8AC3E}">
        <p14:creationId xmlns:p14="http://schemas.microsoft.com/office/powerpoint/2010/main" val="133145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8</a:t>
            </a:fld>
            <a:endParaRPr lang="en-US" dirty="0"/>
          </a:p>
        </p:txBody>
      </p:sp>
    </p:spTree>
    <p:extLst>
      <p:ext uri="{BB962C8B-B14F-4D97-AF65-F5344CB8AC3E}">
        <p14:creationId xmlns:p14="http://schemas.microsoft.com/office/powerpoint/2010/main" val="223676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725980C-01C6-4448-80ED-1D70539E0970}" type="slidenum">
              <a:rPr lang="en-US" smtClean="0"/>
              <a:pPr>
                <a:defRPr/>
              </a:pPr>
              <a:t>9</a:t>
            </a:fld>
            <a:endParaRPr lang="en-US" dirty="0"/>
          </a:p>
        </p:txBody>
      </p:sp>
    </p:spTree>
    <p:extLst>
      <p:ext uri="{BB962C8B-B14F-4D97-AF65-F5344CB8AC3E}">
        <p14:creationId xmlns:p14="http://schemas.microsoft.com/office/powerpoint/2010/main" val="191446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4057288F-82D0-42AE-98F6-1D788B8B58AE}" type="datetimeFigureOut">
              <a:rPr lang="en-US"/>
              <a:pPr>
                <a:defRPr/>
              </a:pPr>
              <a:t>6/30/16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3BAED560-DBAB-4E2A-9CF4-361C9D8DC28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967A452-7B39-4FFC-9C7B-B95FE95C2F68}" type="datetimeFigureOut">
              <a:rPr lang="en-US"/>
              <a:pPr>
                <a:defRPr/>
              </a:pPr>
              <a:t>6/30/16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C0439A90-CCD8-4D16-B987-6BA8A7093AC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F5425F8D-4A7B-4FA4-A8D5-7AED5384F978}" type="datetimeFigureOut">
              <a:rPr lang="en-US"/>
              <a:pPr>
                <a:defRPr/>
              </a:pPr>
              <a:t>6/30/16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A85E5725-670D-4F8C-9804-BF704C8539B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748A876-390F-4969-A838-4297B8453887}" type="datetimeFigureOut">
              <a:rPr lang="en-US"/>
              <a:pPr>
                <a:defRPr/>
              </a:pPr>
              <a:t>6/30/16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E697F4B9-B909-4878-9159-A5FDF5D9D9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5F9DA0D5-2942-4D15-A559-76FFBB1D768C}" type="datetimeFigureOut">
              <a:rPr lang="en-US"/>
              <a:pPr>
                <a:defRPr/>
              </a:pPr>
              <a:t>6/30/16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744F5BF4-BFF5-43A5-9E2B-1B309428B539}"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061A7E19-1D05-44C3-A7D0-F48B0B911176}" type="datetimeFigureOut">
              <a:rPr lang="en-US"/>
              <a:pPr>
                <a:defRPr/>
              </a:pPr>
              <a:t>6/30/16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57BF1090-F91B-4390-A9BB-7BD7382D440E}"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1FC289E6-43CA-4C19-9B7A-0A474EE80A1E}" type="datetimeFigureOut">
              <a:rPr lang="en-US"/>
              <a:pPr>
                <a:defRPr/>
              </a:pPr>
              <a:t>6/30/16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315BB2D0-5402-406D-AE1E-F2FA740FF188}"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A96D62FE-89FC-4762-AB40-EBE766CDDEDC}" type="datetimeFigureOut">
              <a:rPr lang="en-US"/>
              <a:pPr>
                <a:defRPr/>
              </a:pPr>
              <a:t>6/30/16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AC4E6500-5F06-42C8-8DE4-39C2307595A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7FB314E0-9DA5-4039-826D-24CD6A69208D}" type="datetimeFigureOut">
              <a:rPr lang="en-US"/>
              <a:pPr>
                <a:defRPr/>
              </a:pPr>
              <a:t>6/30/16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5005625D-ABC8-4EAC-A9B1-A823AB29750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70478F8-19C8-4B38-B9C4-14AB71789A26}" type="datetimeFigureOut">
              <a:rPr lang="en-US"/>
              <a:pPr>
                <a:defRPr/>
              </a:pPr>
              <a:t>6/30/16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886AD7CA-5CF6-44B1-BBBD-9A589BE131E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34626893-7159-4FA4-85BB-E53F3A606F9E}" type="datetimeFigureOut">
              <a:rPr lang="en-US"/>
              <a:pPr>
                <a:defRPr/>
              </a:pPr>
              <a:t>6/30/16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4015C538-9D2A-4CD3-8295-6B03CCAC43B7}"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8EE30205-7645-409F-82A8-E7219DBB67F4}" type="datetimeFigureOut">
              <a:rPr lang="en-US"/>
              <a:pPr>
                <a:defRPr/>
              </a:pPr>
              <a:t>6/30/16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0598724A-EAA5-48B3-B3A6-D9F341B4A2DD}"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1.png"/><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2.png"/><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3.png"/><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Microsoft_Equation1.bin"/><Relationship Id="rId5" Type="http://schemas.openxmlformats.org/officeDocument/2006/relationships/image" Target="../media/image14.emf"/><Relationship Id="rId6" Type="http://schemas.openxmlformats.org/officeDocument/2006/relationships/oleObject" Target="../embeddings/Microsoft_Equation2.bin"/><Relationship Id="rId7"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17.png"/><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7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the logic of sampling</a:t>
            </a:r>
            <a:endParaRPr lang="en-US" sz="3600" dirty="0">
              <a:latin typeface="Arial" panose="020B0604020202020204" pitchFamily="34" charset="0"/>
              <a:cs typeface="Arial" panose="020B0604020202020204"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noAutofit/>
          </a:bodyPr>
          <a:lstStyle/>
          <a:p>
            <a:pPr marL="320040" indent="-320040" fontAlgn="auto">
              <a:spcAft>
                <a:spcPts val="0"/>
              </a:spcAft>
              <a:defRPr/>
            </a:pPr>
            <a:r>
              <a:rPr lang="en-US" sz="3600" dirty="0">
                <a:latin typeface="Arial" panose="020B0604020202020204" pitchFamily="34" charset="0"/>
                <a:cs typeface="Arial" panose="020B0604020202020204" pitchFamily="34" charset="0"/>
              </a:rPr>
              <a:t>The Logic and Techniques of Probability Sampling</a:t>
            </a:r>
          </a:p>
        </p:txBody>
      </p:sp>
      <p:sp>
        <p:nvSpPr>
          <p:cNvPr id="21507"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Probability Sampling – The general term for samples selected in accord with probability theory.</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Often used for large-scale surveys.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If all members of a population were identical in all respects there would be no need for careful sampling procedures. However, this is rarely the same.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A sample of individuals from a population must contain the same variations that exist in the population.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 Population of 100 Folks</a:t>
            </a:r>
          </a:p>
          <a:p>
            <a:r>
              <a:rPr lang="en-US" sz="1600" dirty="0" smtClean="0">
                <a:latin typeface="Arial" charset="0"/>
                <a:cs typeface="Arial" charset="0"/>
              </a:rPr>
              <a:t>Typically, sampling aims at reflecting the characteristics and dynamics of large populations. For the purpose of some simple illustrations, let’s assume our total population has only 100 members.</a:t>
            </a:r>
            <a:endParaRPr lang="en-US" sz="1600" dirty="0">
              <a:latin typeface="Arial" charset="0"/>
              <a:cs typeface="Arial"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2209800" y="1066800"/>
            <a:ext cx="5983287" cy="2511425"/>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737" y="762000"/>
            <a:ext cx="3835063" cy="3208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5714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a:t>
            </a:r>
            <a:endParaRPr lang="en-US" sz="3600" dirty="0" smtClean="0"/>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Conscious and Unconscious Sampling Bias</a:t>
            </a:r>
          </a:p>
          <a:p>
            <a:pPr lvl="1"/>
            <a:r>
              <a:rPr lang="en-US" dirty="0" smtClean="0">
                <a:latin typeface="Arial" panose="020B0604020202020204" pitchFamily="34" charset="0"/>
                <a:cs typeface="Arial" panose="020B0604020202020204" pitchFamily="34" charset="0"/>
              </a:rPr>
              <a:t>Bias – Those selected are not typical nor representative of the larger population.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A Sample of Convenience: Easy, but Not Representative</a:t>
            </a:r>
          </a:p>
          <a:p>
            <a:r>
              <a:rPr lang="en-US" sz="1600" dirty="0" smtClean="0">
                <a:latin typeface="Arial"/>
                <a:cs typeface="Arial"/>
              </a:rPr>
              <a:t>Selecting and observing those people who are most readily at hand is the simplest method, perhaps, but it’s unlikely to provide a sample that accurately reflects the total population.</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1524000"/>
            <a:ext cx="7583487" cy="16764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580" y="204788"/>
            <a:ext cx="7469220" cy="413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6419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1 of 6)</a:t>
            </a:r>
            <a:endParaRPr lang="en-US" sz="1200" dirty="0" smtClean="0"/>
          </a:p>
        </p:txBody>
      </p:sp>
      <p:sp>
        <p:nvSpPr>
          <p:cNvPr id="15155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Representativeness and Probability of Selection</a:t>
            </a:r>
          </a:p>
          <a:p>
            <a:pPr lvl="1"/>
            <a:r>
              <a:rPr lang="en-US" dirty="0" smtClean="0">
                <a:latin typeface="Arial" panose="020B0604020202020204" pitchFamily="34" charset="0"/>
                <a:cs typeface="Arial" panose="020B0604020202020204" pitchFamily="34" charset="0"/>
              </a:rPr>
              <a:t>Representativeness – The quality of a sample of having the same distribution of characteristics as the population from which it was selected.</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Samples need not be representative in all respects, only those relevant to the research.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6)</a:t>
            </a:r>
            <a:endParaRPr lang="en-US" sz="1200" dirty="0" smtClean="0"/>
          </a:p>
        </p:txBody>
      </p:sp>
      <p:sp>
        <p:nvSpPr>
          <p:cNvPr id="152578"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A sample will be representative of the population from which it is selected if all members of the population have an equal chance of being selected in the sample.</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EPSEM (Equal Probability of Selection Method)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6)</a:t>
            </a:r>
            <a:endParaRPr lang="en-US" sz="1200" dirty="0" smtClean="0"/>
          </a:p>
        </p:txBody>
      </p:sp>
      <p:sp>
        <p:nvSpPr>
          <p:cNvPr id="153602"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Advantages of Probability Sampling</a:t>
            </a:r>
          </a:p>
          <a:p>
            <a:pPr marL="1050925" lvl="2" indent="-457200">
              <a:buFont typeface="Arial" charset="0"/>
              <a:buAutoNum type="arabicPeriod"/>
            </a:pPr>
            <a:r>
              <a:rPr lang="en-US" sz="2600" dirty="0" smtClean="0">
                <a:latin typeface="Arial" panose="020B0604020202020204" pitchFamily="34" charset="0"/>
                <a:cs typeface="Arial" panose="020B0604020202020204" pitchFamily="34" charset="0"/>
              </a:rPr>
              <a:t>Probability samples are typically more representative than other types of samples because biases are avoided.</a:t>
            </a:r>
          </a:p>
          <a:p>
            <a:pPr marL="1050925" lvl="2" indent="-457200">
              <a:buFont typeface="Arial" charset="0"/>
              <a:buAutoNum type="arabicPeriod"/>
            </a:pPr>
            <a:r>
              <a:rPr lang="en-US" sz="2600" dirty="0" smtClean="0">
                <a:latin typeface="Arial" panose="020B0604020202020204" pitchFamily="34" charset="0"/>
                <a:cs typeface="Arial" panose="020B0604020202020204" pitchFamily="34" charset="0"/>
              </a:rPr>
              <a:t>Probability theory permits researchers to estimate the accuracy or representativeness of the sample.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6)</a:t>
            </a:r>
            <a:endParaRPr lang="en-US" sz="1200" dirty="0" smtClean="0"/>
          </a:p>
        </p:txBody>
      </p:sp>
      <p:sp>
        <p:nvSpPr>
          <p:cNvPr id="26627" name="Content Placeholder 2"/>
          <p:cNvSpPr>
            <a:spLocks noGrp="1"/>
          </p:cNvSpPr>
          <p:nvPr>
            <p:ph sz="quarter" idx="1"/>
          </p:nvPr>
        </p:nvSpPr>
        <p:spPr>
          <a:xfrm>
            <a:off x="612775" y="1600200"/>
            <a:ext cx="8153400" cy="4495800"/>
          </a:xfrm>
        </p:spPr>
        <p:txBody>
          <a:bodyPr>
            <a:norm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Element – That unit of which a population is composed and which is selected in a sample.</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Population – The theoretically specified aggregation of the elements in a study.</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6)</a:t>
            </a:r>
            <a:endParaRPr lang="en-US" sz="1200" dirty="0" smtClean="0"/>
          </a:p>
        </p:txBody>
      </p:sp>
      <p:sp>
        <p:nvSpPr>
          <p:cNvPr id="15565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Random Selection – Each element has an equal change of selection independent of any other event in the selection process.</a:t>
            </a:r>
          </a:p>
          <a:p>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of 6)</a:t>
            </a:r>
            <a:endParaRPr lang="en-US" sz="1200" dirty="0" smtClean="0"/>
          </a:p>
        </p:txBody>
      </p:sp>
      <p:sp>
        <p:nvSpPr>
          <p:cNvPr id="15667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Probability Theory, Sampling Distributions, and Estimates of Sampling </a:t>
            </a:r>
            <a:r>
              <a:rPr lang="en-US" sz="2600" dirty="0" smtClean="0">
                <a:latin typeface="Arial" panose="020B0604020202020204" pitchFamily="34" charset="0"/>
                <a:cs typeface="Arial" panose="020B0604020202020204" pitchFamily="34" charset="0"/>
              </a:rPr>
              <a:t>Error</a:t>
            </a:r>
          </a:p>
          <a:p>
            <a:endParaRPr lang="en-US" sz="2600"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Parameters and Statistics</a:t>
            </a:r>
          </a:p>
          <a:p>
            <a:pPr lvl="1"/>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Parameter – </a:t>
            </a:r>
            <a:r>
              <a:rPr lang="en-US" dirty="0" smtClean="0">
                <a:latin typeface="Arial" panose="020B0604020202020204" pitchFamily="34" charset="0"/>
                <a:cs typeface="Arial" panose="020B0604020202020204" pitchFamily="34" charset="0"/>
              </a:rPr>
              <a:t>A summary description of a given variable in a </a:t>
            </a:r>
            <a:r>
              <a:rPr lang="en-US" i="1" dirty="0" smtClean="0">
                <a:latin typeface="Arial" panose="020B0604020202020204" pitchFamily="34" charset="0"/>
                <a:cs typeface="Arial" panose="020B0604020202020204" pitchFamily="34" charset="0"/>
              </a:rPr>
              <a:t>population</a:t>
            </a:r>
            <a:r>
              <a:rPr lang="en-US" dirty="0" smtClean="0">
                <a:latin typeface="Arial" panose="020B0604020202020204" pitchFamily="34" charset="0"/>
                <a:cs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3315" name="Content Placeholder 2"/>
          <p:cNvSpPr>
            <a:spLocks noGrp="1"/>
          </p:cNvSpPr>
          <p:nvPr>
            <p:ph sz="quarter" idx="1"/>
          </p:nvPr>
        </p:nvSpPr>
        <p:spPr>
          <a:xfrm>
            <a:off x="612775" y="15240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Introduction</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A Brief History of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Nonprobability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Logic and Techniques of Probability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Populations and Sampling Frames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Types of Sampling Designs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Multistage Cluster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Probability Sampling in Review</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The Ethics of Sampling</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Chapter Summary</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Questions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A Population of 10 People with $0-$9</a:t>
            </a:r>
          </a:p>
          <a:p>
            <a:r>
              <a:rPr lang="en-US" sz="1600" dirty="0" smtClean="0">
                <a:latin typeface="Arial"/>
                <a:cs typeface="Arial"/>
              </a:rPr>
              <a:t>Let’s imagine a population of only 10 people with differing amounts of money in their pockets—ranging from $0-$9.</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1523999"/>
            <a:ext cx="7583487" cy="19050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609600"/>
            <a:ext cx="6127750" cy="3284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1799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The Sampling Distribution of Samples of 1</a:t>
            </a:r>
          </a:p>
          <a:p>
            <a:r>
              <a:rPr lang="en-US" sz="1600" dirty="0" smtClean="0">
                <a:latin typeface="Arial"/>
                <a:cs typeface="Arial"/>
              </a:rPr>
              <a:t>In this simple example, the mean amount of money these people have is $4.50 ($45/10). If we picked 10 different samples of 1 person each, our “estimates” of the mean would range all across the board.</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981200" y="1143000"/>
            <a:ext cx="6781800" cy="21336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33400"/>
            <a:ext cx="4202349" cy="3603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90463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600" dirty="0" smtClean="0">
                <a:latin typeface="Arial" charset="0"/>
                <a:cs typeface="Arial" charset="0"/>
              </a:rPr>
              <a:t>The Sampling Distribution of Samples of 2</a:t>
            </a:r>
          </a:p>
          <a:p>
            <a:r>
              <a:rPr lang="en-US" sz="1600" dirty="0" smtClean="0">
                <a:latin typeface="Arial"/>
                <a:cs typeface="Arial"/>
              </a:rPr>
              <a:t>After merely increasing our sample size to 2, the possible samples provide somewhat better estimates of the mean. We couldn’t get either $0 or $9, and the estimates are beginning to cluster around the true value of the mean: $4.50.</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7-6</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981200" y="1219200"/>
            <a:ext cx="6211887" cy="2286000"/>
          </a:xfr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3453" y="533400"/>
            <a:ext cx="4157947" cy="3593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89289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600" dirty="0" smtClean="0">
                <a:latin typeface="Arial" charset="0"/>
                <a:cs typeface="Arial" charset="0"/>
              </a:rPr>
              <a:t>The Sampling Distributions of Samples of 3, 4, 5, and 6</a:t>
            </a:r>
          </a:p>
          <a:p>
            <a:r>
              <a:rPr lang="en-US" sz="1500" dirty="0" smtClean="0">
                <a:latin typeface="Arial"/>
                <a:cs typeface="Arial"/>
              </a:rPr>
              <a:t>As we increase the sample size, the possible samples cluster ever more tightly around the true value of the mean. The chance of extremely inaccurate estimates is reduced at the two ends of the distribution, and the percentage of the samples near the true value keeps increasing.</a:t>
            </a:r>
            <a:endParaRPr lang="en-US" sz="15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7-7</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447800" y="1066800"/>
            <a:ext cx="7086600" cy="23622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6190" y="152400"/>
            <a:ext cx="415901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451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a:t>
            </a:r>
            <a:endParaRPr lang="en-US" sz="3600" dirty="0" smtClean="0"/>
          </a:p>
        </p:txBody>
      </p:sp>
      <p:sp>
        <p:nvSpPr>
          <p:cNvPr id="161794"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Statistic – the summary description of a variable in a sample, used to estimate a population parameter.</a:t>
            </a:r>
          </a:p>
          <a:p>
            <a:pPr lvl="1"/>
            <a:r>
              <a:rPr lang="en-US" dirty="0">
                <a:latin typeface="Arial" panose="020B0604020202020204" pitchFamily="34" charset="0"/>
                <a:cs typeface="Arial" panose="020B0604020202020204" pitchFamily="34" charset="0"/>
              </a:rPr>
              <a:t>Sampling Error – The degree of error to be expected of a given sample design</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Range of Possible Sample Study Results</a:t>
            </a:r>
          </a:p>
          <a:p>
            <a:r>
              <a:rPr lang="en-US" sz="1500" dirty="0" smtClean="0">
                <a:latin typeface="Arial"/>
                <a:cs typeface="Arial"/>
              </a:rPr>
              <a:t>Shifting to a more realistic example, let’s assume that we want to sample student attitudes concerning a proposed conduct code. Let’s assume that 50 percent disapproves—though the researcher doesn’t know that.</a:t>
            </a:r>
            <a:endParaRPr lang="en-US" sz="15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7-8</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1981200"/>
            <a:ext cx="7583487" cy="609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652588"/>
            <a:ext cx="5236319" cy="109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4215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600" dirty="0" smtClean="0">
                <a:latin typeface="Arial" charset="0"/>
                <a:cs typeface="Arial" charset="0"/>
              </a:rPr>
              <a:t>Results Produced by Three Hypothetical Studies</a:t>
            </a:r>
          </a:p>
          <a:p>
            <a:r>
              <a:rPr lang="en-US" sz="1600" dirty="0" smtClean="0">
                <a:latin typeface="Arial"/>
                <a:cs typeface="Arial"/>
              </a:rPr>
              <a:t>Assuming a large student body, let’s suppose that we selected three different samples, each of substantial size. We would not necessarily expect those samples to perfectly reflect attitudes in the whole student body, but they should come reasonably close.</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7-9</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1523999"/>
            <a:ext cx="7583487" cy="9906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214" y="1328738"/>
            <a:ext cx="4697786" cy="194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96881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The Sampling Distribution</a:t>
            </a:r>
          </a:p>
          <a:p>
            <a:r>
              <a:rPr lang="en-US" sz="1600" dirty="0" smtClean="0">
                <a:latin typeface="Arial"/>
                <a:cs typeface="Arial"/>
              </a:rPr>
              <a:t>If we were to select a large number of good samples, we would expect them to cluster around the true value (50 percent), but given enough such samples, a few would fall far from the mark.</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7-10</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48669" y="1752600"/>
            <a:ext cx="7583487" cy="1905001"/>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683079"/>
            <a:ext cx="6718610" cy="3279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9546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The Logic and Techniques of Probability Sampling</a:t>
            </a:r>
            <a:endParaRPr lang="en-US" sz="3600" dirty="0" smtClean="0"/>
          </a:p>
        </p:txBody>
      </p:sp>
      <p:sp>
        <p:nvSpPr>
          <p:cNvPr id="16691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Confidence Levels and Confidence Intervals</a:t>
            </a:r>
          </a:p>
          <a:p>
            <a:pPr lvl="1"/>
            <a:r>
              <a:rPr lang="en-US" dirty="0" smtClean="0">
                <a:latin typeface="Arial" panose="020B0604020202020204" pitchFamily="34" charset="0"/>
                <a:cs typeface="Arial" panose="020B0604020202020204" pitchFamily="34" charset="0"/>
              </a:rPr>
              <a:t>Confidence Level – The estimated probability that a population parameter lies within a given confidence interval.</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Confidence Interval – The range of values within which a population parameter is estimated to lie.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Populations and Sampling Frames </a:t>
            </a:r>
            <a:r>
              <a:rPr lang="en-US" sz="1300" dirty="0" smtClean="0">
                <a:latin typeface="Arial" panose="020B0604020202020204" pitchFamily="34" charset="0"/>
                <a:cs typeface="Arial" panose="020B0604020202020204" pitchFamily="34" charset="0"/>
              </a:rPr>
              <a:t>(slide 1 of 2)</a:t>
            </a:r>
          </a:p>
        </p:txBody>
      </p:sp>
      <p:sp>
        <p:nvSpPr>
          <p:cNvPr id="16793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Sampling Frame – A list of units composing a population from which a sample is selected.</a:t>
            </a:r>
          </a:p>
          <a:p>
            <a:pPr lvl="1"/>
            <a:r>
              <a:rPr lang="en-US" dirty="0" smtClean="0">
                <a:latin typeface="Arial" panose="020B0604020202020204" pitchFamily="34" charset="0"/>
                <a:cs typeface="Arial" panose="020B0604020202020204" pitchFamily="34" charset="0"/>
              </a:rPr>
              <a:t>If the sample is to be representative of the population, it is essential that the sampling frame include all members of the population.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A Brief History of Sampling</a:t>
            </a:r>
          </a:p>
        </p:txBody>
      </p:sp>
      <p:sp>
        <p:nvSpPr>
          <p:cNvPr id="14339"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a:latin typeface="Arial" panose="020B0604020202020204" pitchFamily="34" charset="0"/>
                <a:cs typeface="Arial" panose="020B0604020202020204" pitchFamily="34" charset="0"/>
              </a:rPr>
              <a:t>Sampling – The process of selecting observations</a:t>
            </a:r>
            <a:r>
              <a:rPr lang="en-US" sz="2600" dirty="0" smtClean="0">
                <a:latin typeface="Arial" panose="020B0604020202020204" pitchFamily="34" charset="0"/>
                <a:cs typeface="Arial" panose="020B0604020202020204" pitchFamily="34" charset="0"/>
              </a:rPr>
              <a:t>.</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a:t>
            </a:r>
            <a:r>
              <a:rPr lang="en-US" sz="2600" dirty="0" smtClean="0">
                <a:latin typeface="Arial" panose="020B0604020202020204" pitchFamily="34" charset="0"/>
                <a:cs typeface="Arial" panose="020B0604020202020204" pitchFamily="34" charset="0"/>
              </a:rPr>
              <a:t>President” Alf </a:t>
            </a:r>
            <a:r>
              <a:rPr lang="en-US" sz="2600" dirty="0" smtClean="0">
                <a:latin typeface="Arial" panose="020B0604020202020204" pitchFamily="34" charset="0"/>
                <a:cs typeface="Arial" panose="020B0604020202020204" pitchFamily="34" charset="0"/>
              </a:rPr>
              <a:t>Landon (R)</a:t>
            </a: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Literary Digest poll, 1936</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Two million ballots mailed to people listed in telephone </a:t>
            </a:r>
            <a:r>
              <a:rPr lang="en-US" dirty="0" smtClean="0">
                <a:latin typeface="Arial" panose="020B0604020202020204" pitchFamily="34" charset="0"/>
                <a:cs typeface="Arial" panose="020B0604020202020204" pitchFamily="34" charset="0"/>
              </a:rPr>
              <a:t>directory and auto owners</a:t>
            </a: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Problems?</a:t>
            </a: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“President” Thomas E. Dewey</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Gallup’s quota sampling</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Problems?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Populations and Sampling Frames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p>
        </p:txBody>
      </p:sp>
      <p:sp>
        <p:nvSpPr>
          <p:cNvPr id="36867"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Guidelines for Populations and Sampling Frames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Findings based on a sample represent only the aggregation of elements that compose the sampling frame.</a:t>
            </a:r>
          </a:p>
          <a:p>
            <a:pPr marL="731838" lvl="1" indent="-45720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Sampling frames do not include all the elements their names might imply. Omissions are inevitable.</a:t>
            </a:r>
          </a:p>
          <a:p>
            <a:pPr marL="731838" lvl="1" indent="-45720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To be generalized, all elements must have equal representation in the frame.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Types of Sampling </a:t>
            </a:r>
            <a:r>
              <a:rPr lang="en-US" sz="3600" dirty="0">
                <a:latin typeface="Arial" panose="020B0604020202020204" pitchFamily="34" charset="0"/>
                <a:cs typeface="Arial" panose="020B0604020202020204" pitchFamily="34" charset="0"/>
              </a:rPr>
              <a:t>Designs </a:t>
            </a:r>
            <a:r>
              <a:rPr lang="en-US" sz="1200" dirty="0">
                <a:latin typeface="Arial" panose="020B0604020202020204" pitchFamily="34" charset="0"/>
                <a:cs typeface="Arial" panose="020B0604020202020204" pitchFamily="34" charset="0"/>
              </a:rPr>
              <a:t>(slide 1 of 2)</a:t>
            </a:r>
            <a:endParaRPr lang="en-US" sz="1200" dirty="0" smtClean="0">
              <a:latin typeface="Arial" panose="020B0604020202020204" pitchFamily="34" charset="0"/>
              <a:cs typeface="Arial" panose="020B0604020202020204" pitchFamily="34" charset="0"/>
            </a:endParaRPr>
          </a:p>
        </p:txBody>
      </p:sp>
      <p:sp>
        <p:nvSpPr>
          <p:cNvPr id="1699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Simple Random Sampling</a:t>
            </a:r>
          </a:p>
          <a:p>
            <a:r>
              <a:rPr lang="en-US" sz="2600" dirty="0" smtClean="0">
                <a:latin typeface="Arial" panose="020B0604020202020204" pitchFamily="34" charset="0"/>
                <a:cs typeface="Arial" panose="020B0604020202020204" pitchFamily="34" charset="0"/>
              </a:rPr>
              <a:t>Systematic Sampling</a:t>
            </a:r>
          </a:p>
          <a:p>
            <a:r>
              <a:rPr lang="en-US" sz="2600" dirty="0" smtClean="0">
                <a:latin typeface="Arial" panose="020B0604020202020204" pitchFamily="34" charset="0"/>
                <a:cs typeface="Arial" panose="020B0604020202020204" pitchFamily="34" charset="0"/>
              </a:rPr>
              <a:t>Stratified Sampling</a:t>
            </a:r>
          </a:p>
          <a:p>
            <a:r>
              <a:rPr lang="en-US" sz="2600" dirty="0" smtClean="0">
                <a:latin typeface="Arial" panose="020B0604020202020204" pitchFamily="34" charset="0"/>
                <a:cs typeface="Arial" panose="020B0604020202020204" pitchFamily="34" charset="0"/>
              </a:rPr>
              <a:t>Implicit Stratification in Systematic Sampling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endParaRPr lang="en-US" sz="1200" dirty="0" smtClean="0"/>
          </a:p>
        </p:txBody>
      </p:sp>
      <p:sp>
        <p:nvSpPr>
          <p:cNvPr id="17101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Simple Random Sampling – A type of probability sampling in which the units composing a population are assigned numbers. A set of random numbers is generated and the units having those numbers are included in the sample.</a:t>
            </a:r>
          </a:p>
          <a:p>
            <a:pPr lvl="1"/>
            <a:r>
              <a:rPr lang="en-US" dirty="0" smtClean="0">
                <a:latin typeface="Arial" panose="020B0604020202020204" pitchFamily="34" charset="0"/>
                <a:cs typeface="Arial" panose="020B0604020202020204" pitchFamily="34" charset="0"/>
              </a:rPr>
              <a:t>Not necessarily the most accurate sampling method.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 Simple Random Sample</a:t>
            </a:r>
          </a:p>
          <a:p>
            <a:r>
              <a:rPr lang="en-US" sz="1600" dirty="0" smtClean="0">
                <a:latin typeface="Arial"/>
                <a:cs typeface="Arial"/>
              </a:rPr>
              <a:t>Having numbered everyone in the population, we can use a table of random numbers to select a representative sample from the overall population. Anyone whose number is chosen from the table is in the sample.</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7-11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60513" y="762000"/>
            <a:ext cx="7583487" cy="3276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52400"/>
            <a:ext cx="49990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1220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3)</a:t>
            </a:r>
            <a:endParaRPr lang="en-US" sz="1200" dirty="0" smtClean="0"/>
          </a:p>
        </p:txBody>
      </p:sp>
      <p:sp>
        <p:nvSpPr>
          <p:cNvPr id="17305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Systematic Sampling – A type of probability sampling in which every </a:t>
            </a:r>
            <a:r>
              <a:rPr lang="en-US" sz="2600" i="1" dirty="0" smtClean="0">
                <a:latin typeface="Arial" panose="020B0604020202020204" pitchFamily="34" charset="0"/>
                <a:cs typeface="Arial" panose="020B0604020202020204" pitchFamily="34" charset="0"/>
              </a:rPr>
              <a:t>k</a:t>
            </a:r>
            <a:r>
              <a:rPr lang="en-US" sz="2600" i="1" baseline="30000" dirty="0" smtClean="0">
                <a:latin typeface="Arial" panose="020B0604020202020204" pitchFamily="34" charset="0"/>
                <a:cs typeface="Arial" panose="020B0604020202020204" pitchFamily="34" charset="0"/>
              </a:rPr>
              <a:t>th</a:t>
            </a:r>
            <a:r>
              <a:rPr lang="en-US" sz="2600" dirty="0" smtClean="0">
                <a:latin typeface="Arial" panose="020B0604020202020204" pitchFamily="34" charset="0"/>
                <a:cs typeface="Arial" panose="020B0604020202020204" pitchFamily="34" charset="0"/>
              </a:rPr>
              <a:t> unit in a list is selected for inclusion in the sample.</a:t>
            </a:r>
          </a:p>
          <a:p>
            <a:pPr lvl="1"/>
            <a:r>
              <a:rPr lang="en-US" dirty="0" smtClean="0">
                <a:latin typeface="Arial" panose="020B0604020202020204" pitchFamily="34" charset="0"/>
                <a:cs typeface="Arial" panose="020B0604020202020204" pitchFamily="34" charset="0"/>
              </a:rPr>
              <a:t>Slightly more accurate than simple random sampling.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itle 5"/>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3)</a:t>
            </a:r>
            <a:endParaRPr lang="en-US" sz="1200" dirty="0" smtClean="0"/>
          </a:p>
        </p:txBody>
      </p:sp>
      <p:sp>
        <p:nvSpPr>
          <p:cNvPr id="150533" name="Content Placeholder 2"/>
          <p:cNvSpPr>
            <a:spLocks noGrp="1"/>
          </p:cNvSpPr>
          <p:nvPr>
            <p:ph sz="quarter" idx="1"/>
          </p:nvPr>
        </p:nvSpPr>
        <p:spPr>
          <a:xfrm>
            <a:off x="612775" y="1600200"/>
            <a:ext cx="8153400" cy="4495800"/>
          </a:xfrm>
        </p:spPr>
        <p:txBody>
          <a:bodyPr/>
          <a:lstStyle/>
          <a:p>
            <a:pPr lvl="1"/>
            <a:r>
              <a:rPr lang="en-US" dirty="0" smtClean="0">
                <a:latin typeface="Arial" panose="020B0604020202020204" pitchFamily="34" charset="0"/>
                <a:cs typeface="Arial" panose="020B0604020202020204" pitchFamily="34" charset="0"/>
              </a:rPr>
              <a:t>Sampling Interval – The standard distance between elements selected from a population in the sample.</a:t>
            </a:r>
          </a:p>
          <a:p>
            <a:pPr lvl="1"/>
            <a:endParaRPr lang="en-US"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Sampling Ratio – the proportion of elements in the population that are selected to be in a sample.</a:t>
            </a:r>
          </a:p>
          <a:p>
            <a:endParaRPr lang="en-US" dirty="0" smtClean="0">
              <a:latin typeface="Arial" panose="020B0604020202020204" pitchFamily="34" charset="0"/>
              <a:cs typeface="Arial" panose="020B0604020202020204" pitchFamily="34" charset="0"/>
            </a:endParaRPr>
          </a:p>
        </p:txBody>
      </p:sp>
      <p:graphicFrame>
        <p:nvGraphicFramePr>
          <p:cNvPr id="150530" name="Object 2"/>
          <p:cNvGraphicFramePr>
            <a:graphicFrameLocks noChangeAspect="1"/>
          </p:cNvGraphicFramePr>
          <p:nvPr>
            <p:extLst>
              <p:ext uri="{D42A27DB-BD31-4B8C-83A1-F6EECF244321}">
                <p14:modId xmlns:p14="http://schemas.microsoft.com/office/powerpoint/2010/main" val="3088385099"/>
              </p:ext>
            </p:extLst>
          </p:nvPr>
        </p:nvGraphicFramePr>
        <p:xfrm>
          <a:off x="1304925" y="2879725"/>
          <a:ext cx="5429250" cy="1079500"/>
        </p:xfrm>
        <a:graphic>
          <a:graphicData uri="http://schemas.openxmlformats.org/presentationml/2006/ole">
            <mc:AlternateContent xmlns:mc="http://schemas.openxmlformats.org/markup-compatibility/2006">
              <mc:Choice xmlns:v="urn:schemas-microsoft-com:vml" Requires="v">
                <p:oleObj spid="_x0000_s150649" name="Equation" r:id="rId4" imgW="2171700" imgH="431800" progId="Equation.3">
                  <p:embed/>
                </p:oleObj>
              </mc:Choice>
              <mc:Fallback>
                <p:oleObj name="Equation" r:id="rId4" imgW="2171700" imgH="431800" progId="Equation.3">
                  <p:embed/>
                  <p:pic>
                    <p:nvPicPr>
                      <p:cNvPr id="0" name="Object 2"/>
                      <p:cNvPicPr>
                        <a:picLocks noChangeAspect="1" noChangeArrowheads="1"/>
                      </p:cNvPicPr>
                      <p:nvPr/>
                    </p:nvPicPr>
                    <p:blipFill>
                      <a:blip r:embed="rId5"/>
                      <a:srcRect/>
                      <a:stretch>
                        <a:fillRect/>
                      </a:stretch>
                    </p:blipFill>
                    <p:spPr bwMode="auto">
                      <a:xfrm>
                        <a:off x="1304925" y="2879725"/>
                        <a:ext cx="54292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531" name="Object 3"/>
          <p:cNvGraphicFramePr>
            <a:graphicFrameLocks noChangeAspect="1"/>
          </p:cNvGraphicFramePr>
          <p:nvPr>
            <p:extLst>
              <p:ext uri="{D42A27DB-BD31-4B8C-83A1-F6EECF244321}">
                <p14:modId xmlns:p14="http://schemas.microsoft.com/office/powerpoint/2010/main" val="3203867565"/>
              </p:ext>
            </p:extLst>
          </p:nvPr>
        </p:nvGraphicFramePr>
        <p:xfrm>
          <a:off x="1397000" y="5489575"/>
          <a:ext cx="5048250" cy="1079500"/>
        </p:xfrm>
        <a:graphic>
          <a:graphicData uri="http://schemas.openxmlformats.org/presentationml/2006/ole">
            <mc:AlternateContent xmlns:mc="http://schemas.openxmlformats.org/markup-compatibility/2006">
              <mc:Choice xmlns:v="urn:schemas-microsoft-com:vml" Requires="v">
                <p:oleObj spid="_x0000_s150650" name="Equation" r:id="rId6" imgW="2019300" imgH="431800" progId="Equation.3">
                  <p:embed/>
                </p:oleObj>
              </mc:Choice>
              <mc:Fallback>
                <p:oleObj name="Equation" r:id="rId6" imgW="2019300" imgH="431800" progId="Equation.3">
                  <p:embed/>
                  <p:pic>
                    <p:nvPicPr>
                      <p:cNvPr id="0" name="Object 3"/>
                      <p:cNvPicPr>
                        <a:picLocks noChangeAspect="1" noChangeArrowheads="1"/>
                      </p:cNvPicPr>
                      <p:nvPr/>
                    </p:nvPicPr>
                    <p:blipFill>
                      <a:blip r:embed="rId7"/>
                      <a:srcRect/>
                      <a:stretch>
                        <a:fillRect/>
                      </a:stretch>
                    </p:blipFill>
                    <p:spPr bwMode="auto">
                      <a:xfrm>
                        <a:off x="1397000" y="5489575"/>
                        <a:ext cx="504825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3)</a:t>
            </a:r>
            <a:endParaRPr lang="en-US" sz="1200" dirty="0" smtClean="0"/>
          </a:p>
        </p:txBody>
      </p:sp>
      <p:sp>
        <p:nvSpPr>
          <p:cNvPr id="1761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Stratified Sampling </a:t>
            </a:r>
          </a:p>
          <a:p>
            <a:pPr lvl="1"/>
            <a:r>
              <a:rPr lang="en-US" dirty="0" smtClean="0">
                <a:latin typeface="Arial" panose="020B0604020202020204" pitchFamily="34" charset="0"/>
                <a:cs typeface="Arial" panose="020B0604020202020204" pitchFamily="34" charset="0"/>
              </a:rPr>
              <a:t>Stratification – The grouping of the units composing a population into homogenous groups (strata) before sampling.</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Slightly more accurate than simple random sampling.</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Stratification is a modification to simple random and systematic sample methods.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 Stratified, Systematic Sample with a Random Start</a:t>
            </a:r>
          </a:p>
          <a:p>
            <a:r>
              <a:rPr lang="en-US" sz="1400" dirty="0" smtClean="0">
                <a:latin typeface="Arial"/>
                <a:cs typeface="Arial"/>
              </a:rPr>
              <a:t>A stratified, systematic sample involves two stages. First the members of the population are gathered into homogeneous strata; this simple example merely uses gender and race as stratification variables, but more could be used. Then every </a:t>
            </a:r>
            <a:r>
              <a:rPr lang="en-US" sz="1400" i="1" dirty="0" smtClean="0">
                <a:latin typeface="Arial"/>
                <a:cs typeface="Arial"/>
              </a:rPr>
              <a:t>k</a:t>
            </a:r>
            <a:r>
              <a:rPr lang="en-US" sz="1400" dirty="0" smtClean="0">
                <a:latin typeface="Arial"/>
                <a:cs typeface="Arial"/>
              </a:rPr>
              <a:t>th (in this case, every tenth) person in the stratified arrangement is selected into the sample.</a:t>
            </a:r>
            <a:endParaRPr lang="en-US" sz="14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7-12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571727" y="838200"/>
            <a:ext cx="7583487" cy="33528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76200"/>
            <a:ext cx="5759473" cy="4427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79508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Types of Sampling Designs</a:t>
            </a:r>
            <a:endParaRPr lang="en-US" sz="3600" dirty="0" smtClean="0"/>
          </a:p>
        </p:txBody>
      </p:sp>
      <p:sp>
        <p:nvSpPr>
          <p:cNvPr id="17920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Implicit Stratification in Systematic </a:t>
            </a:r>
            <a:r>
              <a:rPr lang="en-US" sz="2600" dirty="0" smtClean="0">
                <a:latin typeface="Arial" panose="020B0604020202020204" pitchFamily="34" charset="0"/>
                <a:cs typeface="Arial" panose="020B0604020202020204" pitchFamily="34" charset="0"/>
              </a:rPr>
              <a:t>Sampling</a:t>
            </a:r>
          </a:p>
          <a:p>
            <a:endParaRPr lang="en-US" sz="2600" dirty="0" smtClean="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Illustration: Sampling University </a:t>
            </a:r>
            <a:r>
              <a:rPr lang="en-US" sz="2600" dirty="0" smtClean="0">
                <a:latin typeface="Arial" panose="020B0604020202020204" pitchFamily="34" charset="0"/>
                <a:cs typeface="Arial" panose="020B0604020202020204" pitchFamily="34" charset="0"/>
              </a:rPr>
              <a:t>Students</a:t>
            </a:r>
          </a:p>
          <a:p>
            <a:r>
              <a:rPr lang="en-US" sz="2600" dirty="0" smtClean="0">
                <a:latin typeface="Arial" panose="020B0604020202020204" pitchFamily="34" charset="0"/>
                <a:cs typeface="Arial" panose="020B0604020202020204" pitchFamily="34" charset="0"/>
              </a:rPr>
              <a:t>Sampling Modification</a:t>
            </a:r>
            <a:endParaRPr lang="en-US" sz="2600" dirty="0">
              <a:latin typeface="Arial" panose="020B0604020202020204" pitchFamily="34" charset="0"/>
              <a:cs typeface="Arial" panose="020B0604020202020204" pitchFamily="34" charset="0"/>
            </a:endParaRPr>
          </a:p>
          <a:p>
            <a:endParaRPr lang="en-US" dirty="0" smtClean="0"/>
          </a:p>
          <a:p>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Multistage Cluster Sampling</a:t>
            </a:r>
          </a:p>
        </p:txBody>
      </p:sp>
      <p:sp>
        <p:nvSpPr>
          <p:cNvPr id="44035"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Cluster Sampling – A multistage sampling in which natural groups are sampled initially with the members of each selected group being sub-sampled afterward.</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Used when it is not practical or possible to create a list of all elements that compose the target population.</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Highly efficient, but less accurate.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Nonprobability </a:t>
            </a:r>
            <a:r>
              <a:rPr lang="en-US" sz="3600" dirty="0">
                <a:latin typeface="Arial" panose="020B0604020202020204" pitchFamily="34" charset="0"/>
                <a:cs typeface="Arial" panose="020B0604020202020204" pitchFamily="34" charset="0"/>
              </a:rPr>
              <a:t>Sampling </a:t>
            </a:r>
            <a:r>
              <a:rPr lang="en-US" sz="1200" dirty="0" smtClean="0">
                <a:latin typeface="Arial" panose="020B0604020202020204" pitchFamily="34" charset="0"/>
                <a:cs typeface="Arial" panose="020B0604020202020204" pitchFamily="34" charset="0"/>
              </a:rPr>
              <a:t>(slide 1 of 6)</a:t>
            </a:r>
            <a:endParaRPr lang="en-US" sz="3600" dirty="0" smtClean="0">
              <a:latin typeface="Arial" panose="020B0604020202020204" pitchFamily="34" charset="0"/>
              <a:cs typeface="Arial" panose="020B0604020202020204" pitchFamily="34" charset="0"/>
            </a:endParaRPr>
          </a:p>
        </p:txBody>
      </p:sp>
      <p:sp>
        <p:nvSpPr>
          <p:cNvPr id="1843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Nonprobability Sampling – Any technique in which samples are selected in some way not suggested by probability theory.</a:t>
            </a:r>
          </a:p>
          <a:p>
            <a:pPr lvl="1"/>
            <a:r>
              <a:rPr lang="en-US" dirty="0" smtClean="0">
                <a:latin typeface="Arial" panose="020B0604020202020204" pitchFamily="34" charset="0"/>
                <a:cs typeface="Arial" panose="020B0604020202020204" pitchFamily="34" charset="0"/>
              </a:rPr>
              <a:t>Available subjects</a:t>
            </a:r>
          </a:p>
          <a:p>
            <a:pPr lvl="1"/>
            <a:r>
              <a:rPr lang="en-US" dirty="0" smtClean="0">
                <a:latin typeface="Arial" panose="020B0604020202020204" pitchFamily="34" charset="0"/>
                <a:cs typeface="Arial" panose="020B0604020202020204" pitchFamily="34" charset="0"/>
              </a:rPr>
              <a:t>Purposive sampling</a:t>
            </a:r>
          </a:p>
          <a:p>
            <a:pPr lvl="1"/>
            <a:r>
              <a:rPr lang="en-US" dirty="0" smtClean="0">
                <a:latin typeface="Arial" panose="020B0604020202020204" pitchFamily="34" charset="0"/>
                <a:cs typeface="Arial" panose="020B0604020202020204" pitchFamily="34" charset="0"/>
              </a:rPr>
              <a:t>Snowball sampling</a:t>
            </a:r>
          </a:p>
          <a:p>
            <a:pPr lvl="1"/>
            <a:r>
              <a:rPr lang="en-US" dirty="0" smtClean="0">
                <a:latin typeface="Arial" panose="020B0604020202020204" pitchFamily="34" charset="0"/>
                <a:cs typeface="Arial" panose="020B0604020202020204" pitchFamily="34" charset="0"/>
              </a:rPr>
              <a:t>Quota sampling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Multistage Cluster Sampling</a:t>
            </a:r>
          </a:p>
          <a:p>
            <a:r>
              <a:rPr lang="en-US" sz="1600" dirty="0" smtClean="0">
                <a:latin typeface="Arial"/>
                <a:cs typeface="Arial"/>
              </a:rPr>
              <a:t>In multistage cluster sampling, we begin by selecting a sample of the clusters (in this case, city blocks). Then, we make a list of the elements (households, in this case) and select a sample of elements from each of the selected clusters.</a:t>
            </a:r>
            <a:endParaRPr lang="en-US" sz="1600" dirty="0">
              <a:latin typeface="Arial"/>
              <a:cs typeface="Arial"/>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7-13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1752600" y="1295400"/>
            <a:ext cx="7583487" cy="2816225"/>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76200"/>
            <a:ext cx="502126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30829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Multistage Cluster </a:t>
            </a:r>
            <a:r>
              <a:rPr lang="en-US" sz="3600" dirty="0" smtClean="0">
                <a:latin typeface="Arial" panose="020B0604020202020204" pitchFamily="34" charset="0"/>
                <a:cs typeface="Arial" panose="020B0604020202020204" pitchFamily="34" charset="0"/>
              </a:rPr>
              <a:t>Sampling </a:t>
            </a:r>
            <a:r>
              <a:rPr lang="en-US" sz="1200" dirty="0" smtClean="0">
                <a:latin typeface="Arial" panose="020B0604020202020204" pitchFamily="34" charset="0"/>
                <a:cs typeface="Arial" panose="020B0604020202020204" pitchFamily="34" charset="0"/>
              </a:rPr>
              <a:t>(slide 2 of 2)</a:t>
            </a:r>
            <a:endParaRPr lang="en-US" sz="3600" dirty="0" smtClean="0"/>
          </a:p>
        </p:txBody>
      </p:sp>
      <p:sp>
        <p:nvSpPr>
          <p:cNvPr id="18637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Disproportionate Sampling and Weighting</a:t>
            </a:r>
          </a:p>
          <a:p>
            <a:pPr lvl="1"/>
            <a:r>
              <a:rPr lang="en-US" dirty="0" smtClean="0">
                <a:latin typeface="Arial" panose="020B0604020202020204" pitchFamily="34" charset="0"/>
                <a:cs typeface="Arial" panose="020B0604020202020204" pitchFamily="34" charset="0"/>
              </a:rPr>
              <a:t>Weighting – Assigning different weights to cases that were selected into a sample with different probabilities of selection.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Probability Sampling in Review</a:t>
            </a:r>
            <a:endParaRPr lang="en-US" sz="3600" dirty="0"/>
          </a:p>
        </p:txBody>
      </p:sp>
      <p:sp>
        <p:nvSpPr>
          <p:cNvPr id="3" name="Content Placeholder 2"/>
          <p:cNvSpPr>
            <a:spLocks noGrp="1"/>
          </p:cNvSpPr>
          <p:nvPr>
            <p:ph sz="quarter" idx="1"/>
          </p:nvPr>
        </p:nvSpPr>
        <p:spPr/>
        <p:txBody>
          <a:bodyPr/>
          <a:lstStyle/>
          <a:p>
            <a:r>
              <a:rPr lang="en-US" dirty="0" smtClean="0"/>
              <a:t>Remains the most effective method for selection of study elements because:</a:t>
            </a:r>
          </a:p>
          <a:p>
            <a:pPr marL="881063" lvl="1" indent="-514350">
              <a:buFont typeface="+mj-lt"/>
              <a:buAutoNum type="arabicPeriod"/>
            </a:pPr>
            <a:r>
              <a:rPr lang="en-US" dirty="0" smtClean="0"/>
              <a:t>Allows researchers to avoid biases in element selection</a:t>
            </a:r>
          </a:p>
          <a:p>
            <a:pPr marL="881063" lvl="1" indent="-514350">
              <a:buFont typeface="+mj-lt"/>
              <a:buAutoNum type="arabicPeriod"/>
            </a:pPr>
            <a:r>
              <a:rPr lang="en-US" dirty="0" smtClean="0"/>
              <a:t>Permits estimates of error</a:t>
            </a:r>
            <a:endParaRPr lang="en-US" dirty="0"/>
          </a:p>
        </p:txBody>
      </p:sp>
    </p:spTree>
    <p:extLst>
      <p:ext uri="{BB962C8B-B14F-4D97-AF65-F5344CB8AC3E}">
        <p14:creationId xmlns:p14="http://schemas.microsoft.com/office/powerpoint/2010/main" val="3511537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Ethics of Sampling</a:t>
            </a:r>
            <a:endParaRPr lang="en-US" sz="3600" dirty="0"/>
          </a:p>
        </p:txBody>
      </p:sp>
      <p:sp>
        <p:nvSpPr>
          <p:cNvPr id="3" name="Content Placeholder 2"/>
          <p:cNvSpPr>
            <a:spLocks noGrp="1"/>
          </p:cNvSpPr>
          <p:nvPr>
            <p:ph sz="quarter" idx="1"/>
          </p:nvPr>
        </p:nvSpPr>
        <p:spPr/>
        <p:txBody>
          <a:bodyPr/>
          <a:lstStyle/>
          <a:p>
            <a:r>
              <a:rPr lang="en-US" dirty="0" smtClean="0"/>
              <a:t>When </a:t>
            </a:r>
            <a:r>
              <a:rPr lang="en-US" dirty="0" smtClean="0"/>
              <a:t>nonprobability-sampling methods are used, researchers must take care not to mislead readers into confusing variations with what’s typical in the population.</a:t>
            </a:r>
            <a:endParaRPr lang="en-US" dirty="0"/>
          </a:p>
        </p:txBody>
      </p:sp>
    </p:spTree>
    <p:extLst>
      <p:ext uri="{BB962C8B-B14F-4D97-AF65-F5344CB8AC3E}">
        <p14:creationId xmlns:p14="http://schemas.microsoft.com/office/powerpoint/2010/main" val="2529171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1 of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Be able to highlight some of the key events in the development of sampling in social research.</a:t>
            </a:r>
          </a:p>
          <a:p>
            <a:r>
              <a:rPr lang="en-US" sz="2600" dirty="0" smtClean="0">
                <a:latin typeface="Arial" panose="020B0604020202020204" pitchFamily="34" charset="0"/>
                <a:cs typeface="Arial" panose="020B0604020202020204" pitchFamily="34" charset="0"/>
              </a:rPr>
              <a:t>Describe what is meant by “nonprobability sampling” and identify several techniques.</a:t>
            </a:r>
          </a:p>
          <a:p>
            <a:r>
              <a:rPr lang="en-US" sz="2600" dirty="0" smtClean="0">
                <a:latin typeface="Arial" panose="020B0604020202020204" pitchFamily="34" charset="0"/>
                <a:cs typeface="Arial" panose="020B0604020202020204" pitchFamily="34" charset="0"/>
              </a:rPr>
              <a:t>Identify and explain the key elements in probability sampling.</a:t>
            </a:r>
          </a:p>
          <a:p>
            <a:r>
              <a:rPr lang="en-US" sz="2600" dirty="0" smtClean="0">
                <a:latin typeface="Arial" panose="020B0604020202020204" pitchFamily="34" charset="0"/>
                <a:cs typeface="Arial" panose="020B0604020202020204" pitchFamily="34" charset="0"/>
              </a:rPr>
              <a:t>Explain the relationship between populations and sampling frames in social research.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6640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2 of 2)</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Identify and describe several types of probability sampling designs.</a:t>
            </a:r>
          </a:p>
          <a:p>
            <a:r>
              <a:rPr lang="en-US" sz="2600" dirty="0" smtClean="0">
                <a:latin typeface="Arial" panose="020B0604020202020204" pitchFamily="34" charset="0"/>
                <a:cs typeface="Arial" panose="020B0604020202020204" pitchFamily="34" charset="0"/>
              </a:rPr>
              <a:t>Describe the steps involved in selecting a multistage cluster sample.</a:t>
            </a:r>
          </a:p>
          <a:p>
            <a:r>
              <a:rPr lang="en-US" sz="2600" dirty="0" smtClean="0">
                <a:latin typeface="Arial" panose="020B0604020202020204" pitchFamily="34" charset="0"/>
                <a:cs typeface="Arial" panose="020B0604020202020204" pitchFamily="34" charset="0"/>
              </a:rPr>
              <a:t>Discuss the key advantages of probability sampling.</a:t>
            </a:r>
          </a:p>
          <a:p>
            <a:r>
              <a:rPr lang="en-US" sz="2600" dirty="0" smtClean="0">
                <a:latin typeface="Arial" panose="020B0604020202020204" pitchFamily="34" charset="0"/>
                <a:cs typeface="Arial" panose="020B0604020202020204" pitchFamily="34" charset="0"/>
              </a:rPr>
              <a:t>Explain how the sampling design of a study could have ethical implications.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15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6)</a:t>
            </a:r>
            <a:endParaRPr lang="en-US" sz="1200" dirty="0" smtClean="0"/>
          </a:p>
        </p:txBody>
      </p:sp>
      <p:sp>
        <p:nvSpPr>
          <p:cNvPr id="16387" name="Content Placeholder 2"/>
          <p:cNvSpPr>
            <a:spLocks noGrp="1"/>
          </p:cNvSpPr>
          <p:nvPr>
            <p:ph sz="quarter" idx="1"/>
          </p:nvPr>
        </p:nvSpPr>
        <p:spPr>
          <a:xfrm>
            <a:off x="381000" y="1600200"/>
            <a:ext cx="8385175"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Reliance on Available Subjects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Convenience sampling</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Does not allow for control over representativeness.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Only justified if less risky methods are unavailable.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Researchers must be very cautious about generalizing when this method is used.</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When might this method be appropriate?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6)</a:t>
            </a:r>
            <a:endParaRPr lang="en-US" sz="1200" dirty="0" smtClean="0"/>
          </a:p>
        </p:txBody>
      </p:sp>
      <p:sp>
        <p:nvSpPr>
          <p:cNvPr id="17411"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Purposive or Judgmental Sampling – A type of nonprobability sampling in which the units to be observed are selected on the basis of the researcher’s judgment about which ones will be the most useful or representative.</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Small subsets of a population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Two-group comparison</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Deviant cases</a:t>
            </a:r>
          </a:p>
          <a:p>
            <a:pPr marL="640080" lvl="1" indent="-274320" fontAlgn="auto">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When might this method be appropriate?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6)</a:t>
            </a:r>
            <a:endParaRPr lang="en-US" sz="1200" dirty="0" smtClean="0"/>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Snowball Sampling – A nonprobability sampling method whereby each person interviewed may be asked to suggest additional people for interviewing.</a:t>
            </a:r>
          </a:p>
          <a:p>
            <a:pPr lvl="1"/>
            <a:r>
              <a:rPr lang="en-US" dirty="0" smtClean="0">
                <a:latin typeface="Arial" panose="020B0604020202020204" pitchFamily="34" charset="0"/>
                <a:cs typeface="Arial" panose="020B0604020202020204" pitchFamily="34" charset="0"/>
              </a:rPr>
              <a:t>Often used in field research, special populations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When might this method be appropriate?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6)</a:t>
            </a:r>
            <a:endParaRPr lang="en-US" sz="1200" dirty="0" smtClean="0"/>
          </a:p>
        </p:txBody>
      </p:sp>
      <p:sp>
        <p:nvSpPr>
          <p:cNvPr id="19459" name="Content Placeholder 2"/>
          <p:cNvSpPr>
            <a:spLocks noGrp="1"/>
          </p:cNvSpPr>
          <p:nvPr>
            <p:ph sz="quarter" idx="1"/>
          </p:nvPr>
        </p:nvSpPr>
        <p:spPr>
          <a:xfrm>
            <a:off x="612775" y="1600200"/>
            <a:ext cx="8153400" cy="4495800"/>
          </a:xfrm>
        </p:spPr>
        <p:txBody>
          <a:bodyPr>
            <a:normAutofit/>
          </a:bodyPr>
          <a:lstStyle/>
          <a:p>
            <a:pPr>
              <a:lnSpc>
                <a:spcPct val="80000"/>
              </a:lnSpc>
            </a:pPr>
            <a:r>
              <a:rPr lang="en-US" sz="2600" dirty="0" smtClean="0">
                <a:latin typeface="Arial" panose="020B0604020202020204" pitchFamily="34" charset="0"/>
                <a:cs typeface="Arial" panose="020B0604020202020204" pitchFamily="34" charset="0"/>
              </a:rPr>
              <a:t>Quota Sampling – A type of nonprobability sampling in which units are selected into a sample on the basis of pre-specified characteristics, so that the total sample will have the same distribution of characteristics assumed to exist in the population being studied.</a:t>
            </a:r>
          </a:p>
          <a:p>
            <a:pPr>
              <a:lnSpc>
                <a:spcPct val="80000"/>
              </a:lnSpc>
              <a:buFont typeface="Wingdings" pitchFamily="2" charset="2"/>
              <a:buNone/>
            </a:pPr>
            <a:endParaRPr lang="en-US" sz="2600"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Similar to probability sampling, but has problems: quota frame must be accurate, selection of sample elements may be biased</a:t>
            </a:r>
          </a:p>
          <a:p>
            <a:pPr>
              <a:lnSpc>
                <a:spcPct val="80000"/>
              </a:lnSpc>
            </a:pPr>
            <a:endParaRPr lang="en-US" sz="2600" dirty="0" smtClean="0">
              <a:latin typeface="Arial" panose="020B0604020202020204" pitchFamily="34" charset="0"/>
              <a:cs typeface="Arial" panose="020B0604020202020204" pitchFamily="34" charset="0"/>
            </a:endParaRPr>
          </a:p>
          <a:p>
            <a:pPr lvl="1">
              <a:lnSpc>
                <a:spcPct val="80000"/>
              </a:lnSpc>
            </a:pPr>
            <a:r>
              <a:rPr lang="en-US" dirty="0" smtClean="0">
                <a:latin typeface="Arial" panose="020B0604020202020204" pitchFamily="34" charset="0"/>
                <a:cs typeface="Arial" panose="020B0604020202020204" pitchFamily="34" charset="0"/>
              </a:rPr>
              <a:t>When might this method be appropriate?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Nonprobability Sampling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6 </a:t>
            </a:r>
            <a:r>
              <a:rPr lang="en-US" sz="1200" dirty="0">
                <a:latin typeface="Arial" panose="020B0604020202020204" pitchFamily="34" charset="0"/>
                <a:cs typeface="Arial" panose="020B0604020202020204" pitchFamily="34" charset="0"/>
              </a:rPr>
              <a:t>of 6)</a:t>
            </a:r>
            <a:endParaRPr lang="en-US" sz="1200" dirty="0" smtClean="0"/>
          </a:p>
        </p:txBody>
      </p:sp>
      <p:sp>
        <p:nvSpPr>
          <p:cNvPr id="2355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Selecting Informants</a:t>
            </a:r>
          </a:p>
          <a:p>
            <a:pPr lvl="1"/>
            <a:r>
              <a:rPr lang="en-US" dirty="0" smtClean="0">
                <a:latin typeface="Arial" panose="020B0604020202020204" pitchFamily="34" charset="0"/>
                <a:cs typeface="Arial" panose="020B0604020202020204" pitchFamily="34" charset="0"/>
              </a:rPr>
              <a:t>Informant – Someone who is well versed in the social phenomenon that you wish to study and who is willing to tell you what s/he knows about it.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648</TotalTime>
  <Words>2170</Words>
  <Application>Microsoft Macintosh PowerPoint</Application>
  <PresentationFormat>On-screen Show (4:3)</PresentationFormat>
  <Paragraphs>244</Paragraphs>
  <Slides>45</Slides>
  <Notes>45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Median</vt:lpstr>
      <vt:lpstr>Microsoft Equation</vt:lpstr>
      <vt:lpstr>CHAPTER 7  the logic of sampling</vt:lpstr>
      <vt:lpstr>Chapter Outline</vt:lpstr>
      <vt:lpstr>A Brief History of Sampling</vt:lpstr>
      <vt:lpstr>Nonprobability Sampling (slide 1 of 6)</vt:lpstr>
      <vt:lpstr>Nonprobability Sampling (slide 2 of 6)</vt:lpstr>
      <vt:lpstr>Nonprobability Sampling (slide 3 of 6)</vt:lpstr>
      <vt:lpstr>Nonprobability Sampling (slide 4 of 6)</vt:lpstr>
      <vt:lpstr>Nonprobability Sampling (slide 5 of 6)</vt:lpstr>
      <vt:lpstr>Nonprobability Sampling (slide 6 of 6)</vt:lpstr>
      <vt:lpstr>The Logic and Techniques of Probability Sampling</vt:lpstr>
      <vt:lpstr>Figure 7-2</vt:lpstr>
      <vt:lpstr>The Logic and Techniques of Probability Sampling</vt:lpstr>
      <vt:lpstr>Figure 7-3</vt:lpstr>
      <vt:lpstr>The Logic and Techniques of Probability Sampling (slide 1 of 6)</vt:lpstr>
      <vt:lpstr>The Logic and Techniques of Probability Sampling (slide 2 of 6)</vt:lpstr>
      <vt:lpstr>The Logic and Techniques of Probability Sampling (slide 3 of 6)</vt:lpstr>
      <vt:lpstr>The Logic and Techniques of Probability Sampling (slide 4 of 6)</vt:lpstr>
      <vt:lpstr>The Logic and Techniques of Probability Sampling (slide 5 of 6)</vt:lpstr>
      <vt:lpstr>The Logic and Techniques of Probability Sampling (slide 6 of 6)</vt:lpstr>
      <vt:lpstr>Figure 7-4</vt:lpstr>
      <vt:lpstr>Figure 7-5</vt:lpstr>
      <vt:lpstr>Figure 7-6</vt:lpstr>
      <vt:lpstr>Figure 7-7</vt:lpstr>
      <vt:lpstr>The Logic and Techniques of Probability Sampling</vt:lpstr>
      <vt:lpstr>Figure 7-8</vt:lpstr>
      <vt:lpstr>Figure 7-9</vt:lpstr>
      <vt:lpstr>Figure 7-10</vt:lpstr>
      <vt:lpstr>The Logic and Techniques of Probability Sampling</vt:lpstr>
      <vt:lpstr>Populations and Sampling Frames (slide 1 of 2)</vt:lpstr>
      <vt:lpstr>Populations and Sampling Frames (slide 2 of 2)</vt:lpstr>
      <vt:lpstr>Types of Sampling Designs (slide 1 of 2)</vt:lpstr>
      <vt:lpstr>Types of Sampling Designs (slide 2 of 2)</vt:lpstr>
      <vt:lpstr>Figure 7-11</vt:lpstr>
      <vt:lpstr>Types of Sampling Designs (slide 1 of 3)</vt:lpstr>
      <vt:lpstr>Types of Sampling Designs (slide 2 of 3)</vt:lpstr>
      <vt:lpstr>Types of Sampling Designs (slide 3 of 3)</vt:lpstr>
      <vt:lpstr>Figure 7-12</vt:lpstr>
      <vt:lpstr>Types of Sampling Designs</vt:lpstr>
      <vt:lpstr>Multistage Cluster Sampling</vt:lpstr>
      <vt:lpstr>Figure 7-13</vt:lpstr>
      <vt:lpstr>Multistage Cluster Sampling (slide 2 of 2)</vt:lpstr>
      <vt:lpstr>Probability Sampling in Review</vt:lpstr>
      <vt:lpstr>The Ethics of Sampling</vt:lpstr>
      <vt:lpstr>Chapter Summary (slide 1 of 2)</vt:lpstr>
      <vt:lpstr>Chapter Summary (slide 2 of 2)</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77</cp:revision>
  <dcterms:created xsi:type="dcterms:W3CDTF">2009-06-16T17:02:08Z</dcterms:created>
  <dcterms:modified xsi:type="dcterms:W3CDTF">2016-06-30T22:35:48Z</dcterms:modified>
</cp:coreProperties>
</file>