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88127"/>
  </p:normalViewPr>
  <p:slideViewPr>
    <p:cSldViewPr snapToGrid="0" snapToObjects="1">
      <p:cViewPr varScale="1">
        <p:scale>
          <a:sx n="90" d="100"/>
          <a:sy n="90" d="100"/>
        </p:scale>
        <p:origin x="79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065DD-4A19-494A-919F-B9B40AB5032A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61713-0DFB-BE4E-91B4-F969A2F6F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0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Legitimacy </a:t>
            </a:r>
            <a:r>
              <a:rPr lang="en-US" dirty="0" smtClean="0"/>
              <a:t>amongst relevant actors such as the movement’s constituency, public, policymakers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61713-0DFB-BE4E-91B4-F969A2F6F2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7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Money can be used for various items, can be transferred to other contexts, and can be used to get other resources (hiring people, office space, equipment).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61713-0DFB-BE4E-91B4-F969A2F6F2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Certain</a:t>
            </a:r>
            <a:r>
              <a:rPr lang="en-US" baseline="0" dirty="0" smtClean="0"/>
              <a:t> religious </a:t>
            </a:r>
            <a:r>
              <a:rPr lang="en-US" dirty="0" smtClean="0"/>
              <a:t>organizations seek endorsements from celebrities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61713-0DFB-BE4E-91B4-F969A2F6F2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61713-0DFB-BE4E-91B4-F969A2F6F2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61713-0DFB-BE4E-91B4-F969A2F6F2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Black community and institutional infrastructure in which it was embedded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61713-0DFB-BE4E-91B4-F969A2F6F2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4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Funders could end up calling shots.</a:t>
            </a:r>
            <a:r>
              <a:rPr lang="en-US" baseline="0" dirty="0" smtClean="0"/>
              <a:t> Movement may maintain some autonomy if funder and movement align: if funder is radical and movement is radical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61713-0DFB-BE4E-91B4-F969A2F6F2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1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D209C01E-D213-8644-9F4C-5E847F8EF5F9}" type="datetimeFigureOut">
              <a:rPr lang="en-US" smtClean="0"/>
              <a:t>9/6/17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9C01E-D213-8644-9F4C-5E847F8EF5F9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D209C01E-D213-8644-9F4C-5E847F8EF5F9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9C01E-D213-8644-9F4C-5E847F8EF5F9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9C01E-D213-8644-9F4C-5E847F8EF5F9}" type="datetimeFigureOut">
              <a:rPr lang="en-US" smtClean="0"/>
              <a:t>9/6/17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09C01E-D213-8644-9F4C-5E847F8EF5F9}" type="datetimeFigureOut">
              <a:rPr lang="en-US" smtClean="0"/>
              <a:t>9/6/17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09C01E-D213-8644-9F4C-5E847F8EF5F9}" type="datetimeFigureOut">
              <a:rPr lang="en-US" smtClean="0"/>
              <a:t>9/6/17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9C01E-D213-8644-9F4C-5E847F8EF5F9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9C01E-D213-8644-9F4C-5E847F8EF5F9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9C01E-D213-8644-9F4C-5E847F8EF5F9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D209C01E-D213-8644-9F4C-5E847F8EF5F9}" type="datetimeFigureOut">
              <a:rPr lang="en-US" smtClean="0"/>
              <a:t>9/6/17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D209C01E-D213-8644-9F4C-5E847F8EF5F9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07300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38600"/>
            <a:ext cx="12192000" cy="1828800"/>
          </a:xfrm>
        </p:spPr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3" name="Picture 2" descr="donat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79" y="583205"/>
            <a:ext cx="6234078" cy="41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6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Derivation Depends on Movement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Homeless SMOs</a:t>
            </a:r>
          </a:p>
          <a:p>
            <a:pPr lvl="1"/>
            <a:r>
              <a:rPr lang="en-US" dirty="0" smtClean="0"/>
              <a:t>More external since impoverished</a:t>
            </a:r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smtClean="0"/>
              <a:t>SMOs</a:t>
            </a:r>
          </a:p>
          <a:p>
            <a:pPr lvl="1"/>
            <a:r>
              <a:rPr lang="en-US" dirty="0" smtClean="0"/>
              <a:t>Less external/more indigenous, more mixed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8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 Rights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Black community and infrastructure in which it was embedded provided resources</a:t>
            </a:r>
          </a:p>
          <a:p>
            <a:pPr lvl="1"/>
            <a:r>
              <a:rPr lang="en-US" dirty="0" smtClean="0"/>
              <a:t>Black churches, HBCUs, NAACP chapters</a:t>
            </a:r>
            <a:endParaRPr lang="en-US" dirty="0"/>
          </a:p>
        </p:txBody>
      </p:sp>
      <p:pic>
        <p:nvPicPr>
          <p:cNvPr id="4" name="Picture 3" descr="black churc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48" y="3318536"/>
            <a:ext cx="4944671" cy="32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4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Effects of Externally Derived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External resources ensure functioning of SMO but may come at a cost</a:t>
            </a:r>
          </a:p>
          <a:p>
            <a:pPr lvl="1"/>
            <a:r>
              <a:rPr lang="en-US" dirty="0" smtClean="0"/>
              <a:t>Loss of autonomy</a:t>
            </a:r>
          </a:p>
          <a:p>
            <a:pPr lvl="1"/>
            <a:r>
              <a:rPr lang="en-US" dirty="0" smtClean="0"/>
              <a:t>Moderation of tactics</a:t>
            </a:r>
          </a:p>
          <a:p>
            <a:pPr lvl="1"/>
            <a:r>
              <a:rPr lang="en-US" dirty="0" smtClean="0"/>
              <a:t>Shift in goals</a:t>
            </a:r>
          </a:p>
          <a:p>
            <a:pPr lvl="1"/>
            <a:r>
              <a:rPr lang="en-US" dirty="0" smtClean="0"/>
              <a:t>Mediated influence</a:t>
            </a:r>
          </a:p>
          <a:p>
            <a:pPr lvl="1"/>
            <a:r>
              <a:rPr lang="en-US" dirty="0" smtClean="0"/>
              <a:t>Co-optation 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Mobilization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 smtClean="0"/>
              <a:t>movements depend </a:t>
            </a:r>
            <a:r>
              <a:rPr lang="en-US" dirty="0" smtClean="0"/>
              <a:t>on resources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mergence</a:t>
            </a:r>
            <a:r>
              <a:rPr lang="en-US" dirty="0"/>
              <a:t>, activity, and persistence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about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What are the various types of resources important for social movements?</a:t>
            </a:r>
          </a:p>
          <a:p>
            <a:endParaRPr lang="en-US" dirty="0" smtClean="0"/>
          </a:p>
          <a:p>
            <a:r>
              <a:rPr lang="en-US" dirty="0" smtClean="0"/>
              <a:t>Where/Who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From where do these resources flow?</a:t>
            </a:r>
          </a:p>
          <a:p>
            <a:pPr lvl="2"/>
            <a:r>
              <a:rPr lang="en-US" dirty="0" smtClean="0"/>
              <a:t>Strings </a:t>
            </a:r>
            <a:r>
              <a:rPr lang="en-US" dirty="0" smtClean="0"/>
              <a:t>attached?: Does </a:t>
            </a:r>
            <a:r>
              <a:rPr lang="en-US" dirty="0" smtClean="0"/>
              <a:t>the source of the resource affect movement goals and activities?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Resources vary by type: </a:t>
            </a:r>
          </a:p>
          <a:p>
            <a:pPr lvl="1"/>
            <a:r>
              <a:rPr lang="en-US" dirty="0" smtClean="0"/>
              <a:t>Anything movements can use to advance their interests</a:t>
            </a:r>
          </a:p>
          <a:p>
            <a:pPr lvl="2"/>
            <a:r>
              <a:rPr lang="en-US" dirty="0" smtClean="0"/>
              <a:t>People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oney </a:t>
            </a:r>
            <a:endParaRPr lang="en-US" dirty="0"/>
          </a:p>
          <a:p>
            <a:pPr lvl="2"/>
            <a:r>
              <a:rPr lang="en-US" dirty="0" smtClean="0"/>
              <a:t>L</a:t>
            </a:r>
            <a:r>
              <a:rPr lang="en-US" dirty="0" smtClean="0"/>
              <a:t>egitimacy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1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Resources vary by </a:t>
            </a:r>
            <a:r>
              <a:rPr lang="en-US" dirty="0" err="1" smtClean="0"/>
              <a:t>fungibility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sability </a:t>
            </a:r>
            <a:r>
              <a:rPr lang="en-US" dirty="0" smtClean="0"/>
              <a:t>in </a:t>
            </a:r>
            <a:r>
              <a:rPr lang="en-US" dirty="0" smtClean="0"/>
              <a:t>other contexts </a:t>
            </a:r>
            <a:r>
              <a:rPr lang="en-US" dirty="0" smtClean="0"/>
              <a:t>or convertibility into other resources</a:t>
            </a:r>
          </a:p>
          <a:p>
            <a:pPr lvl="2"/>
            <a:r>
              <a:rPr lang="en-US" dirty="0" smtClean="0"/>
              <a:t>Money is highly </a:t>
            </a:r>
            <a:r>
              <a:rPr lang="en-US" dirty="0" smtClean="0"/>
              <a:t>fungible</a:t>
            </a:r>
          </a:p>
          <a:p>
            <a:pPr lvl="2"/>
            <a:r>
              <a:rPr lang="en-US" dirty="0" smtClean="0"/>
              <a:t>Legitimacy </a:t>
            </a:r>
            <a:r>
              <a:rPr lang="en-US" dirty="0" smtClean="0"/>
              <a:t>is not fungible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0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</a:p>
          <a:p>
            <a:r>
              <a:rPr lang="en-US" dirty="0" smtClean="0"/>
              <a:t>Human</a:t>
            </a:r>
          </a:p>
          <a:p>
            <a:r>
              <a:rPr lang="en-US" dirty="0" smtClean="0"/>
              <a:t>Social-Organizational</a:t>
            </a:r>
          </a:p>
          <a:p>
            <a:r>
              <a:rPr lang="en-US" dirty="0" smtClean="0"/>
              <a:t>Moral</a:t>
            </a:r>
          </a:p>
          <a:p>
            <a:r>
              <a:rPr lang="en-US" dirty="0" smtClean="0"/>
              <a:t>Cultural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Typology of Resources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526"/>
              </p:ext>
            </p:extLst>
          </p:nvPr>
        </p:nvGraphicFramePr>
        <p:xfrm>
          <a:off x="1981199" y="1688808"/>
          <a:ext cx="8229600" cy="4965563"/>
        </p:xfrm>
        <a:graphic>
          <a:graphicData uri="http://schemas.openxmlformats.org/drawingml/2006/table">
            <a:tbl>
              <a:tblPr/>
              <a:tblGrid>
                <a:gridCol w="1862019"/>
                <a:gridCol w="3009461"/>
                <a:gridCol w="2153335"/>
                <a:gridCol w="1204785"/>
              </a:tblGrid>
              <a:tr h="227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General Resources</a:t>
                      </a:r>
                    </a:p>
                  </a:txBody>
                  <a:tcPr marL="11540" marR="11540" marT="1154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Subtypes</a:t>
                      </a:r>
                    </a:p>
                  </a:txBody>
                  <a:tcPr marL="11540" marR="11540" marT="1154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Examples</a:t>
                      </a:r>
                    </a:p>
                  </a:txBody>
                  <a:tcPr marL="11540" marR="11540" marT="1154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Fungible</a:t>
                      </a:r>
                    </a:p>
                  </a:txBody>
                  <a:tcPr marL="11540" marR="11540" marT="1154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6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Material</a:t>
                      </a:r>
                    </a:p>
                  </a:txBody>
                  <a:tcPr marL="11540" marR="11540" marT="1154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Money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Cash donations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Yes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7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Supplies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Paper, telephones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No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Physical Space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Meeting/office space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No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Transportation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Cars, vans, pickups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Partially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Employment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Jobs for activists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Partially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9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Human</a:t>
                      </a:r>
                    </a:p>
                  </a:txBody>
                  <a:tcPr marL="11540" marR="11540" marT="1154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Generalized Labor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Envelope stuffers, marchers, picketers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Partially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5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Specialized Labor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Computer experts, legal council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Partially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5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Leadership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Organizational and inspirational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Partially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9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Social-Organizational</a:t>
                      </a:r>
                    </a:p>
                  </a:txBody>
                  <a:tcPr marL="11540" marR="11540" marT="1154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Infrastructures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Sidewalks, streets, postal service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Yes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5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Social Networks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Ties to other individuals and organizations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Partially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Formal Organizations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 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Partially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66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Moral</a:t>
                      </a:r>
                    </a:p>
                  </a:txBody>
                  <a:tcPr marL="11540" marR="11540" marT="1154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Legitimacy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Positive public opinion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Partially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7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Solidarity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Joining in the cause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Partially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Celebrity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Celebrity endorsements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Partially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9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Cultural</a:t>
                      </a:r>
                    </a:p>
                  </a:txBody>
                  <a:tcPr marL="11540" marR="11540" marT="1154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Repertoires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Organizational, tactical, and technical strategies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No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5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Literature, media, film, internet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Using these forms to frame SMO interests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w Cen MT (Body)"/>
                          <a:cs typeface="Tw Cen MT (Body)"/>
                        </a:rPr>
                        <a:t>No</a:t>
                      </a:r>
                    </a:p>
                  </a:txBody>
                  <a:tcPr marL="11540" marR="11540" marT="1154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94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want to build a movement?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your ideal resources? Which 3-5 would you choose and why?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How would you use those resources?</a:t>
            </a:r>
          </a:p>
          <a:p>
            <a:endParaRPr lang="en-US" dirty="0"/>
          </a:p>
          <a:p>
            <a:r>
              <a:rPr lang="en-US" dirty="0" smtClean="0"/>
              <a:t>How would you generate those resources?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469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vary by </a:t>
            </a:r>
            <a:r>
              <a:rPr lang="en-US" dirty="0" smtClean="0"/>
              <a:t>source:</a:t>
            </a:r>
            <a:endParaRPr lang="en-US" dirty="0" smtClean="0"/>
          </a:p>
          <a:p>
            <a:pPr lvl="1"/>
            <a:r>
              <a:rPr lang="en-US" dirty="0" smtClean="0"/>
              <a:t>External</a:t>
            </a:r>
            <a:endParaRPr lang="en-US" dirty="0" smtClean="0"/>
          </a:p>
          <a:p>
            <a:pPr lvl="2"/>
            <a:r>
              <a:rPr lang="en-US" dirty="0" smtClean="0"/>
              <a:t>Conscious </a:t>
            </a:r>
            <a:r>
              <a:rPr lang="en-US" dirty="0" smtClean="0"/>
              <a:t>non-movement constituents</a:t>
            </a:r>
            <a:endParaRPr lang="en-US" dirty="0" smtClean="0"/>
          </a:p>
          <a:p>
            <a:pPr lvl="3"/>
            <a:r>
              <a:rPr lang="en-US" dirty="0" smtClean="0"/>
              <a:t>Individuals, groups, or organizations who support movement activity without benefitting directly from the movement’s goal attainment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Internal</a:t>
            </a:r>
            <a:endParaRPr lang="en-US" dirty="0" smtClean="0"/>
          </a:p>
          <a:p>
            <a:pPr lvl="2"/>
            <a:r>
              <a:rPr lang="en-US" dirty="0" smtClean="0"/>
              <a:t>Indigenous </a:t>
            </a:r>
            <a:r>
              <a:rPr lang="en-US" dirty="0" smtClean="0"/>
              <a:t>movement constituents</a:t>
            </a:r>
            <a:endParaRPr lang="en-US" dirty="0" smtClean="0"/>
          </a:p>
          <a:p>
            <a:pPr lvl="3"/>
            <a:r>
              <a:rPr lang="en-US" dirty="0" smtClean="0"/>
              <a:t>Movement members who could benefit from goal attainment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5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chargers2</Template>
  <TotalTime>184</TotalTime>
  <Words>466</Words>
  <Application>Microsoft Macintosh PowerPoint</Application>
  <PresentationFormat>Widescreen</PresentationFormat>
  <Paragraphs>131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Helvetica Neue Light</vt:lpstr>
      <vt:lpstr>Myriad Pro</vt:lpstr>
      <vt:lpstr>Tw Cen MT (Body)</vt:lpstr>
      <vt:lpstr>Verdana</vt:lpstr>
      <vt:lpstr>Wingdings</vt:lpstr>
      <vt:lpstr>Wingdings 2</vt:lpstr>
      <vt:lpstr>chargers2</vt:lpstr>
      <vt:lpstr>Resources</vt:lpstr>
      <vt:lpstr>Resource Mobilization</vt:lpstr>
      <vt:lpstr>Questions about Resources</vt:lpstr>
      <vt:lpstr>Resources</vt:lpstr>
      <vt:lpstr>Resources</vt:lpstr>
      <vt:lpstr>Resource Types</vt:lpstr>
      <vt:lpstr>Typology of Resources</vt:lpstr>
      <vt:lpstr>So you want to build a movement?</vt:lpstr>
      <vt:lpstr>Resource Derivation</vt:lpstr>
      <vt:lpstr>Derivation Depends on Movement Type</vt:lpstr>
      <vt:lpstr>Civil Rights Movement</vt:lpstr>
      <vt:lpstr>Effects of Externally Derived Resources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</dc:title>
  <dc:creator>Burrel Vann</dc:creator>
  <cp:lastModifiedBy>Vann, Burrel</cp:lastModifiedBy>
  <cp:revision>16</cp:revision>
  <dcterms:created xsi:type="dcterms:W3CDTF">2016-08-24T22:44:57Z</dcterms:created>
  <dcterms:modified xsi:type="dcterms:W3CDTF">2017-09-06T18:51:45Z</dcterms:modified>
</cp:coreProperties>
</file>