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D000-9338-2D4C-93B2-12691D16F432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9252-937F-F341-923E-D6853FA7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– something you experience at the time of participation</a:t>
            </a:r>
          </a:p>
          <a:p>
            <a:r>
              <a:rPr lang="en-US" baseline="0" dirty="0" smtClean="0"/>
              <a:t>Indirect – happens outside the site of movement activity/participation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</a:p>
          <a:p>
            <a:r>
              <a:rPr lang="en-US" baseline="0" dirty="0" smtClean="0"/>
              <a:t>Or participation might encourage high 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t reaching goals, </a:t>
            </a:r>
            <a:r>
              <a:rPr lang="en-US" baseline="0" dirty="0" err="1" smtClean="0"/>
              <a:t>unpleasent</a:t>
            </a:r>
            <a:r>
              <a:rPr lang="en-US" baseline="0" dirty="0" smtClean="0"/>
              <a:t>, </a:t>
            </a:r>
            <a:endParaRPr lang="en-US" dirty="0" smtClean="0"/>
          </a:p>
          <a:p>
            <a:r>
              <a:rPr lang="en-US" dirty="0" smtClean="0"/>
              <a:t>Fight with other participant, defection of friend, shift toward</a:t>
            </a:r>
            <a:r>
              <a:rPr lang="en-US" baseline="0" dirty="0" smtClean="0"/>
              <a:t> radical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5210" y="4038600"/>
            <a:ext cx="853399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B4E3AD-2290-2B45-A362-70E68C4FC99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9A176E-3E1E-AC4D-98B8-A1484C97986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YdszjtiP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37055"/>
            <a:ext cx="286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 Commitment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79751" y="2954316"/>
            <a:ext cx="230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High Risk/High Cost Activism</a:t>
            </a:r>
            <a:endParaRPr lang="en-US" sz="2800" dirty="0"/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4669177" y="131586"/>
            <a:ext cx="82739" cy="5645461"/>
          </a:xfrm>
          <a:prstGeom prst="curvedConnector3">
            <a:avLst>
              <a:gd name="adj1" fmla="val 18885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2"/>
            <a:endCxn id="4" idx="2"/>
          </p:cNvCxnSpPr>
          <p:nvPr/>
        </p:nvCxnSpPr>
        <p:spPr>
          <a:xfrm rot="5400000" flipH="1">
            <a:off x="4536472" y="911619"/>
            <a:ext cx="348148" cy="5645461"/>
          </a:xfrm>
          <a:prstGeom prst="curvedConnector3">
            <a:avLst>
              <a:gd name="adj1" fmla="val -4087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2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while others don’t?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426045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Organizational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3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 networks and organizational affiliations?</a:t>
            </a:r>
          </a:p>
          <a:p>
            <a:pPr lvl="1"/>
            <a:r>
              <a:rPr lang="en-US" dirty="0" smtClean="0"/>
              <a:t>Makes you more likely to interact with movement members who will (1) inform you about social movements and (2) ask you to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Structural Factors for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Think back to when you participated in an event</a:t>
            </a:r>
          </a:p>
          <a:p>
            <a:pPr lvl="1"/>
            <a:r>
              <a:rPr lang="en-US" dirty="0" smtClean="0"/>
              <a:t>Protest</a:t>
            </a:r>
          </a:p>
          <a:p>
            <a:pPr lvl="1"/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Party</a:t>
            </a:r>
          </a:p>
          <a:p>
            <a:pPr lvl="1"/>
            <a:endParaRPr lang="en-US" dirty="0"/>
          </a:p>
          <a:p>
            <a:r>
              <a:rPr lang="en-US" dirty="0" smtClean="0"/>
              <a:t>How did you hear about the event?</a:t>
            </a:r>
          </a:p>
          <a:p>
            <a:r>
              <a:rPr lang="en-US" dirty="0" smtClean="0"/>
              <a:t>Who asked to you show up?</a:t>
            </a:r>
          </a:p>
        </p:txBody>
      </p:sp>
    </p:spTree>
    <p:extLst>
      <p:ext uri="{BB962C8B-B14F-4D97-AF65-F5344CB8AC3E}">
        <p14:creationId xmlns:p14="http://schemas.microsoft.com/office/powerpoint/2010/main" val="31243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13162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Efficacy</a:t>
            </a:r>
          </a:p>
          <a:p>
            <a:r>
              <a:rPr lang="en-US" dirty="0" smtClean="0"/>
              <a:t>Collective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collective efficacy and collective identity?</a:t>
            </a:r>
          </a:p>
          <a:p>
            <a:pPr lvl="1"/>
            <a:r>
              <a:rPr lang="en-US" dirty="0" smtClean="0"/>
              <a:t>You’re more likely to participate if you believe that (1) by working together, with (2) others who share a sense of “one-ness” with you, you can bring about your desired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Efficacy</a:t>
            </a:r>
          </a:p>
          <a:p>
            <a:pPr lvl="1"/>
            <a:r>
              <a:rPr lang="en-US" dirty="0" smtClean="0"/>
              <a:t>Belief that you have the capacity to make a difference</a:t>
            </a:r>
          </a:p>
          <a:p>
            <a:r>
              <a:rPr lang="en-US" dirty="0" smtClean="0"/>
              <a:t>Collective Efficacy</a:t>
            </a:r>
          </a:p>
          <a:p>
            <a:pPr lvl="1"/>
            <a:r>
              <a:rPr lang="en-US" dirty="0" smtClean="0"/>
              <a:t>Belief that you can make a difference by working together, collectively</a:t>
            </a:r>
          </a:p>
        </p:txBody>
      </p:sp>
    </p:spTree>
    <p:extLst>
      <p:ext uri="{BB962C8B-B14F-4D97-AF65-F5344CB8AC3E}">
        <p14:creationId xmlns:p14="http://schemas.microsoft.com/office/powerpoint/2010/main" val="178205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on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in social movements while others do not?</a:t>
            </a:r>
          </a:p>
          <a:p>
            <a:r>
              <a:rPr lang="en-US" dirty="0" smtClean="0"/>
              <a:t>Why is participation sustained?</a:t>
            </a:r>
          </a:p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Identity</a:t>
            </a:r>
          </a:p>
          <a:p>
            <a:pPr lvl="1"/>
            <a:r>
              <a:rPr lang="en-US" dirty="0" smtClean="0"/>
              <a:t>Sense of shared experiences with others</a:t>
            </a:r>
          </a:p>
          <a:p>
            <a:pPr lvl="1"/>
            <a:r>
              <a:rPr lang="en-US" dirty="0" smtClean="0"/>
              <a:t>Can empathize with you</a:t>
            </a:r>
          </a:p>
          <a:p>
            <a:pPr lvl="1"/>
            <a:r>
              <a:rPr lang="en-US" dirty="0" smtClean="0"/>
              <a:t>Strong sense of identification with social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3669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r>
              <a:rPr lang="en-US" dirty="0" smtClean="0"/>
              <a:t>Prior History with Politics and Movements</a:t>
            </a:r>
          </a:p>
          <a:p>
            <a:r>
              <a:rPr lang="en-US" dirty="0" smtClean="0"/>
              <a:t>Biographical Availability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0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socialization, past experiences, and availability?</a:t>
            </a:r>
          </a:p>
          <a:p>
            <a:pPr lvl="1"/>
            <a:r>
              <a:rPr lang="en-US" dirty="0" smtClean="0"/>
              <a:t>In the past or in the present, you are/were (1) open to participating in politic or movements and (2) you have/had the time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pPr lvl="1"/>
            <a:r>
              <a:rPr lang="en-US" dirty="0" smtClean="0"/>
              <a:t>Raised to know and appreciate political activity as one of your norms/values</a:t>
            </a:r>
          </a:p>
          <a:p>
            <a:pPr lvl="1"/>
            <a:r>
              <a:rPr lang="en-US" dirty="0" smtClean="0"/>
              <a:t>Comes from parents or primary groups</a:t>
            </a:r>
          </a:p>
        </p:txBody>
      </p:sp>
    </p:spTree>
    <p:extLst>
      <p:ext uri="{BB962C8B-B14F-4D97-AF65-F5344CB8AC3E}">
        <p14:creationId xmlns:p14="http://schemas.microsoft.com/office/powerpoint/2010/main" val="62516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of your vote?</a:t>
            </a:r>
          </a:p>
          <a:p>
            <a:r>
              <a:rPr lang="en-US" dirty="0" smtClean="0"/>
              <a:t>How many of your parents vote?</a:t>
            </a:r>
          </a:p>
          <a:p>
            <a:r>
              <a:rPr lang="en-US" dirty="0" smtClean="0"/>
              <a:t>What kinds of things did your parents say about voting,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 engagement in politics</a:t>
            </a:r>
          </a:p>
          <a:p>
            <a:pPr lvl="1"/>
            <a:r>
              <a:rPr lang="en-US" dirty="0" smtClean="0"/>
              <a:t>Those who are interested, knowledgeable about, and enjoy discussion about politics are more likely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Biographic availability</a:t>
            </a:r>
          </a:p>
          <a:p>
            <a:pPr lvl="1"/>
            <a:r>
              <a:rPr lang="en-US" dirty="0" smtClean="0"/>
              <a:t>Lifestyle characteristics that alter the costs and risks associated with participation</a:t>
            </a:r>
          </a:p>
          <a:p>
            <a:pPr lvl="1"/>
            <a:r>
              <a:rPr lang="en-US" dirty="0" smtClean="0"/>
              <a:t>Absence of personal constraints on time</a:t>
            </a:r>
          </a:p>
          <a:p>
            <a:pPr lvl="2"/>
            <a:r>
              <a:rPr lang="en-US" dirty="0" smtClean="0"/>
              <a:t>Marriage</a:t>
            </a:r>
          </a:p>
          <a:p>
            <a:pPr lvl="2"/>
            <a:r>
              <a:rPr lang="en-US" dirty="0" smtClean="0"/>
              <a:t>Kids</a:t>
            </a:r>
          </a:p>
          <a:p>
            <a:pPr lvl="2"/>
            <a:r>
              <a:rPr lang="en-US" dirty="0" smtClean="0"/>
              <a:t>Full-time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 for Participating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up on incentives, pages 132-140</a:t>
            </a:r>
          </a:p>
        </p:txBody>
      </p:sp>
    </p:spTree>
    <p:extLst>
      <p:ext uri="{BB962C8B-B14F-4D97-AF65-F5344CB8AC3E}">
        <p14:creationId xmlns:p14="http://schemas.microsoft.com/office/powerpoint/2010/main" val="120575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accounts for persistent/sustained participation?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Conceptualizing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Obstacles to participation</a:t>
            </a:r>
          </a:p>
          <a:p>
            <a:pPr lvl="1"/>
            <a:r>
              <a:rPr lang="en-US" dirty="0" smtClean="0"/>
              <a:t>Costs versus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ommitment</a:t>
            </a:r>
          </a:p>
          <a:p>
            <a:pPr lvl="1"/>
            <a:r>
              <a:rPr lang="en-US" dirty="0" smtClean="0"/>
              <a:t>Correspondence of self interest and group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commitment </a:t>
            </a:r>
          </a:p>
          <a:p>
            <a:pPr lvl="1"/>
            <a:r>
              <a:rPr lang="en-US" dirty="0" smtClean="0"/>
              <a:t>Social isolation</a:t>
            </a:r>
          </a:p>
          <a:p>
            <a:pPr lvl="1"/>
            <a:r>
              <a:rPr lang="en-US" dirty="0" smtClean="0"/>
              <a:t>Conversion (e.g. religion)</a:t>
            </a:r>
          </a:p>
          <a:p>
            <a:pPr lvl="1"/>
            <a:r>
              <a:rPr lang="en-US" dirty="0" smtClean="0"/>
              <a:t>Specific dress codes</a:t>
            </a:r>
          </a:p>
          <a:p>
            <a:pPr lvl="1"/>
            <a:r>
              <a:rPr lang="en-US" dirty="0" smtClean="0"/>
              <a:t>Confession</a:t>
            </a:r>
          </a:p>
          <a:p>
            <a:pPr lvl="1"/>
            <a:r>
              <a:rPr lang="en-US" dirty="0" smtClean="0"/>
              <a:t>Surrendering/donating personal resources</a:t>
            </a:r>
          </a:p>
          <a:p>
            <a:pPr lvl="1"/>
            <a:r>
              <a:rPr lang="en-US" dirty="0" err="1" smtClean="0"/>
              <a:t>ingroup</a:t>
            </a:r>
            <a:r>
              <a:rPr lang="en-US" dirty="0" smtClean="0"/>
              <a:t>-/</a:t>
            </a:r>
            <a:r>
              <a:rPr lang="en-US" dirty="0" err="1" smtClean="0"/>
              <a:t>outgroup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Insufficient gratification</a:t>
            </a:r>
          </a:p>
          <a:p>
            <a:r>
              <a:rPr lang="en-US" dirty="0" smtClean="0"/>
              <a:t>Declining commitment</a:t>
            </a:r>
          </a:p>
          <a:p>
            <a:r>
              <a:rPr lang="en-US" dirty="0" smtClean="0"/>
              <a:t>Precipitating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versus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Subtracting something good</a:t>
            </a:r>
          </a:p>
          <a:p>
            <a:pPr lvl="2"/>
            <a:r>
              <a:rPr lang="en-US" dirty="0" smtClean="0"/>
              <a:t>Money, time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Adding something bad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arm,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Direct: Travel expenses to attend DC protest</a:t>
            </a:r>
          </a:p>
          <a:p>
            <a:pPr lvl="1"/>
            <a:r>
              <a:rPr lang="en-US" dirty="0" smtClean="0"/>
              <a:t>Indirect: Lost wages for skipping work for protest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Direct: Police brutality at protest event</a:t>
            </a:r>
          </a:p>
          <a:p>
            <a:pPr lvl="1"/>
            <a:r>
              <a:rPr lang="en-US" dirty="0" smtClean="0"/>
              <a:t>Indirect: Surveillance because of past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3876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Freedom Summer in 1964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870357"/>
              </p:ext>
            </p:extLst>
          </p:nvPr>
        </p:nvGraphicFramePr>
        <p:xfrm>
          <a:off x="457200" y="1600198"/>
          <a:ext cx="8073093" cy="376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58"/>
                <a:gridCol w="3829904"/>
                <a:gridCol w="2691031"/>
              </a:tblGrid>
              <a:tr h="6747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Type of Risk/Type of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Risk</a:t>
                      </a:r>
                      <a:endParaRPr lang="en-US" dirty="0"/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Low</a:t>
                      </a:r>
                      <a:r>
                        <a:rPr lang="en-US" b="1" baseline="0" dirty="0" smtClean="0"/>
                        <a:t>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Signing a petition in the contemporary 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Signing a pro-communist petition during the</a:t>
                      </a:r>
                      <a:r>
                        <a:rPr lang="en-US" baseline="0" dirty="0" smtClean="0"/>
                        <a:t> McCarthy Era</a:t>
                      </a:r>
                      <a:endParaRPr lang="en-US" dirty="0"/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Traveling to Washington</a:t>
                      </a:r>
                      <a:r>
                        <a:rPr lang="en-US" baseline="0" dirty="0" smtClean="0"/>
                        <a:t>, D.C. for a protest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Traveling to South</a:t>
                      </a:r>
                      <a:r>
                        <a:rPr lang="en-US" baseline="0" dirty="0" smtClean="0"/>
                        <a:t> (as a Californian) to participate in Freedom Summer in 1964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Variable Risks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a sheet of paper, write down at least one example from one of the cells in the previous table</a:t>
            </a:r>
            <a:endParaRPr lang="en-US" dirty="0"/>
          </a:p>
          <a:p>
            <a:pPr lvl="1"/>
            <a:r>
              <a:rPr lang="en-US" dirty="0" smtClean="0"/>
              <a:t>Low risk, low cost</a:t>
            </a:r>
          </a:p>
          <a:p>
            <a:pPr lvl="1"/>
            <a:r>
              <a:rPr lang="en-US" dirty="0" smtClean="0"/>
              <a:t>Low risk, high cost</a:t>
            </a:r>
          </a:p>
          <a:p>
            <a:pPr lvl="1"/>
            <a:r>
              <a:rPr lang="en-US" dirty="0" smtClean="0"/>
              <a:t>High risk, low cost</a:t>
            </a:r>
          </a:p>
          <a:p>
            <a:pPr lvl="1"/>
            <a:r>
              <a:rPr lang="en-US" dirty="0" smtClean="0"/>
              <a:t>High risk, high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37055"/>
            <a:ext cx="286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 Commitment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79751" y="2954316"/>
            <a:ext cx="230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High Risk/High Cost Activism</a:t>
            </a:r>
            <a:endParaRPr lang="en-US" sz="2800" dirty="0"/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4669177" y="131586"/>
            <a:ext cx="82739" cy="5645461"/>
          </a:xfrm>
          <a:prstGeom prst="curvedConnector3">
            <a:avLst>
              <a:gd name="adj1" fmla="val 18885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 Theme">
  <a:themeElements>
    <a:clrScheme name="Chargers Theme Colors 1">
      <a:dk1>
        <a:srgbClr val="000000"/>
      </a:dk1>
      <a:lt1>
        <a:srgbClr val="CCCCCC"/>
      </a:lt1>
      <a:dk2>
        <a:srgbClr val="0C2340"/>
      </a:dk2>
      <a:lt2>
        <a:srgbClr val="CCCCCC"/>
      </a:lt2>
      <a:accent1>
        <a:srgbClr val="FFB81C"/>
      </a:accent1>
      <a:accent2>
        <a:srgbClr val="0072CE"/>
      </a:accent2>
      <a:accent3>
        <a:srgbClr val="999999"/>
      </a:accent3>
      <a:accent4>
        <a:srgbClr val="FFB81C"/>
      </a:accent4>
      <a:accent5>
        <a:srgbClr val="FFFFFF"/>
      </a:accent5>
      <a:accent6>
        <a:srgbClr val="666666"/>
      </a:accent6>
      <a:hlink>
        <a:srgbClr val="0072CE"/>
      </a:hlink>
      <a:folHlink>
        <a:srgbClr val="66666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 Theme.thmx</Template>
  <TotalTime>129</TotalTime>
  <Words>788</Words>
  <Application>Microsoft Macintosh PowerPoint</Application>
  <PresentationFormat>On-screen Show (4:3)</PresentationFormat>
  <Paragraphs>151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Chargers Theme</vt:lpstr>
      <vt:lpstr>Participation</vt:lpstr>
      <vt:lpstr>Main Questions on Participation</vt:lpstr>
      <vt:lpstr>Conceptualizing Participation</vt:lpstr>
      <vt:lpstr>Costs versus Risks</vt:lpstr>
      <vt:lpstr>Direct and Indirect Costs and Risks</vt:lpstr>
      <vt:lpstr>Variation in Costs and Risks</vt:lpstr>
      <vt:lpstr>Variation in Costs and Risks</vt:lpstr>
      <vt:lpstr>Practice: Variable Risks and Costs</vt:lpstr>
      <vt:lpstr>Commitment</vt:lpstr>
      <vt:lpstr>Commitment</vt:lpstr>
      <vt:lpstr>Question 1</vt:lpstr>
      <vt:lpstr>Differential Recruitment and Participation</vt:lpstr>
      <vt:lpstr>Structural Factors</vt:lpstr>
      <vt:lpstr>Structural Factors</vt:lpstr>
      <vt:lpstr>Practice: Structural Factors for Participation</vt:lpstr>
      <vt:lpstr>Differential Recruitment and Participation</vt:lpstr>
      <vt:lpstr>Social Psychological Factors</vt:lpstr>
      <vt:lpstr>Social Psychological Factors</vt:lpstr>
      <vt:lpstr>Social Psychological Factors</vt:lpstr>
      <vt:lpstr>Social Psychological Factors</vt:lpstr>
      <vt:lpstr>Differential Recruitment and Participation</vt:lpstr>
      <vt:lpstr>Biographical Factors</vt:lpstr>
      <vt:lpstr>Biographical Factors</vt:lpstr>
      <vt:lpstr>Biographical Factors</vt:lpstr>
      <vt:lpstr>Practice: Socialization</vt:lpstr>
      <vt:lpstr>Biographical Factors</vt:lpstr>
      <vt:lpstr>Biographical Factors</vt:lpstr>
      <vt:lpstr>Incentives for Participating</vt:lpstr>
      <vt:lpstr>Question 2</vt:lpstr>
      <vt:lpstr>Sustained Participation</vt:lpstr>
      <vt:lpstr>Sustained Participation</vt:lpstr>
      <vt:lpstr>Question 3</vt:lpstr>
      <vt:lpstr>Disengagement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Participation</dc:title>
  <dc:creator>Burrel Vann</dc:creator>
  <cp:lastModifiedBy>Burrel Vann</cp:lastModifiedBy>
  <cp:revision>58</cp:revision>
  <dcterms:created xsi:type="dcterms:W3CDTF">2016-10-02T21:58:34Z</dcterms:created>
  <dcterms:modified xsi:type="dcterms:W3CDTF">2016-10-03T00:08:13Z</dcterms:modified>
</cp:coreProperties>
</file>