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258" r:id="rId3"/>
    <p:sldId id="257" r:id="rId4"/>
    <p:sldId id="259" r:id="rId5"/>
    <p:sldId id="268" r:id="rId6"/>
    <p:sldId id="260" r:id="rId7"/>
    <p:sldId id="261" r:id="rId8"/>
    <p:sldId id="262" r:id="rId9"/>
    <p:sldId id="263" r:id="rId10"/>
    <p:sldId id="267" r:id="rId11"/>
    <p:sldId id="266" r:id="rId12"/>
    <p:sldId id="269" r:id="rId13"/>
    <p:sldId id="270" r:id="rId14"/>
    <p:sldId id="271" r:id="rId15"/>
    <p:sldId id="272" r:id="rId16"/>
    <p:sldId id="273" r:id="rId17"/>
    <p:sldId id="274" r:id="rId18"/>
    <p:sldId id="275" r:id="rId19"/>
    <p:sldId id="276"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214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39B215-84F6-B24E-9DD3-71138CBF3EB6}" type="datetimeFigureOut">
              <a:rPr lang="en-US" smtClean="0"/>
              <a:t>10/23/16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F4E7CA-4164-194B-AD1C-E968AC0C38E2}" type="slidenum">
              <a:rPr lang="en-US" smtClean="0"/>
              <a:t>‹#›</a:t>
            </a:fld>
            <a:endParaRPr lang="en-US"/>
          </a:p>
        </p:txBody>
      </p:sp>
    </p:spTree>
    <p:extLst>
      <p:ext uri="{BB962C8B-B14F-4D97-AF65-F5344CB8AC3E}">
        <p14:creationId xmlns:p14="http://schemas.microsoft.com/office/powerpoint/2010/main" val="345579931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F4E7CA-4164-194B-AD1C-E968AC0C38E2}" type="slidenum">
              <a:rPr lang="en-US" smtClean="0"/>
              <a:t>3</a:t>
            </a:fld>
            <a:endParaRPr lang="en-US"/>
          </a:p>
        </p:txBody>
      </p:sp>
    </p:spTree>
    <p:extLst>
      <p:ext uri="{BB962C8B-B14F-4D97-AF65-F5344CB8AC3E}">
        <p14:creationId xmlns:p14="http://schemas.microsoft.com/office/powerpoint/2010/main" val="3316232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Elites</a:t>
            </a:r>
            <a:r>
              <a:rPr lang="en-US" baseline="0" dirty="0" smtClean="0"/>
              <a:t> give movements some legitimacy to help them clear various policy hurdles so that they don’t need a seat at the table</a:t>
            </a:r>
            <a:r>
              <a:rPr lang="is-IS" baseline="0" dirty="0" smtClean="0"/>
              <a:t>… the seat is taken by a sympathetic politician.</a:t>
            </a:r>
          </a:p>
          <a:p>
            <a:r>
              <a:rPr lang="is-IS" baseline="0" dirty="0" smtClean="0"/>
              <a:t>Divisions create access points, opportunities to get politicians on one side of the issue on board with you.</a:t>
            </a:r>
            <a:endParaRPr lang="en-US" dirty="0"/>
          </a:p>
        </p:txBody>
      </p:sp>
      <p:sp>
        <p:nvSpPr>
          <p:cNvPr id="4" name="Slide Number Placeholder 3"/>
          <p:cNvSpPr>
            <a:spLocks noGrp="1"/>
          </p:cNvSpPr>
          <p:nvPr>
            <p:ph type="sldNum" sz="quarter" idx="10"/>
          </p:nvPr>
        </p:nvSpPr>
        <p:spPr/>
        <p:txBody>
          <a:bodyPr/>
          <a:lstStyle/>
          <a:p>
            <a:fld id="{47F4E7CA-4164-194B-AD1C-E968AC0C38E2}" type="slidenum">
              <a:rPr lang="en-US" smtClean="0"/>
              <a:t>14</a:t>
            </a:fld>
            <a:endParaRPr lang="en-US"/>
          </a:p>
        </p:txBody>
      </p:sp>
    </p:spTree>
    <p:extLst>
      <p:ext uri="{BB962C8B-B14F-4D97-AF65-F5344CB8AC3E}">
        <p14:creationId xmlns:p14="http://schemas.microsoft.com/office/powerpoint/2010/main" val="3173518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Targeted politicians to say</a:t>
            </a:r>
            <a:r>
              <a:rPr lang="en-US" baseline="0" dirty="0" smtClean="0"/>
              <a:t> “hey, women have a unique perspective on politics that needs to be taken into account” and targeted public saying “women’s roles are not solely confined to the home</a:t>
            </a:r>
            <a:r>
              <a:rPr lang="is-IS" baseline="0" dirty="0" smtClean="0"/>
              <a:t>…”</a:t>
            </a:r>
            <a:endParaRPr lang="en-US" dirty="0"/>
          </a:p>
        </p:txBody>
      </p:sp>
      <p:sp>
        <p:nvSpPr>
          <p:cNvPr id="4" name="Slide Number Placeholder 3"/>
          <p:cNvSpPr>
            <a:spLocks noGrp="1"/>
          </p:cNvSpPr>
          <p:nvPr>
            <p:ph type="sldNum" sz="quarter" idx="10"/>
          </p:nvPr>
        </p:nvSpPr>
        <p:spPr/>
        <p:txBody>
          <a:bodyPr/>
          <a:lstStyle/>
          <a:p>
            <a:fld id="{47F4E7CA-4164-194B-AD1C-E968AC0C38E2}" type="slidenum">
              <a:rPr lang="en-US" smtClean="0"/>
              <a:t>4</a:t>
            </a:fld>
            <a:endParaRPr lang="en-US"/>
          </a:p>
        </p:txBody>
      </p:sp>
    </p:spTree>
    <p:extLst>
      <p:ext uri="{BB962C8B-B14F-4D97-AF65-F5344CB8AC3E}">
        <p14:creationId xmlns:p14="http://schemas.microsoft.com/office/powerpoint/2010/main" val="2427939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F4E7CA-4164-194B-AD1C-E968AC0C38E2}" type="slidenum">
              <a:rPr lang="en-US" smtClean="0"/>
              <a:t>5</a:t>
            </a:fld>
            <a:endParaRPr lang="en-US"/>
          </a:p>
        </p:txBody>
      </p:sp>
    </p:spTree>
    <p:extLst>
      <p:ext uri="{BB962C8B-B14F-4D97-AF65-F5344CB8AC3E}">
        <p14:creationId xmlns:p14="http://schemas.microsoft.com/office/powerpoint/2010/main" val="2427939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Difficult to </a:t>
            </a:r>
            <a:endParaRPr lang="en-US" dirty="0"/>
          </a:p>
        </p:txBody>
      </p:sp>
      <p:sp>
        <p:nvSpPr>
          <p:cNvPr id="4" name="Slide Number Placeholder 3"/>
          <p:cNvSpPr>
            <a:spLocks noGrp="1"/>
          </p:cNvSpPr>
          <p:nvPr>
            <p:ph type="sldNum" sz="quarter" idx="10"/>
          </p:nvPr>
        </p:nvSpPr>
        <p:spPr/>
        <p:txBody>
          <a:bodyPr/>
          <a:lstStyle/>
          <a:p>
            <a:fld id="{47F4E7CA-4164-194B-AD1C-E968AC0C38E2}" type="slidenum">
              <a:rPr lang="en-US" smtClean="0"/>
              <a:t>6</a:t>
            </a:fld>
            <a:endParaRPr lang="en-US"/>
          </a:p>
        </p:txBody>
      </p:sp>
    </p:spTree>
    <p:extLst>
      <p:ext uri="{BB962C8B-B14F-4D97-AF65-F5344CB8AC3E}">
        <p14:creationId xmlns:p14="http://schemas.microsoft.com/office/powerpoint/2010/main" val="4190163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Intended:</a:t>
            </a:r>
            <a:r>
              <a:rPr lang="en-US" baseline="0" dirty="0" smtClean="0"/>
              <a:t> something they expected to change; unintended: something they did not expect to change</a:t>
            </a:r>
          </a:p>
          <a:p>
            <a:r>
              <a:rPr lang="en-US" baseline="0" dirty="0" smtClean="0"/>
              <a:t>These can be internal or external to the movement.</a:t>
            </a:r>
            <a:endParaRPr lang="en-US" dirty="0"/>
          </a:p>
        </p:txBody>
      </p:sp>
      <p:sp>
        <p:nvSpPr>
          <p:cNvPr id="4" name="Slide Number Placeholder 3"/>
          <p:cNvSpPr>
            <a:spLocks noGrp="1"/>
          </p:cNvSpPr>
          <p:nvPr>
            <p:ph type="sldNum" sz="quarter" idx="10"/>
          </p:nvPr>
        </p:nvSpPr>
        <p:spPr/>
        <p:txBody>
          <a:bodyPr/>
          <a:lstStyle/>
          <a:p>
            <a:fld id="{47F4E7CA-4164-194B-AD1C-E968AC0C38E2}" type="slidenum">
              <a:rPr lang="en-US" smtClean="0"/>
              <a:t>8</a:t>
            </a:fld>
            <a:endParaRPr lang="en-US"/>
          </a:p>
        </p:txBody>
      </p:sp>
    </p:spTree>
    <p:extLst>
      <p:ext uri="{BB962C8B-B14F-4D97-AF65-F5344CB8AC3E}">
        <p14:creationId xmlns:p14="http://schemas.microsoft.com/office/powerpoint/2010/main" val="1617104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Intended Internal: deals with personal transformation, collective identity building, solidarity (religious movements,</a:t>
            </a:r>
            <a:r>
              <a:rPr lang="en-US" baseline="0" dirty="0" smtClean="0"/>
              <a:t> scientology, Buddhist movement)</a:t>
            </a:r>
            <a:endParaRPr lang="en-US" dirty="0" smtClean="0"/>
          </a:p>
          <a:p>
            <a:r>
              <a:rPr lang="en-US" dirty="0" smtClean="0"/>
              <a:t>Unintended</a:t>
            </a:r>
            <a:r>
              <a:rPr lang="en-US" baseline="0" dirty="0" smtClean="0"/>
              <a:t> Internal: disagreements about goals or strategies/tactics to achieve them, disputes about how to frame an issue, development of oppositional factions within SMO (SDS/Weather Underground)</a:t>
            </a:r>
          </a:p>
          <a:p>
            <a:r>
              <a:rPr lang="en-US" baseline="0" dirty="0" smtClean="0"/>
              <a:t>Intended External: those that the movement explicitly fights for, for which they have no control or are not the system of authority (LGBT orgs fighting to halt SSM bans, Townsend movement influenced growth in support for national social security program)</a:t>
            </a:r>
          </a:p>
          <a:p>
            <a:r>
              <a:rPr lang="en-US" baseline="0" dirty="0" smtClean="0"/>
              <a:t>Unintended External: those that the movement did not explicitly fight for, or desire or see coming (counter movements, repression, spillover)</a:t>
            </a:r>
          </a:p>
          <a:p>
            <a:endParaRPr lang="en-US" dirty="0"/>
          </a:p>
        </p:txBody>
      </p:sp>
      <p:sp>
        <p:nvSpPr>
          <p:cNvPr id="4" name="Slide Number Placeholder 3"/>
          <p:cNvSpPr>
            <a:spLocks noGrp="1"/>
          </p:cNvSpPr>
          <p:nvPr>
            <p:ph type="sldNum" sz="quarter" idx="10"/>
          </p:nvPr>
        </p:nvSpPr>
        <p:spPr/>
        <p:txBody>
          <a:bodyPr/>
          <a:lstStyle/>
          <a:p>
            <a:fld id="{47F4E7CA-4164-194B-AD1C-E968AC0C38E2}" type="slidenum">
              <a:rPr lang="en-US" smtClean="0"/>
              <a:t>9</a:t>
            </a:fld>
            <a:endParaRPr lang="en-US"/>
          </a:p>
        </p:txBody>
      </p:sp>
    </p:spTree>
    <p:extLst>
      <p:ext uri="{BB962C8B-B14F-4D97-AF65-F5344CB8AC3E}">
        <p14:creationId xmlns:p14="http://schemas.microsoft.com/office/powerpoint/2010/main" val="1076012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F4E7CA-4164-194B-AD1C-E968AC0C38E2}" type="slidenum">
              <a:rPr lang="en-US" smtClean="0"/>
              <a:t>10</a:t>
            </a:fld>
            <a:endParaRPr lang="en-US"/>
          </a:p>
        </p:txBody>
      </p:sp>
    </p:spTree>
    <p:extLst>
      <p:ext uri="{BB962C8B-B14F-4D97-AF65-F5344CB8AC3E}">
        <p14:creationId xmlns:p14="http://schemas.microsoft.com/office/powerpoint/2010/main" val="1076012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Acceptance means that</a:t>
            </a:r>
            <a:r>
              <a:rPr lang="en-US" baseline="0" dirty="0" smtClean="0"/>
              <a:t> the movement and its representatives are viewed as legitimate and are given a seat at the table where they can speak on issues, they are taken seriously, as are their demands.</a:t>
            </a:r>
          </a:p>
          <a:p>
            <a:r>
              <a:rPr lang="en-US" baseline="0" dirty="0" smtClean="0"/>
              <a:t>New advantages are collective benefits that the movement is able to win for its members and constituents.</a:t>
            </a:r>
            <a:endParaRPr lang="en-US" dirty="0"/>
          </a:p>
        </p:txBody>
      </p:sp>
      <p:sp>
        <p:nvSpPr>
          <p:cNvPr id="4" name="Slide Number Placeholder 3"/>
          <p:cNvSpPr>
            <a:spLocks noGrp="1"/>
          </p:cNvSpPr>
          <p:nvPr>
            <p:ph type="sldNum" sz="quarter" idx="10"/>
          </p:nvPr>
        </p:nvSpPr>
        <p:spPr/>
        <p:txBody>
          <a:bodyPr/>
          <a:lstStyle/>
          <a:p>
            <a:fld id="{47F4E7CA-4164-194B-AD1C-E968AC0C38E2}" type="slidenum">
              <a:rPr lang="en-US" smtClean="0"/>
              <a:t>11</a:t>
            </a:fld>
            <a:endParaRPr lang="en-US"/>
          </a:p>
        </p:txBody>
      </p:sp>
    </p:spTree>
    <p:extLst>
      <p:ext uri="{BB962C8B-B14F-4D97-AF65-F5344CB8AC3E}">
        <p14:creationId xmlns:p14="http://schemas.microsoft.com/office/powerpoint/2010/main" val="1663099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Access-Influence:</a:t>
            </a:r>
            <a:r>
              <a:rPr lang="en-US" baseline="0" dirty="0" smtClean="0"/>
              <a:t> creates change by becoming a bargaining member with political officials</a:t>
            </a:r>
            <a:r>
              <a:rPr lang="is-IS" baseline="0" dirty="0" smtClean="0"/>
              <a:t>… uses lobbying or litigation to get a seat at the table</a:t>
            </a:r>
            <a:endParaRPr lang="en-US" dirty="0" smtClean="0"/>
          </a:p>
          <a:p>
            <a:r>
              <a:rPr lang="en-US" dirty="0" smtClean="0"/>
              <a:t>Action-reaction/disruption:</a:t>
            </a:r>
            <a:r>
              <a:rPr lang="en-US" baseline="0" dirty="0" smtClean="0"/>
              <a:t> creates change because it interrupts/disrupts normal operating procedures of political officials/businesses– action leads to loss of revenue or ability to make policy so movements MUST be dealt with</a:t>
            </a:r>
            <a:endParaRPr lang="en-US" dirty="0"/>
          </a:p>
        </p:txBody>
      </p:sp>
      <p:sp>
        <p:nvSpPr>
          <p:cNvPr id="4" name="Slide Number Placeholder 3"/>
          <p:cNvSpPr>
            <a:spLocks noGrp="1"/>
          </p:cNvSpPr>
          <p:nvPr>
            <p:ph type="sldNum" sz="quarter" idx="10"/>
          </p:nvPr>
        </p:nvSpPr>
        <p:spPr/>
        <p:txBody>
          <a:bodyPr/>
          <a:lstStyle/>
          <a:p>
            <a:fld id="{47F4E7CA-4164-194B-AD1C-E968AC0C38E2}" type="slidenum">
              <a:rPr lang="en-US" smtClean="0"/>
              <a:t>13</a:t>
            </a:fld>
            <a:endParaRPr lang="en-US"/>
          </a:p>
        </p:txBody>
      </p:sp>
    </p:spTree>
    <p:extLst>
      <p:ext uri="{BB962C8B-B14F-4D97-AF65-F5344CB8AC3E}">
        <p14:creationId xmlns:p14="http://schemas.microsoft.com/office/powerpoint/2010/main" val="1181197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305210" y="4038600"/>
            <a:ext cx="8533990" cy="1828800"/>
          </a:xfrm>
        </p:spPr>
        <p:txBody>
          <a:bodyPr anchor="b"/>
          <a:lstStyle>
            <a:lvl1pPr algn="ctr">
              <a:defRPr cap="all" baseline="0"/>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679F244B-0AF9-8F4A-A087-4D8F8F071DCD}" type="datetimeFigureOut">
              <a:rPr lang="en-US" smtClean="0"/>
              <a:t>10/23/16</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CA6750B-78B8-B44D-9FC4-59D3A198BD6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9F244B-0AF9-8F4A-A087-4D8F8F071DCD}" type="datetimeFigureOut">
              <a:rPr lang="en-US" smtClean="0"/>
              <a:t>10/23/16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6750B-78B8-B44D-9FC4-59D3A198BD6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679F244B-0AF9-8F4A-A087-4D8F8F071DCD}" type="datetimeFigureOut">
              <a:rPr lang="en-US" smtClean="0"/>
              <a:t>10/23/16</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CA6750B-78B8-B44D-9FC4-59D3A198BD6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dirty="0"/>
          </a:p>
        </p:txBody>
      </p:sp>
      <p:sp>
        <p:nvSpPr>
          <p:cNvPr id="4" name="Date Placeholder 3"/>
          <p:cNvSpPr>
            <a:spLocks noGrp="1"/>
          </p:cNvSpPr>
          <p:nvPr>
            <p:ph type="dt" sz="half" idx="10"/>
          </p:nvPr>
        </p:nvSpPr>
        <p:spPr/>
        <p:txBody>
          <a:bodyPr/>
          <a:lstStyle/>
          <a:p>
            <a:fld id="{679F244B-0AF9-8F4A-A087-4D8F8F071DCD}" type="datetimeFigureOut">
              <a:rPr lang="en-US" smtClean="0"/>
              <a:t>10/23/16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CA6750B-78B8-B44D-9FC4-59D3A198BD67}"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679F244B-0AF9-8F4A-A087-4D8F8F071DCD}" type="datetimeFigureOut">
              <a:rPr lang="en-US" smtClean="0"/>
              <a:t>10/23/16</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CA6750B-78B8-B44D-9FC4-59D3A198BD67}"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679F244B-0AF9-8F4A-A087-4D8F8F071DCD}" type="datetimeFigureOut">
              <a:rPr lang="en-US" smtClean="0"/>
              <a:t>10/23/16</a:t>
            </a:fld>
            <a:endParaRPr lang="en-US"/>
          </a:p>
        </p:txBody>
      </p:sp>
      <p:sp>
        <p:nvSpPr>
          <p:cNvPr id="10" name="Slide Number Placeholder 9"/>
          <p:cNvSpPr>
            <a:spLocks noGrp="1"/>
          </p:cNvSpPr>
          <p:nvPr>
            <p:ph type="sldNum" sz="quarter" idx="16"/>
          </p:nvPr>
        </p:nvSpPr>
        <p:spPr/>
        <p:txBody>
          <a:bodyPr rtlCol="0"/>
          <a:lstStyle/>
          <a:p>
            <a:fld id="{BCA6750B-78B8-B44D-9FC4-59D3A198BD67}"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679F244B-0AF9-8F4A-A087-4D8F8F071DCD}" type="datetimeFigureOut">
              <a:rPr lang="en-US" smtClean="0"/>
              <a:t>10/23/16</a:t>
            </a:fld>
            <a:endParaRPr lang="en-US"/>
          </a:p>
        </p:txBody>
      </p:sp>
      <p:sp>
        <p:nvSpPr>
          <p:cNvPr id="12" name="Slide Number Placeholder 11"/>
          <p:cNvSpPr>
            <a:spLocks noGrp="1"/>
          </p:cNvSpPr>
          <p:nvPr>
            <p:ph type="sldNum" sz="quarter" idx="16"/>
          </p:nvPr>
        </p:nvSpPr>
        <p:spPr/>
        <p:txBody>
          <a:bodyPr rtlCol="0"/>
          <a:lstStyle/>
          <a:p>
            <a:fld id="{BCA6750B-78B8-B44D-9FC4-59D3A198BD67}"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79F244B-0AF9-8F4A-A087-4D8F8F071DCD}" type="datetimeFigureOut">
              <a:rPr lang="en-US" smtClean="0"/>
              <a:t>10/23/16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CA6750B-78B8-B44D-9FC4-59D3A198BD6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9F244B-0AF9-8F4A-A087-4D8F8F071DCD}" type="datetimeFigureOut">
              <a:rPr lang="en-US" smtClean="0"/>
              <a:t>10/23/16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CA6750B-78B8-B44D-9FC4-59D3A198BD6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79F244B-0AF9-8F4A-A087-4D8F8F071DCD}" type="datetimeFigureOut">
              <a:rPr lang="en-US" smtClean="0"/>
              <a:t>10/23/16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CA6750B-78B8-B44D-9FC4-59D3A198BD67}"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679F244B-0AF9-8F4A-A087-4D8F8F071DCD}" type="datetimeFigureOut">
              <a:rPr lang="en-US" smtClean="0"/>
              <a:t>10/23/16</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CA6750B-78B8-B44D-9FC4-59D3A198BD67}"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Drag picture to placeholder or click icon to add</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679F244B-0AF9-8F4A-A087-4D8F8F071DCD}" type="datetimeFigureOut">
              <a:rPr lang="en-US" smtClean="0"/>
              <a:t>10/23/16</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CA6750B-78B8-B44D-9FC4-59D3A198BD67}"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Consequences of Social Movements</a:t>
            </a:r>
            <a:endParaRPr lang="en-US" dirty="0"/>
          </a:p>
        </p:txBody>
      </p:sp>
      <p:sp>
        <p:nvSpPr>
          <p:cNvPr id="3" name="Subtitle 2"/>
          <p:cNvSpPr>
            <a:spLocks noGrp="1"/>
          </p:cNvSpPr>
          <p:nvPr>
            <p:ph type="subTitle" idx="1"/>
          </p:nvPr>
        </p:nvSpPr>
        <p:spPr/>
        <p:txBody>
          <a:bodyPr/>
          <a:lstStyle/>
          <a:p>
            <a:endParaRPr lang="en-US"/>
          </a:p>
        </p:txBody>
      </p:sp>
      <p:pic>
        <p:nvPicPr>
          <p:cNvPr id="4" name="Picture 3" descr="VR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3155" y="615200"/>
            <a:ext cx="5452449" cy="3658098"/>
          </a:xfrm>
          <a:prstGeom prst="rect">
            <a:avLst/>
          </a:prstGeom>
        </p:spPr>
      </p:pic>
    </p:spTree>
    <p:extLst>
      <p:ext uri="{BB962C8B-B14F-4D97-AF65-F5344CB8AC3E}">
        <p14:creationId xmlns:p14="http://schemas.microsoft.com/office/powerpoint/2010/main" val="11266881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357332325"/>
              </p:ext>
            </p:extLst>
          </p:nvPr>
        </p:nvGraphicFramePr>
        <p:xfrm>
          <a:off x="612648" y="2262875"/>
          <a:ext cx="8153400" cy="1925319"/>
        </p:xfrm>
        <a:graphic>
          <a:graphicData uri="http://schemas.openxmlformats.org/drawingml/2006/table">
            <a:tbl>
              <a:tblPr firstRow="1" bandRow="1">
                <a:tableStyleId>{D7AC3CCA-C797-4891-BE02-D94E43425B78}</a:tableStyleId>
              </a:tblPr>
              <a:tblGrid>
                <a:gridCol w="2717800"/>
                <a:gridCol w="2717800"/>
                <a:gridCol w="2717800"/>
              </a:tblGrid>
              <a:tr h="370840">
                <a:tc>
                  <a:txBody>
                    <a:bodyPr/>
                    <a:lstStyle/>
                    <a:p>
                      <a:endParaRPr lang="en-US" dirty="0"/>
                    </a:p>
                  </a:txBody>
                  <a:tcPr marL="90593" marR="90593"/>
                </a:tc>
                <a:tc>
                  <a:txBody>
                    <a:bodyPr/>
                    <a:lstStyle/>
                    <a:p>
                      <a:r>
                        <a:rPr lang="en-US" dirty="0" smtClean="0"/>
                        <a:t>Internal</a:t>
                      </a:r>
                      <a:endParaRPr lang="en-US" dirty="0"/>
                    </a:p>
                  </a:txBody>
                  <a:tcPr marL="90593" marR="90593"/>
                </a:tc>
                <a:tc>
                  <a:txBody>
                    <a:bodyPr/>
                    <a:lstStyle/>
                    <a:p>
                      <a:r>
                        <a:rPr lang="en-US" dirty="0" smtClean="0"/>
                        <a:t>External</a:t>
                      </a:r>
                      <a:endParaRPr lang="en-US" dirty="0"/>
                    </a:p>
                  </a:txBody>
                  <a:tcPr marL="90593" marR="90593"/>
                </a:tc>
              </a:tr>
              <a:tr h="370840">
                <a:tc>
                  <a:txBody>
                    <a:bodyPr/>
                    <a:lstStyle/>
                    <a:p>
                      <a:r>
                        <a:rPr lang="en-US" b="1" dirty="0" smtClean="0"/>
                        <a:t>Intended</a:t>
                      </a:r>
                      <a:endParaRPr lang="en-US" b="1" dirty="0"/>
                    </a:p>
                  </a:txBody>
                  <a:tcPr marL="90593" marR="90593"/>
                </a:tc>
                <a:tc>
                  <a:txBody>
                    <a:bodyPr/>
                    <a:lstStyle/>
                    <a:p>
                      <a:r>
                        <a:rPr lang="en-US" dirty="0" smtClean="0"/>
                        <a:t>Consciousness-raising amongst members</a:t>
                      </a:r>
                      <a:endParaRPr lang="en-US" dirty="0"/>
                    </a:p>
                  </a:txBody>
                  <a:tcPr marL="90593" marR="90593"/>
                </a:tc>
                <a:tc>
                  <a:txBody>
                    <a:bodyPr/>
                    <a:lstStyle/>
                    <a:p>
                      <a:r>
                        <a:rPr lang="en-US" dirty="0" smtClean="0"/>
                        <a:t>Desired</a:t>
                      </a:r>
                      <a:r>
                        <a:rPr lang="en-US" baseline="0" dirty="0" smtClean="0"/>
                        <a:t> policy passed</a:t>
                      </a:r>
                      <a:endParaRPr lang="en-US" dirty="0"/>
                    </a:p>
                  </a:txBody>
                  <a:tcPr marL="90593" marR="90593"/>
                </a:tc>
              </a:tr>
              <a:tr h="370840">
                <a:tc>
                  <a:txBody>
                    <a:bodyPr/>
                    <a:lstStyle/>
                    <a:p>
                      <a:r>
                        <a:rPr lang="en-US" b="1" dirty="0" smtClean="0"/>
                        <a:t>Unintended</a:t>
                      </a:r>
                      <a:endParaRPr lang="en-US" b="1" dirty="0"/>
                    </a:p>
                  </a:txBody>
                  <a:tcPr marL="90593" marR="90593"/>
                </a:tc>
                <a:tc>
                  <a:txBody>
                    <a:bodyPr/>
                    <a:lstStyle/>
                    <a:p>
                      <a:r>
                        <a:rPr lang="en-US" dirty="0" smtClean="0"/>
                        <a:t>Factions,</a:t>
                      </a:r>
                      <a:r>
                        <a:rPr lang="en-US" baseline="0" dirty="0" smtClean="0"/>
                        <a:t> fracturing, disputes, schisms within movement</a:t>
                      </a:r>
                      <a:endParaRPr lang="en-US" dirty="0"/>
                    </a:p>
                  </a:txBody>
                  <a:tcPr marL="90593" marR="90593"/>
                </a:tc>
                <a:tc>
                  <a:txBody>
                    <a:bodyPr/>
                    <a:lstStyle/>
                    <a:p>
                      <a:r>
                        <a:rPr lang="en-US" dirty="0" smtClean="0"/>
                        <a:t>Counter-mobilization,</a:t>
                      </a:r>
                      <a:r>
                        <a:rPr lang="en-US" baseline="0" dirty="0" smtClean="0"/>
                        <a:t> repression</a:t>
                      </a:r>
                      <a:endParaRPr lang="en-US" dirty="0"/>
                    </a:p>
                  </a:txBody>
                  <a:tcPr marL="90593" marR="90593"/>
                </a:tc>
              </a:tr>
            </a:tbl>
          </a:graphicData>
        </a:graphic>
      </p:graphicFrame>
    </p:spTree>
    <p:extLst>
      <p:ext uri="{BB962C8B-B14F-4D97-AF65-F5344CB8AC3E}">
        <p14:creationId xmlns:p14="http://schemas.microsoft.com/office/powerpoint/2010/main" val="40642318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C</a:t>
            </a:r>
            <a:r>
              <a:rPr lang="en-US" dirty="0" smtClean="0"/>
              <a:t>an Movements </a:t>
            </a:r>
            <a:r>
              <a:rPr lang="en-US" dirty="0"/>
              <a:t>W</a:t>
            </a:r>
            <a:r>
              <a:rPr lang="en-US" dirty="0" smtClean="0"/>
              <a:t>in?</a:t>
            </a:r>
            <a:endParaRPr lang="en-US" dirty="0"/>
          </a:p>
        </p:txBody>
      </p:sp>
      <p:sp>
        <p:nvSpPr>
          <p:cNvPr id="3" name="Content Placeholder 2"/>
          <p:cNvSpPr>
            <a:spLocks noGrp="1"/>
          </p:cNvSpPr>
          <p:nvPr>
            <p:ph sz="quarter" idx="1"/>
          </p:nvPr>
        </p:nvSpPr>
        <p:spPr/>
        <p:txBody>
          <a:bodyPr/>
          <a:lstStyle/>
          <a:p>
            <a:r>
              <a:rPr lang="en-US" dirty="0" smtClean="0"/>
              <a:t>Acceptance</a:t>
            </a:r>
          </a:p>
          <a:p>
            <a:r>
              <a:rPr lang="en-US" dirty="0" smtClean="0"/>
              <a:t>New advantages</a:t>
            </a:r>
            <a:endParaRPr lang="en-US" dirty="0"/>
          </a:p>
        </p:txBody>
      </p:sp>
    </p:spTree>
    <p:extLst>
      <p:ext uri="{BB962C8B-B14F-4D97-AF65-F5344CB8AC3E}">
        <p14:creationId xmlns:p14="http://schemas.microsoft.com/office/powerpoint/2010/main" val="511559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Factors Affecting Movement Consequences</a:t>
            </a:r>
            <a:endParaRPr lang="en-US" dirty="0"/>
          </a:p>
        </p:txBody>
      </p:sp>
      <p:sp>
        <p:nvSpPr>
          <p:cNvPr id="3" name="Content Placeholder 2"/>
          <p:cNvSpPr>
            <a:spLocks noGrp="1"/>
          </p:cNvSpPr>
          <p:nvPr>
            <p:ph sz="quarter" idx="1"/>
          </p:nvPr>
        </p:nvSpPr>
        <p:spPr/>
        <p:txBody>
          <a:bodyPr/>
          <a:lstStyle/>
          <a:p>
            <a:r>
              <a:rPr lang="en-US" dirty="0" smtClean="0"/>
              <a:t>Internal</a:t>
            </a:r>
          </a:p>
          <a:p>
            <a:r>
              <a:rPr lang="en-US" dirty="0" smtClean="0"/>
              <a:t>External</a:t>
            </a:r>
          </a:p>
          <a:p>
            <a:r>
              <a:rPr lang="en-US" dirty="0" smtClean="0"/>
              <a:t>Joint/Mediated</a:t>
            </a:r>
            <a:endParaRPr lang="en-US" dirty="0"/>
          </a:p>
        </p:txBody>
      </p:sp>
    </p:spTree>
    <p:extLst>
      <p:ext uri="{BB962C8B-B14F-4D97-AF65-F5344CB8AC3E}">
        <p14:creationId xmlns:p14="http://schemas.microsoft.com/office/powerpoint/2010/main" val="12081872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Internal Factors Affecting Movement Consequences</a:t>
            </a:r>
            <a:endParaRPr lang="en-US" dirty="0"/>
          </a:p>
        </p:txBody>
      </p:sp>
      <p:sp>
        <p:nvSpPr>
          <p:cNvPr id="3" name="Content Placeholder 2"/>
          <p:cNvSpPr>
            <a:spLocks noGrp="1"/>
          </p:cNvSpPr>
          <p:nvPr>
            <p:ph sz="quarter" idx="1"/>
          </p:nvPr>
        </p:nvSpPr>
        <p:spPr/>
        <p:txBody>
          <a:bodyPr>
            <a:normAutofit/>
          </a:bodyPr>
          <a:lstStyle/>
          <a:p>
            <a:r>
              <a:rPr lang="en-US" dirty="0" smtClean="0"/>
              <a:t>Organizational structure (tactical </a:t>
            </a:r>
            <a:r>
              <a:rPr lang="en-US" dirty="0"/>
              <a:t>c</a:t>
            </a:r>
            <a:r>
              <a:rPr lang="en-US" dirty="0" smtClean="0"/>
              <a:t>hoice)</a:t>
            </a:r>
          </a:p>
          <a:p>
            <a:pPr lvl="1"/>
            <a:r>
              <a:rPr lang="en-US" dirty="0" smtClean="0"/>
              <a:t>Access-Influence</a:t>
            </a:r>
          </a:p>
          <a:p>
            <a:pPr lvl="2"/>
            <a:r>
              <a:rPr lang="en-US" dirty="0" smtClean="0"/>
              <a:t>Institutional action</a:t>
            </a:r>
          </a:p>
          <a:p>
            <a:pPr lvl="1"/>
            <a:r>
              <a:rPr lang="en-US" dirty="0" smtClean="0"/>
              <a:t>Action-Reaction</a:t>
            </a:r>
          </a:p>
          <a:p>
            <a:pPr lvl="2"/>
            <a:r>
              <a:rPr lang="en-US" dirty="0" smtClean="0"/>
              <a:t>Disruptive action</a:t>
            </a:r>
          </a:p>
          <a:p>
            <a:pPr lvl="2"/>
            <a:endParaRPr lang="en-US" dirty="0"/>
          </a:p>
          <a:p>
            <a:r>
              <a:rPr lang="en-US" dirty="0" smtClean="0"/>
              <a:t>Collective action frames</a:t>
            </a:r>
          </a:p>
          <a:p>
            <a:pPr lvl="1"/>
            <a:r>
              <a:rPr lang="en-US" dirty="0" smtClean="0"/>
              <a:t>Resonance with broader cultural environment/discourse</a:t>
            </a:r>
          </a:p>
        </p:txBody>
      </p:sp>
    </p:spTree>
    <p:extLst>
      <p:ext uri="{BB962C8B-B14F-4D97-AF65-F5344CB8AC3E}">
        <p14:creationId xmlns:p14="http://schemas.microsoft.com/office/powerpoint/2010/main" val="28369436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External Factors Affecting Movement Consequences</a:t>
            </a:r>
            <a:endParaRPr lang="en-US" dirty="0"/>
          </a:p>
        </p:txBody>
      </p:sp>
      <p:sp>
        <p:nvSpPr>
          <p:cNvPr id="3" name="Content Placeholder 2"/>
          <p:cNvSpPr>
            <a:spLocks noGrp="1"/>
          </p:cNvSpPr>
          <p:nvPr>
            <p:ph sz="quarter" idx="1"/>
          </p:nvPr>
        </p:nvSpPr>
        <p:spPr/>
        <p:txBody>
          <a:bodyPr/>
          <a:lstStyle/>
          <a:p>
            <a:r>
              <a:rPr lang="en-US" dirty="0" smtClean="0"/>
              <a:t>Political Context</a:t>
            </a:r>
          </a:p>
          <a:p>
            <a:pPr lvl="1"/>
            <a:r>
              <a:rPr lang="en-US" dirty="0" smtClean="0"/>
              <a:t>Elite allies</a:t>
            </a:r>
          </a:p>
          <a:p>
            <a:pPr lvl="1"/>
            <a:r>
              <a:rPr lang="en-US" dirty="0" smtClean="0"/>
              <a:t>Divisions/competition among elites</a:t>
            </a:r>
            <a:endParaRPr lang="en-US" dirty="0"/>
          </a:p>
        </p:txBody>
      </p:sp>
    </p:spTree>
    <p:extLst>
      <p:ext uri="{BB962C8B-B14F-4D97-AF65-F5344CB8AC3E}">
        <p14:creationId xmlns:p14="http://schemas.microsoft.com/office/powerpoint/2010/main" val="42155317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Joint/Mediated Factors Affecting Movement Consequences</a:t>
            </a:r>
            <a:endParaRPr lang="en-US" dirty="0"/>
          </a:p>
        </p:txBody>
      </p:sp>
      <p:sp>
        <p:nvSpPr>
          <p:cNvPr id="3" name="Content Placeholder 2"/>
          <p:cNvSpPr>
            <a:spLocks noGrp="1"/>
          </p:cNvSpPr>
          <p:nvPr>
            <p:ph sz="quarter" idx="1"/>
          </p:nvPr>
        </p:nvSpPr>
        <p:spPr/>
        <p:txBody>
          <a:bodyPr/>
          <a:lstStyle/>
          <a:p>
            <a:r>
              <a:rPr lang="en-US" dirty="0" smtClean="0"/>
              <a:t>Interaction of Internal and External Factors</a:t>
            </a:r>
          </a:p>
          <a:p>
            <a:pPr lvl="1"/>
            <a:r>
              <a:rPr lang="en-US" dirty="0" smtClean="0"/>
              <a:t>Mobilization (protest) and organizational structure (strength and tactical choice) provide necessary but not sufficient influence over outcomes</a:t>
            </a:r>
          </a:p>
          <a:p>
            <a:pPr lvl="1"/>
            <a:r>
              <a:rPr lang="en-US" dirty="0" smtClean="0"/>
              <a:t>Sympathetic allies must interact with/respond to movement</a:t>
            </a:r>
          </a:p>
          <a:p>
            <a:pPr lvl="1"/>
            <a:r>
              <a:rPr lang="en-US" dirty="0" smtClean="0"/>
              <a:t>Allies have final say on what is in the outcome</a:t>
            </a:r>
            <a:endParaRPr lang="en-US" dirty="0"/>
          </a:p>
        </p:txBody>
      </p:sp>
    </p:spTree>
    <p:extLst>
      <p:ext uri="{BB962C8B-B14F-4D97-AF65-F5344CB8AC3E}">
        <p14:creationId xmlns:p14="http://schemas.microsoft.com/office/powerpoint/2010/main" val="11770992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Personal and Biographical Consequences</a:t>
            </a:r>
            <a:endParaRPr lang="en-US" dirty="0"/>
          </a:p>
        </p:txBody>
      </p:sp>
      <p:sp>
        <p:nvSpPr>
          <p:cNvPr id="3" name="Content Placeholder 2"/>
          <p:cNvSpPr>
            <a:spLocks noGrp="1"/>
          </p:cNvSpPr>
          <p:nvPr>
            <p:ph sz="quarter" idx="1"/>
          </p:nvPr>
        </p:nvSpPr>
        <p:spPr/>
        <p:txBody>
          <a:bodyPr/>
          <a:lstStyle/>
          <a:p>
            <a:r>
              <a:rPr lang="en-US" dirty="0" smtClean="0"/>
              <a:t>Movement participation affects participants themselves</a:t>
            </a:r>
            <a:endParaRPr lang="en-US" dirty="0"/>
          </a:p>
        </p:txBody>
      </p:sp>
    </p:spTree>
    <p:extLst>
      <p:ext uri="{BB962C8B-B14F-4D97-AF65-F5344CB8AC3E}">
        <p14:creationId xmlns:p14="http://schemas.microsoft.com/office/powerpoint/2010/main" val="20714638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Personal and Biographical Consequences</a:t>
            </a:r>
          </a:p>
        </p:txBody>
      </p:sp>
      <p:sp>
        <p:nvSpPr>
          <p:cNvPr id="3" name="Content Placeholder 2"/>
          <p:cNvSpPr>
            <a:spLocks noGrp="1"/>
          </p:cNvSpPr>
          <p:nvPr>
            <p:ph sz="quarter" idx="1"/>
          </p:nvPr>
        </p:nvSpPr>
        <p:spPr/>
        <p:txBody>
          <a:bodyPr/>
          <a:lstStyle/>
          <a:p>
            <a:r>
              <a:rPr lang="en-US" dirty="0" smtClean="0"/>
              <a:t>Activists of 1960s</a:t>
            </a:r>
          </a:p>
          <a:p>
            <a:pPr lvl="1"/>
            <a:r>
              <a:rPr lang="en-US" dirty="0" smtClean="0"/>
              <a:t>Liberal</a:t>
            </a:r>
          </a:p>
          <a:p>
            <a:pPr lvl="1"/>
            <a:r>
              <a:rPr lang="en-US" dirty="0" smtClean="0"/>
              <a:t>Remain activists in other movements over time</a:t>
            </a:r>
          </a:p>
          <a:p>
            <a:pPr lvl="1"/>
            <a:r>
              <a:rPr lang="en-US" dirty="0" smtClean="0"/>
              <a:t>Employed in helping professions: teaching/social work</a:t>
            </a:r>
          </a:p>
          <a:p>
            <a:pPr lvl="1"/>
            <a:r>
              <a:rPr lang="en-US" dirty="0" smtClean="0"/>
              <a:t>Episodic work histories</a:t>
            </a:r>
          </a:p>
          <a:p>
            <a:pPr lvl="1"/>
            <a:r>
              <a:rPr lang="en-US" dirty="0" smtClean="0"/>
              <a:t>Lower incomes</a:t>
            </a:r>
          </a:p>
          <a:p>
            <a:pPr lvl="1"/>
            <a:r>
              <a:rPr lang="en-US" dirty="0" smtClean="0"/>
              <a:t>Less likely (than conservative activists) to be married, have kids</a:t>
            </a:r>
          </a:p>
          <a:p>
            <a:pPr lvl="1"/>
            <a:endParaRPr lang="en-US" dirty="0"/>
          </a:p>
        </p:txBody>
      </p:sp>
    </p:spTree>
    <p:extLst>
      <p:ext uri="{BB962C8B-B14F-4D97-AF65-F5344CB8AC3E}">
        <p14:creationId xmlns:p14="http://schemas.microsoft.com/office/powerpoint/2010/main" val="23338353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Cultural Consequences of Social Movements</a:t>
            </a:r>
            <a:endParaRPr lang="en-US" dirty="0"/>
          </a:p>
        </p:txBody>
      </p:sp>
      <p:sp>
        <p:nvSpPr>
          <p:cNvPr id="3" name="Content Placeholder 2"/>
          <p:cNvSpPr>
            <a:spLocks noGrp="1"/>
          </p:cNvSpPr>
          <p:nvPr>
            <p:ph sz="quarter" idx="1"/>
          </p:nvPr>
        </p:nvSpPr>
        <p:spPr/>
        <p:txBody>
          <a:bodyPr/>
          <a:lstStyle/>
          <a:p>
            <a:r>
              <a:rPr lang="en-US" dirty="0" smtClean="0"/>
              <a:t>Changes in values, opinions, beliefs, ways of speaking about (framing/discourse)</a:t>
            </a:r>
          </a:p>
          <a:p>
            <a:r>
              <a:rPr lang="en-US" dirty="0" smtClean="0"/>
              <a:t>Data must be tracked over time</a:t>
            </a:r>
          </a:p>
          <a:p>
            <a:pPr lvl="1"/>
            <a:r>
              <a:rPr lang="en-US" dirty="0" smtClean="0"/>
              <a:t>Public opinion, media coverage, </a:t>
            </a:r>
            <a:r>
              <a:rPr lang="en-US" dirty="0" err="1" smtClean="0"/>
              <a:t>etc</a:t>
            </a:r>
            <a:endParaRPr lang="en-US" dirty="0" smtClean="0"/>
          </a:p>
          <a:p>
            <a:endParaRPr lang="en-US" dirty="0"/>
          </a:p>
        </p:txBody>
      </p:sp>
    </p:spTree>
    <p:extLst>
      <p:ext uri="{BB962C8B-B14F-4D97-AF65-F5344CB8AC3E}">
        <p14:creationId xmlns:p14="http://schemas.microsoft.com/office/powerpoint/2010/main" val="19159847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 Marijuana Legalization</a:t>
            </a:r>
            <a:endParaRPr lang="en-US" dirty="0"/>
          </a:p>
        </p:txBody>
      </p:sp>
      <p:sp>
        <p:nvSpPr>
          <p:cNvPr id="3" name="Content Placeholder 2"/>
          <p:cNvSpPr>
            <a:spLocks noGrp="1"/>
          </p:cNvSpPr>
          <p:nvPr>
            <p:ph sz="quarter" idx="1"/>
          </p:nvPr>
        </p:nvSpPr>
        <p:spPr/>
        <p:txBody>
          <a:bodyPr/>
          <a:lstStyle/>
          <a:p>
            <a:r>
              <a:rPr lang="en-US" dirty="0" smtClean="0"/>
              <a:t>Movement tries to change public opinion about legalization before policy change</a:t>
            </a:r>
          </a:p>
          <a:p>
            <a:r>
              <a:rPr lang="en-US" dirty="0" smtClean="0"/>
              <a:t>Teach public about benefits of marijuana</a:t>
            </a:r>
          </a:p>
          <a:p>
            <a:pPr lvl="1"/>
            <a:r>
              <a:rPr lang="en-US" dirty="0" smtClean="0"/>
              <a:t>Medical benefits</a:t>
            </a:r>
          </a:p>
          <a:p>
            <a:pPr lvl="1"/>
            <a:r>
              <a:rPr lang="en-US" dirty="0" smtClean="0"/>
              <a:t>Revenue</a:t>
            </a:r>
          </a:p>
          <a:p>
            <a:pPr lvl="1"/>
            <a:r>
              <a:rPr lang="en-US" dirty="0" smtClean="0"/>
              <a:t>Crime reduction</a:t>
            </a:r>
            <a:endParaRPr lang="en-US" dirty="0"/>
          </a:p>
        </p:txBody>
      </p:sp>
    </p:spTree>
    <p:extLst>
      <p:ext uri="{BB962C8B-B14F-4D97-AF65-F5344CB8AC3E}">
        <p14:creationId xmlns:p14="http://schemas.microsoft.com/office/powerpoint/2010/main" val="42186488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Targets</a:t>
            </a:r>
            <a:endParaRPr lang="en-US" dirty="0"/>
          </a:p>
        </p:txBody>
      </p:sp>
      <p:sp>
        <p:nvSpPr>
          <p:cNvPr id="3" name="Content Placeholder 2"/>
          <p:cNvSpPr>
            <a:spLocks noGrp="1"/>
          </p:cNvSpPr>
          <p:nvPr>
            <p:ph sz="quarter" idx="1"/>
          </p:nvPr>
        </p:nvSpPr>
        <p:spPr/>
        <p:txBody>
          <a:bodyPr/>
          <a:lstStyle/>
          <a:p>
            <a:r>
              <a:rPr lang="en-US" dirty="0" smtClean="0"/>
              <a:t>Almost always target one system of authority to influence or block change</a:t>
            </a:r>
            <a:endParaRPr lang="en-US" dirty="0"/>
          </a:p>
        </p:txBody>
      </p:sp>
    </p:spTree>
    <p:extLst>
      <p:ext uri="{BB962C8B-B14F-4D97-AF65-F5344CB8AC3E}">
        <p14:creationId xmlns:p14="http://schemas.microsoft.com/office/powerpoint/2010/main" val="5498152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Targets</a:t>
            </a:r>
            <a:endParaRPr lang="en-US" dirty="0"/>
          </a:p>
        </p:txBody>
      </p:sp>
      <p:sp>
        <p:nvSpPr>
          <p:cNvPr id="3" name="Content Placeholder 2"/>
          <p:cNvSpPr>
            <a:spLocks noGrp="1"/>
          </p:cNvSpPr>
          <p:nvPr>
            <p:ph sz="quarter" idx="1"/>
          </p:nvPr>
        </p:nvSpPr>
        <p:spPr/>
        <p:txBody>
          <a:bodyPr/>
          <a:lstStyle/>
          <a:p>
            <a:r>
              <a:rPr lang="en-US" dirty="0" smtClean="0"/>
              <a:t>Political</a:t>
            </a:r>
          </a:p>
          <a:p>
            <a:pPr lvl="1"/>
            <a:r>
              <a:rPr lang="en-US" dirty="0" smtClean="0"/>
              <a:t>State, politicians, policy, religious denominations, businesses</a:t>
            </a:r>
          </a:p>
          <a:p>
            <a:r>
              <a:rPr lang="en-US" dirty="0" smtClean="0"/>
              <a:t>Cultural</a:t>
            </a:r>
          </a:p>
          <a:p>
            <a:pPr lvl="1"/>
            <a:r>
              <a:rPr lang="en-US" dirty="0" smtClean="0"/>
              <a:t>Discourse, understandings, beliefs, attitudes</a:t>
            </a:r>
            <a:endParaRPr lang="en-US" dirty="0"/>
          </a:p>
        </p:txBody>
      </p:sp>
    </p:spTree>
    <p:extLst>
      <p:ext uri="{BB962C8B-B14F-4D97-AF65-F5344CB8AC3E}">
        <p14:creationId xmlns:p14="http://schemas.microsoft.com/office/powerpoint/2010/main" val="25373283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 Women’s Suffrage</a:t>
            </a:r>
            <a:endParaRPr lang="en-US" dirty="0"/>
          </a:p>
        </p:txBody>
      </p:sp>
      <p:pic>
        <p:nvPicPr>
          <p:cNvPr id="4" name="Content Placeholder 3" descr="suffrage.jpg"/>
          <p:cNvPicPr>
            <a:picLocks noGrp="1" noChangeAspect="1"/>
          </p:cNvPicPr>
          <p:nvPr>
            <p:ph sz="quarter" idx="1"/>
          </p:nvPr>
        </p:nvPicPr>
        <p:blipFill>
          <a:blip r:embed="rId3">
            <a:extLst>
              <a:ext uri="{28A0092B-C50C-407E-A947-70E740481C1C}">
                <a14:useLocalDpi xmlns:a14="http://schemas.microsoft.com/office/drawing/2010/main" val="0"/>
              </a:ext>
            </a:extLst>
          </a:blip>
          <a:srcRect l="-21793" r="-21793"/>
          <a:stretch>
            <a:fillRect/>
          </a:stretch>
        </p:blipFill>
        <p:spPr/>
      </p:pic>
    </p:spTree>
    <p:extLst>
      <p:ext uri="{BB962C8B-B14F-4D97-AF65-F5344CB8AC3E}">
        <p14:creationId xmlns:p14="http://schemas.microsoft.com/office/powerpoint/2010/main" val="6218274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sz="quarter" idx="1"/>
          </p:nvPr>
        </p:nvSpPr>
        <p:spPr/>
        <p:txBody>
          <a:bodyPr/>
          <a:lstStyle/>
          <a:p>
            <a:r>
              <a:rPr lang="en-US" dirty="0" smtClean="0"/>
              <a:t>Think of a contemporary movement</a:t>
            </a:r>
            <a:r>
              <a:rPr lang="is-IS" dirty="0" smtClean="0"/>
              <a:t>…</a:t>
            </a:r>
          </a:p>
          <a:p>
            <a:endParaRPr lang="is-IS" dirty="0"/>
          </a:p>
          <a:p>
            <a:pPr marL="834390" lvl="1" indent="-514350">
              <a:buFont typeface="+mj-lt"/>
              <a:buAutoNum type="arabicPeriod"/>
            </a:pPr>
            <a:r>
              <a:rPr lang="is-IS" dirty="0" smtClean="0"/>
              <a:t>What sorts of </a:t>
            </a:r>
            <a:r>
              <a:rPr lang="is-IS" i="1" u="sng" dirty="0" smtClean="0"/>
              <a:t>political</a:t>
            </a:r>
            <a:r>
              <a:rPr lang="is-IS" dirty="0" smtClean="0"/>
              <a:t> outcomes could they impact?</a:t>
            </a:r>
            <a:endParaRPr lang="is-IS" dirty="0"/>
          </a:p>
          <a:p>
            <a:pPr marL="834390" lvl="1" indent="-514350">
              <a:buFont typeface="+mj-lt"/>
              <a:buAutoNum type="arabicPeriod"/>
            </a:pPr>
            <a:r>
              <a:rPr lang="is-IS" dirty="0" smtClean="0"/>
              <a:t>What sorts of </a:t>
            </a:r>
            <a:r>
              <a:rPr lang="is-IS" i="1" u="sng" dirty="0" smtClean="0"/>
              <a:t>cultural</a:t>
            </a:r>
            <a:r>
              <a:rPr lang="is-IS" dirty="0" smtClean="0"/>
              <a:t> outcomes could they impact?</a:t>
            </a:r>
            <a:endParaRPr lang="en-US" dirty="0"/>
          </a:p>
        </p:txBody>
      </p:sp>
    </p:spTree>
    <p:extLst>
      <p:ext uri="{BB962C8B-B14F-4D97-AF65-F5344CB8AC3E}">
        <p14:creationId xmlns:p14="http://schemas.microsoft.com/office/powerpoint/2010/main" val="34951060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Goals?</a:t>
            </a:r>
            <a:endParaRPr lang="en-US" dirty="0"/>
          </a:p>
        </p:txBody>
      </p:sp>
      <p:sp>
        <p:nvSpPr>
          <p:cNvPr id="3" name="Content Placeholder 2"/>
          <p:cNvSpPr>
            <a:spLocks noGrp="1"/>
          </p:cNvSpPr>
          <p:nvPr>
            <p:ph sz="quarter" idx="1"/>
          </p:nvPr>
        </p:nvSpPr>
        <p:spPr/>
        <p:txBody>
          <a:bodyPr/>
          <a:lstStyle/>
          <a:p>
            <a:r>
              <a:rPr lang="en-US" dirty="0" smtClean="0"/>
              <a:t>Movements have many goals</a:t>
            </a:r>
          </a:p>
          <a:p>
            <a:r>
              <a:rPr lang="en-US" dirty="0" smtClean="0"/>
              <a:t>Goals change over time</a:t>
            </a:r>
          </a:p>
          <a:p>
            <a:r>
              <a:rPr lang="en-US" dirty="0" smtClean="0"/>
              <a:t>Movements may never attain all goals (succeed)</a:t>
            </a:r>
            <a:endParaRPr lang="en-US" dirty="0"/>
          </a:p>
        </p:txBody>
      </p:sp>
    </p:spTree>
    <p:extLst>
      <p:ext uri="{BB962C8B-B14F-4D97-AF65-F5344CB8AC3E}">
        <p14:creationId xmlns:p14="http://schemas.microsoft.com/office/powerpoint/2010/main" val="29397136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Consequences</a:t>
            </a:r>
            <a:endParaRPr lang="en-US" dirty="0"/>
          </a:p>
        </p:txBody>
      </p:sp>
      <p:sp>
        <p:nvSpPr>
          <p:cNvPr id="3" name="Content Placeholder 2"/>
          <p:cNvSpPr>
            <a:spLocks noGrp="1"/>
          </p:cNvSpPr>
          <p:nvPr>
            <p:ph sz="quarter" idx="1"/>
          </p:nvPr>
        </p:nvSpPr>
        <p:spPr/>
        <p:txBody>
          <a:bodyPr/>
          <a:lstStyle/>
          <a:p>
            <a:r>
              <a:rPr lang="en-US" dirty="0" smtClean="0"/>
              <a:t>Movements often fail</a:t>
            </a:r>
          </a:p>
          <a:p>
            <a:r>
              <a:rPr lang="en-US" dirty="0" smtClean="0"/>
              <a:t>Movements often do worse than fail (repression, counter-movements, backlash)</a:t>
            </a:r>
          </a:p>
          <a:p>
            <a:r>
              <a:rPr lang="en-US" dirty="0" smtClean="0"/>
              <a:t>When they do succeed, outcomes may be outside their stated goals</a:t>
            </a:r>
          </a:p>
          <a:p>
            <a:endParaRPr lang="en-US" dirty="0"/>
          </a:p>
        </p:txBody>
      </p:sp>
    </p:spTree>
    <p:extLst>
      <p:ext uri="{BB962C8B-B14F-4D97-AF65-F5344CB8AC3E}">
        <p14:creationId xmlns:p14="http://schemas.microsoft.com/office/powerpoint/2010/main" val="29970698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Conceptualizing Consequences</a:t>
            </a:r>
            <a:endParaRPr lang="en-US" dirty="0"/>
          </a:p>
        </p:txBody>
      </p:sp>
      <p:sp>
        <p:nvSpPr>
          <p:cNvPr id="3" name="Content Placeholder 2"/>
          <p:cNvSpPr>
            <a:spLocks noGrp="1"/>
          </p:cNvSpPr>
          <p:nvPr>
            <p:ph sz="quarter" idx="1"/>
          </p:nvPr>
        </p:nvSpPr>
        <p:spPr/>
        <p:txBody>
          <a:bodyPr/>
          <a:lstStyle/>
          <a:p>
            <a:r>
              <a:rPr lang="en-US" dirty="0" smtClean="0"/>
              <a:t>Intended</a:t>
            </a:r>
          </a:p>
          <a:p>
            <a:r>
              <a:rPr lang="en-US" dirty="0" smtClean="0"/>
              <a:t>Unintended</a:t>
            </a:r>
            <a:endParaRPr lang="en-US" dirty="0"/>
          </a:p>
        </p:txBody>
      </p:sp>
    </p:spTree>
    <p:extLst>
      <p:ext uri="{BB962C8B-B14F-4D97-AF65-F5344CB8AC3E}">
        <p14:creationId xmlns:p14="http://schemas.microsoft.com/office/powerpoint/2010/main" val="8200116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Consequence Types</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4020304985"/>
              </p:ext>
            </p:extLst>
          </p:nvPr>
        </p:nvGraphicFramePr>
        <p:xfrm>
          <a:off x="612648" y="2262875"/>
          <a:ext cx="8153400" cy="1925319"/>
        </p:xfrm>
        <a:graphic>
          <a:graphicData uri="http://schemas.openxmlformats.org/drawingml/2006/table">
            <a:tbl>
              <a:tblPr firstRow="1" bandRow="1">
                <a:tableStyleId>{D7AC3CCA-C797-4891-BE02-D94E43425B78}</a:tableStyleId>
              </a:tblPr>
              <a:tblGrid>
                <a:gridCol w="2717800"/>
                <a:gridCol w="2717800"/>
                <a:gridCol w="2717800"/>
              </a:tblGrid>
              <a:tr h="370840">
                <a:tc>
                  <a:txBody>
                    <a:bodyPr/>
                    <a:lstStyle/>
                    <a:p>
                      <a:endParaRPr lang="en-US" dirty="0"/>
                    </a:p>
                  </a:txBody>
                  <a:tcPr marL="90593" marR="90593"/>
                </a:tc>
                <a:tc>
                  <a:txBody>
                    <a:bodyPr/>
                    <a:lstStyle/>
                    <a:p>
                      <a:r>
                        <a:rPr lang="en-US" dirty="0" smtClean="0"/>
                        <a:t>Internal</a:t>
                      </a:r>
                      <a:endParaRPr lang="en-US" dirty="0"/>
                    </a:p>
                  </a:txBody>
                  <a:tcPr marL="90593" marR="90593"/>
                </a:tc>
                <a:tc>
                  <a:txBody>
                    <a:bodyPr/>
                    <a:lstStyle/>
                    <a:p>
                      <a:r>
                        <a:rPr lang="en-US" dirty="0" smtClean="0"/>
                        <a:t>External</a:t>
                      </a:r>
                      <a:endParaRPr lang="en-US" dirty="0"/>
                    </a:p>
                  </a:txBody>
                  <a:tcPr marL="90593" marR="90593"/>
                </a:tc>
              </a:tr>
              <a:tr h="370840">
                <a:tc>
                  <a:txBody>
                    <a:bodyPr/>
                    <a:lstStyle/>
                    <a:p>
                      <a:r>
                        <a:rPr lang="en-US" b="1" dirty="0" smtClean="0"/>
                        <a:t>Intended</a:t>
                      </a:r>
                      <a:endParaRPr lang="en-US" b="1" dirty="0"/>
                    </a:p>
                  </a:txBody>
                  <a:tcPr marL="90593" marR="90593"/>
                </a:tc>
                <a:tc>
                  <a:txBody>
                    <a:bodyPr/>
                    <a:lstStyle/>
                    <a:p>
                      <a:r>
                        <a:rPr lang="en-US" dirty="0" smtClean="0"/>
                        <a:t>Consciousness-raising amongst members</a:t>
                      </a:r>
                      <a:endParaRPr lang="en-US" dirty="0"/>
                    </a:p>
                  </a:txBody>
                  <a:tcPr marL="90593" marR="90593"/>
                </a:tc>
                <a:tc>
                  <a:txBody>
                    <a:bodyPr/>
                    <a:lstStyle/>
                    <a:p>
                      <a:r>
                        <a:rPr lang="en-US" dirty="0" smtClean="0"/>
                        <a:t>Desired</a:t>
                      </a:r>
                      <a:r>
                        <a:rPr lang="en-US" baseline="0" dirty="0" smtClean="0"/>
                        <a:t> policy passed</a:t>
                      </a:r>
                      <a:endParaRPr lang="en-US" dirty="0"/>
                    </a:p>
                  </a:txBody>
                  <a:tcPr marL="90593" marR="90593"/>
                </a:tc>
              </a:tr>
              <a:tr h="370840">
                <a:tc>
                  <a:txBody>
                    <a:bodyPr/>
                    <a:lstStyle/>
                    <a:p>
                      <a:r>
                        <a:rPr lang="en-US" b="1" dirty="0" smtClean="0"/>
                        <a:t>Unintended</a:t>
                      </a:r>
                      <a:endParaRPr lang="en-US" b="1" dirty="0"/>
                    </a:p>
                  </a:txBody>
                  <a:tcPr marL="90593" marR="90593"/>
                </a:tc>
                <a:tc>
                  <a:txBody>
                    <a:bodyPr/>
                    <a:lstStyle/>
                    <a:p>
                      <a:r>
                        <a:rPr lang="en-US" dirty="0" smtClean="0"/>
                        <a:t>Factions,</a:t>
                      </a:r>
                      <a:r>
                        <a:rPr lang="en-US" baseline="0" dirty="0" smtClean="0"/>
                        <a:t> fracturing, disputes, schisms within movement</a:t>
                      </a:r>
                      <a:endParaRPr lang="en-US" dirty="0"/>
                    </a:p>
                  </a:txBody>
                  <a:tcPr marL="90593" marR="90593"/>
                </a:tc>
                <a:tc>
                  <a:txBody>
                    <a:bodyPr/>
                    <a:lstStyle/>
                    <a:p>
                      <a:r>
                        <a:rPr lang="en-US" dirty="0" smtClean="0"/>
                        <a:t>Counter-mobilization,</a:t>
                      </a:r>
                      <a:r>
                        <a:rPr lang="en-US" baseline="0" dirty="0" smtClean="0"/>
                        <a:t> repression</a:t>
                      </a:r>
                      <a:endParaRPr lang="en-US" dirty="0"/>
                    </a:p>
                  </a:txBody>
                  <a:tcPr marL="90593" marR="90593"/>
                </a:tc>
              </a:tr>
            </a:tbl>
          </a:graphicData>
        </a:graphic>
      </p:graphicFrame>
    </p:spTree>
    <p:extLst>
      <p:ext uri="{BB962C8B-B14F-4D97-AF65-F5344CB8AC3E}">
        <p14:creationId xmlns:p14="http://schemas.microsoft.com/office/powerpoint/2010/main" val="26353025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hargers Theme">
  <a:themeElements>
    <a:clrScheme name="Chargers Theme Colors 1">
      <a:dk1>
        <a:srgbClr val="000000"/>
      </a:dk1>
      <a:lt1>
        <a:srgbClr val="CCCCCC"/>
      </a:lt1>
      <a:dk2>
        <a:srgbClr val="0C2340"/>
      </a:dk2>
      <a:lt2>
        <a:srgbClr val="CCCCCC"/>
      </a:lt2>
      <a:accent1>
        <a:srgbClr val="FFB81C"/>
      </a:accent1>
      <a:accent2>
        <a:srgbClr val="0072CE"/>
      </a:accent2>
      <a:accent3>
        <a:srgbClr val="999999"/>
      </a:accent3>
      <a:accent4>
        <a:srgbClr val="FFB81C"/>
      </a:accent4>
      <a:accent5>
        <a:srgbClr val="FFFFFF"/>
      </a:accent5>
      <a:accent6>
        <a:srgbClr val="666666"/>
      </a:accent6>
      <a:hlink>
        <a:srgbClr val="0072CE"/>
      </a:hlink>
      <a:folHlink>
        <a:srgbClr val="666666"/>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Chargers Theme.thmx</Template>
  <TotalTime>140</TotalTime>
  <Words>780</Words>
  <Application>Microsoft Macintosh PowerPoint</Application>
  <PresentationFormat>On-screen Show (4:3)</PresentationFormat>
  <Paragraphs>112</Paragraphs>
  <Slides>19</Slides>
  <Notes>10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Chargers Theme</vt:lpstr>
      <vt:lpstr>Consequences of Social Movements</vt:lpstr>
      <vt:lpstr>Targets</vt:lpstr>
      <vt:lpstr>Targets</vt:lpstr>
      <vt:lpstr>Ex: Women’s Suffrage</vt:lpstr>
      <vt:lpstr>Practice</vt:lpstr>
      <vt:lpstr>Importance of Goals?</vt:lpstr>
      <vt:lpstr>Consequences</vt:lpstr>
      <vt:lpstr>Conceptualizing Consequences</vt:lpstr>
      <vt:lpstr>Consequence Types</vt:lpstr>
      <vt:lpstr>Practice</vt:lpstr>
      <vt:lpstr>What Can Movements Win?</vt:lpstr>
      <vt:lpstr>Factors Affecting Movement Consequences</vt:lpstr>
      <vt:lpstr>Internal Factors Affecting Movement Consequences</vt:lpstr>
      <vt:lpstr>External Factors Affecting Movement Consequences</vt:lpstr>
      <vt:lpstr>Joint/Mediated Factors Affecting Movement Consequences</vt:lpstr>
      <vt:lpstr>Personal and Biographical Consequences</vt:lpstr>
      <vt:lpstr>Personal and Biographical Consequences</vt:lpstr>
      <vt:lpstr>Cultural Consequences of Social Movements</vt:lpstr>
      <vt:lpstr>Ex: Marijuana Legalization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Consequences of Social Movements</dc:title>
  <dc:creator>Burrel Vann</dc:creator>
  <cp:lastModifiedBy>Burrel Vann</cp:lastModifiedBy>
  <cp:revision>67</cp:revision>
  <dcterms:created xsi:type="dcterms:W3CDTF">2016-10-17T14:06:47Z</dcterms:created>
  <dcterms:modified xsi:type="dcterms:W3CDTF">2016-10-24T00:35:40Z</dcterms:modified>
</cp:coreProperties>
</file>