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96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5C063-02D5-2B46-9C85-346D4D5535F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B9EAB-9194-C349-939B-458D4FF5A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something about same-sex marriage grievances</a:t>
            </a:r>
            <a:r>
              <a:rPr lang="is-IS" baseline="0" smtClean="0"/>
              <a:t>…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9EAB-9194-C349-939B-458D4FF5A6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9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1960s, response to Collective Behavior theories</a:t>
            </a:r>
            <a:r>
              <a:rPr lang="en-US" baseline="0" dirty="0" smtClean="0"/>
              <a:t> that g</a:t>
            </a:r>
            <a:r>
              <a:rPr lang="en-US" dirty="0" smtClean="0"/>
              <a:t>rievances the most important factor for social movement activity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9EAB-9194-C349-939B-458D4FF5A6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1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Individual grievances are individually experienced:</a:t>
            </a:r>
            <a:r>
              <a:rPr lang="en-US" baseline="0" dirty="0" smtClean="0"/>
              <a:t> not getting a raise, dissatisfaction with boss, or lines at bank,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9EAB-9194-C349-939B-458D4FF5A6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Grievances rooted in conflicts over claims to rewards and opportunities among groups differentially situated in the social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9EAB-9194-C349-939B-458D4FF5A6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2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Weakens</a:t>
            </a:r>
            <a:r>
              <a:rPr lang="en-US" baseline="0" dirty="0" smtClean="0"/>
              <a:t> social constraints and loosens national fabric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9EAB-9194-C349-939B-458D4FF5A6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Weakens</a:t>
            </a:r>
            <a:r>
              <a:rPr lang="en-US" baseline="0" dirty="0" smtClean="0"/>
              <a:t> social constraints and loosens national fabric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9EAB-9194-C349-939B-458D4FF5A6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actual</a:t>
            </a:r>
            <a:r>
              <a:rPr lang="en-US" baseline="0" dirty="0" smtClean="0"/>
              <a:t> and threatened loss in the quotidian are enough to spur action. </a:t>
            </a:r>
            <a:r>
              <a:rPr lang="en-US" baseline="0" dirty="0" err="1" smtClean="0"/>
              <a:t>Ppl</a:t>
            </a:r>
            <a:r>
              <a:rPr lang="en-US" baseline="0" dirty="0" smtClean="0"/>
              <a:t> are motivated to recoup what they have already lost or guard against the prospect </a:t>
            </a:r>
            <a:r>
              <a:rPr lang="en-US" baseline="0" smtClean="0"/>
              <a:t>of such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9EAB-9194-C349-939B-458D4FF5A6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5210" y="4038600"/>
            <a:ext cx="8533990" cy="1828800"/>
          </a:xfrm>
        </p:spPr>
        <p:txBody>
          <a:bodyPr anchor="b"/>
          <a:lstStyle>
            <a:lvl1pPr algn="ctr"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5004B5D-1CA2-CD4C-BA45-D2797EC0A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4B5D-1CA2-CD4C-BA45-D2797EC0A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5004B5D-1CA2-CD4C-BA45-D2797EC0A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4B5D-1CA2-CD4C-BA45-D2797EC0A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4B5D-1CA2-CD4C-BA45-D2797EC0A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5004B5D-1CA2-CD4C-BA45-D2797EC0A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5004B5D-1CA2-CD4C-BA45-D2797EC0A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4B5D-1CA2-CD4C-BA45-D2797EC0A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4B5D-1CA2-CD4C-BA45-D2797EC0A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4B5D-1CA2-CD4C-BA45-D2797EC0A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5004B5D-1CA2-CD4C-BA45-D2797EC0A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5004B5D-1CA2-CD4C-BA45-D2797EC0A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5C822F-4CCB-E842-8842-B46490ABC13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CM1qhqXoTz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Mobilizing Grievances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5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Problem with </a:t>
            </a:r>
            <a:r>
              <a:rPr lang="en-US" sz="3600" dirty="0" smtClean="0"/>
              <a:t>“Inequality” </a:t>
            </a:r>
            <a:r>
              <a:rPr lang="en-US" sz="3600" dirty="0" smtClean="0"/>
              <a:t>Argument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Groups </a:t>
            </a:r>
            <a:r>
              <a:rPr lang="en-US" dirty="0" smtClean="0"/>
              <a:t>are hierarchically situated in </a:t>
            </a:r>
            <a:r>
              <a:rPr lang="en-US" dirty="0"/>
              <a:t>the social </a:t>
            </a:r>
            <a:r>
              <a:rPr lang="en-US" dirty="0" smtClean="0"/>
              <a:t>system, yet </a:t>
            </a:r>
            <a:r>
              <a:rPr lang="en-US" dirty="0"/>
              <a:t>conflicts (over the distribution of resources, rewards, opportunity) </a:t>
            </a:r>
            <a:r>
              <a:rPr lang="en-US" dirty="0" smtClean="0"/>
              <a:t>don’t always materialize</a:t>
            </a:r>
          </a:p>
          <a:p>
            <a:endParaRPr lang="en-US" dirty="0" smtClean="0"/>
          </a:p>
          <a:p>
            <a:r>
              <a:rPr lang="en-US" dirty="0" smtClean="0"/>
              <a:t>If conflicts do arise, doesn’t always translate into mobilizing grievances</a:t>
            </a:r>
          </a:p>
        </p:txBody>
      </p:sp>
    </p:spTree>
    <p:extLst>
      <p:ext uri="{BB962C8B-B14F-4D97-AF65-F5344CB8AC3E}">
        <p14:creationId xmlns:p14="http://schemas.microsoft.com/office/powerpoint/2010/main" val="195408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Grievances as Function of Objective Structural or Material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Strain</a:t>
            </a:r>
          </a:p>
          <a:p>
            <a:pPr lvl="1"/>
            <a:r>
              <a:rPr lang="en-US" dirty="0" smtClean="0"/>
              <a:t>Disintegration</a:t>
            </a:r>
          </a:p>
          <a:p>
            <a:pPr lvl="2"/>
            <a:r>
              <a:rPr lang="en-US" dirty="0" smtClean="0"/>
              <a:t>Disruptive social changes/breakdown in traditional social arrangements make people aggrieved and disconnected from one another, making them more vulnerable to appeals of movements</a:t>
            </a:r>
          </a:p>
          <a:p>
            <a:pPr lvl="3"/>
            <a:r>
              <a:rPr lang="en-US" dirty="0" smtClean="0"/>
              <a:t>War, natural disaster, adverse economic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5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Problem with </a:t>
            </a:r>
            <a:r>
              <a:rPr lang="en-US" sz="3600" dirty="0" smtClean="0"/>
              <a:t>“Strain” Argument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Disorganized or socially atomized people rarely involved in protest</a:t>
            </a:r>
          </a:p>
          <a:p>
            <a:pPr lvl="1"/>
            <a:r>
              <a:rPr lang="en-US" dirty="0" smtClean="0"/>
              <a:t>Participation is conducted by those who are heavily organized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7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Grievances as Function of Objective Structural or Material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Strain</a:t>
            </a:r>
          </a:p>
          <a:p>
            <a:pPr lvl="1"/>
            <a:r>
              <a:rPr lang="en-US" dirty="0" smtClean="0"/>
              <a:t>Absolute Deprivation</a:t>
            </a:r>
            <a:endParaRPr lang="en-US" dirty="0" smtClean="0"/>
          </a:p>
          <a:p>
            <a:pPr lvl="2"/>
            <a:r>
              <a:rPr lang="en-US" dirty="0" smtClean="0"/>
              <a:t>Dire social conditions </a:t>
            </a:r>
            <a:r>
              <a:rPr lang="en-US" dirty="0" smtClean="0"/>
              <a:t>are a source of grievances and make people </a:t>
            </a:r>
            <a:r>
              <a:rPr lang="en-US" dirty="0" smtClean="0"/>
              <a:t>more </a:t>
            </a:r>
            <a:r>
              <a:rPr lang="en-US" dirty="0" smtClean="0"/>
              <a:t>vulnerable to appeals of movements</a:t>
            </a:r>
          </a:p>
          <a:p>
            <a:pPr lvl="3"/>
            <a:r>
              <a:rPr lang="en-US" dirty="0" smtClean="0"/>
              <a:t>Lack of affordable housing, unemployment, inaccessible healthcare, poverty, discrimination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9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“Absolute Deprivation”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Grievances don’t automatically result from poor life conditions</a:t>
            </a:r>
          </a:p>
          <a:p>
            <a:r>
              <a:rPr lang="en-US" dirty="0" smtClean="0"/>
              <a:t>Research provides mixed findings</a:t>
            </a:r>
          </a:p>
          <a:p>
            <a:pPr lvl="1"/>
            <a:r>
              <a:rPr lang="en-US" dirty="0" smtClean="0"/>
              <a:t>Black unemployment is both </a:t>
            </a:r>
            <a:r>
              <a:rPr lang="en-US" i="1" dirty="0" smtClean="0"/>
              <a:t>unrelated to </a:t>
            </a:r>
            <a:r>
              <a:rPr lang="en-US" dirty="0" smtClean="0"/>
              <a:t>and </a:t>
            </a:r>
            <a:r>
              <a:rPr lang="en-US" i="1" dirty="0" smtClean="0"/>
              <a:t>significantly associated with </a:t>
            </a:r>
            <a:r>
              <a:rPr lang="en-US" dirty="0" smtClean="0"/>
              <a:t>black riots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Grievances as Function of Objective Structural or Material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Strain</a:t>
            </a:r>
          </a:p>
          <a:p>
            <a:pPr lvl="1"/>
            <a:r>
              <a:rPr lang="en-US" dirty="0" smtClean="0"/>
              <a:t>Quotidian Disruption</a:t>
            </a:r>
            <a:endParaRPr lang="en-US" dirty="0" smtClean="0"/>
          </a:p>
          <a:p>
            <a:pPr lvl="2"/>
            <a:r>
              <a:rPr lang="en-US" dirty="0" smtClean="0"/>
              <a:t>Grievances spring from disruption and uncertainty in the taken-for-granted, habituated ways of living daily life</a:t>
            </a:r>
          </a:p>
          <a:p>
            <a:pPr lvl="3"/>
            <a:r>
              <a:rPr lang="en-US" dirty="0" smtClean="0"/>
              <a:t>Human-made disasters that threaten the existence and functioning of a community (e.g. </a:t>
            </a:r>
            <a:r>
              <a:rPr lang="en-US" dirty="0" smtClean="0"/>
              <a:t>nuclear meltdown at Three Mile Island)</a:t>
            </a:r>
          </a:p>
          <a:p>
            <a:pPr lvl="3"/>
            <a:r>
              <a:rPr lang="en-US" dirty="0" smtClean="0"/>
              <a:t>Intrusions into/violations of culturally defined spaces of privacy by outsiders (e.g. homeless </a:t>
            </a:r>
            <a:r>
              <a:rPr lang="en-US" smtClean="0"/>
              <a:t>shelters built,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5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Grievances as Function of </a:t>
            </a:r>
            <a:r>
              <a:rPr lang="en-US" dirty="0" smtClean="0"/>
              <a:t>Heightened </a:t>
            </a:r>
            <a:r>
              <a:rPr lang="en-US" smtClean="0"/>
              <a:t>Psychological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0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movements challenge authorities over matters about which they are troubled, passionate, and have considerable concern</a:t>
            </a:r>
          </a:p>
          <a:p>
            <a:r>
              <a:rPr lang="en-US" dirty="0" smtClean="0"/>
              <a:t>These matters, and the feelings associated with them, are called grievances</a:t>
            </a:r>
          </a:p>
        </p:txBody>
      </p:sp>
    </p:spTree>
    <p:extLst>
      <p:ext uri="{BB962C8B-B14F-4D97-AF65-F5344CB8AC3E}">
        <p14:creationId xmlns:p14="http://schemas.microsoft.com/office/powerpoint/2010/main" val="123156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Grievances are critical for emergence and participation</a:t>
            </a:r>
          </a:p>
          <a:p>
            <a:pPr lvl="1"/>
            <a:r>
              <a:rPr lang="en-US" dirty="0" smtClean="0"/>
              <a:t>Deeply felt, shared grievances are most important driver for social movements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6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Mobilizing Grievances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Strong feelings</a:t>
            </a:r>
            <a:r>
              <a:rPr lang="is-IS" dirty="0" smtClean="0"/>
              <a:t>…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shared amongst multiple actors (individuals or organizations)</a:t>
            </a:r>
            <a:r>
              <a:rPr lang="is-IS" dirty="0" smtClean="0"/>
              <a:t>…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felt so strongly to warrant collective complaint and corrective, collective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4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Older Incorrect Theories about Grievances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Grievances are </a:t>
            </a:r>
            <a:r>
              <a:rPr lang="en-US" dirty="0" smtClean="0"/>
              <a:t>ubiquitous, therefore inconsequential</a:t>
            </a:r>
            <a:endParaRPr lang="en-US" dirty="0" smtClean="0"/>
          </a:p>
          <a:p>
            <a:r>
              <a:rPr lang="en-US" dirty="0" smtClean="0"/>
              <a:t>Grievances only result </a:t>
            </a:r>
            <a:r>
              <a:rPr lang="en-US" dirty="0" smtClean="0"/>
              <a:t>from objective structural or material conditions</a:t>
            </a:r>
          </a:p>
          <a:p>
            <a:r>
              <a:rPr lang="en-US" dirty="0" smtClean="0"/>
              <a:t>Grievances simply heightened psychological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1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Grievances as Ubiquitous and Irrelevant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“Grievances, much like weeds, flourish naturally and abundantly, irrespective of environmental context or social conditions.”</a:t>
            </a:r>
          </a:p>
          <a:p>
            <a:endParaRPr lang="en-US" dirty="0" smtClean="0"/>
          </a:p>
          <a:p>
            <a:r>
              <a:rPr lang="en-US" dirty="0" smtClean="0"/>
              <a:t>Grievances omnipresent. “There is always enough discontent in any society to supply grassroots support for a movement</a:t>
            </a:r>
            <a:r>
              <a:rPr lang="is-IS" dirty="0" smtClean="0"/>
              <a:t>…</a:t>
            </a:r>
            <a:r>
              <a:rPr lang="en-US" smtClean="0"/>
              <a:t>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19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“Grievances as Ubiquitous”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510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Conflates individual grievances and mobilizing grievances</a:t>
            </a:r>
          </a:p>
          <a:p>
            <a:pPr lvl="1"/>
            <a:r>
              <a:rPr lang="en-US" dirty="0" smtClean="0"/>
              <a:t>Individual grievances:</a:t>
            </a:r>
          </a:p>
          <a:p>
            <a:pPr lvl="2"/>
            <a:r>
              <a:rPr lang="en-US" dirty="0" smtClean="0"/>
              <a:t>Discontent or aggravation that is individually experienced</a:t>
            </a:r>
          </a:p>
          <a:p>
            <a:pPr lvl="2"/>
            <a:r>
              <a:rPr lang="en-US" dirty="0" smtClean="0"/>
              <a:t>Not getting a raise, traffic, etc.</a:t>
            </a:r>
          </a:p>
          <a:p>
            <a:pPr lvl="2"/>
            <a:r>
              <a:rPr lang="en-US" i="1" dirty="0" smtClean="0">
                <a:hlinkClick r:id="rId3"/>
              </a:rPr>
              <a:t>Falling Down</a:t>
            </a:r>
            <a:r>
              <a:rPr lang="en-US" dirty="0" smtClean="0">
                <a:hlinkClick r:id="rId3"/>
              </a:rPr>
              <a:t> (1993)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Individual grievances rarely </a:t>
            </a:r>
            <a:r>
              <a:rPr lang="en-US" dirty="0"/>
              <a:t>congeal into collectively shared (mobilizing) grievances that spur collective </a:t>
            </a:r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Movements aren't always active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79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Grievances as Function of Objective Structural or Material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Grievances result from two kinds of structural or material conditions:</a:t>
            </a:r>
          </a:p>
          <a:p>
            <a:pPr lvl="1"/>
            <a:r>
              <a:rPr lang="en-US" dirty="0" smtClean="0"/>
              <a:t>Inequality/Group Conflict</a:t>
            </a:r>
          </a:p>
          <a:p>
            <a:pPr lvl="2"/>
            <a:r>
              <a:rPr lang="en-US" dirty="0" smtClean="0"/>
              <a:t>Social arrangements that places certain social groups in antagonistic relations with one another</a:t>
            </a:r>
          </a:p>
          <a:p>
            <a:pPr lvl="1"/>
            <a:r>
              <a:rPr lang="en-US" dirty="0" smtClean="0"/>
              <a:t>Strain</a:t>
            </a:r>
          </a:p>
          <a:p>
            <a:pPr lvl="2"/>
            <a:r>
              <a:rPr lang="en-US" dirty="0" smtClean="0"/>
              <a:t>Changes/trends that alter existing social arrangements and patterns of social </a:t>
            </a:r>
            <a:r>
              <a:rPr lang="en-US" dirty="0" smtClean="0"/>
              <a:t>life</a:t>
            </a:r>
          </a:p>
          <a:p>
            <a:pPr lvl="3"/>
            <a:r>
              <a:rPr lang="en-US" dirty="0" smtClean="0"/>
              <a:t>Disintegration, Absolute Deprivation, Quotidian Disruption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9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Grievances as Function of Objective Structural or Material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Inequality/Group Conflict</a:t>
            </a:r>
          </a:p>
          <a:p>
            <a:pPr lvl="1"/>
            <a:r>
              <a:rPr lang="en-US" dirty="0" smtClean="0"/>
              <a:t>Grievances generated by unequal distribution of rewards (money, status, power) and opportunities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3979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argers Theme">
  <a:themeElements>
    <a:clrScheme name="Chargers Theme Colors 1">
      <a:dk1>
        <a:srgbClr val="000000"/>
      </a:dk1>
      <a:lt1>
        <a:srgbClr val="CCCCCC"/>
      </a:lt1>
      <a:dk2>
        <a:srgbClr val="0C2340"/>
      </a:dk2>
      <a:lt2>
        <a:srgbClr val="CCCCCC"/>
      </a:lt2>
      <a:accent1>
        <a:srgbClr val="FFB81C"/>
      </a:accent1>
      <a:accent2>
        <a:srgbClr val="0072CE"/>
      </a:accent2>
      <a:accent3>
        <a:srgbClr val="999999"/>
      </a:accent3>
      <a:accent4>
        <a:srgbClr val="FFB81C"/>
      </a:accent4>
      <a:accent5>
        <a:srgbClr val="FFFFFF"/>
      </a:accent5>
      <a:accent6>
        <a:srgbClr val="666666"/>
      </a:accent6>
      <a:hlink>
        <a:srgbClr val="0072CE"/>
      </a:hlink>
      <a:folHlink>
        <a:srgbClr val="66666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Chargers Theme.thmx</Template>
  <TotalTime>2037</TotalTime>
  <Words>678</Words>
  <Application>Microsoft Macintosh PowerPoint</Application>
  <PresentationFormat>On-screen Show (4:3)</PresentationFormat>
  <Paragraphs>78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Chargers Theme</vt:lpstr>
      <vt:lpstr>Mobilizing Grievances</vt:lpstr>
      <vt:lpstr>PowerPoint Presentation</vt:lpstr>
      <vt:lpstr>PowerPoint Presentation</vt:lpstr>
      <vt:lpstr>Mobilizing Grievances</vt:lpstr>
      <vt:lpstr>Older Incorrect Theories about Grievances</vt:lpstr>
      <vt:lpstr>Grievances as Ubiquitous and Irrelevant</vt:lpstr>
      <vt:lpstr>Problem with “Grievances as Ubiquitous” Argument</vt:lpstr>
      <vt:lpstr>Grievances as Function of Objective Structural or Material Conditions</vt:lpstr>
      <vt:lpstr>Grievances as Function of Objective Structural or Material Conditions</vt:lpstr>
      <vt:lpstr>Problem with “Inequality” Argument</vt:lpstr>
      <vt:lpstr>Grievances as Function of Objective Structural or Material Conditions</vt:lpstr>
      <vt:lpstr>Problem with “Strain” Argument</vt:lpstr>
      <vt:lpstr>Grievances as Function of Objective Structural or Material Conditions</vt:lpstr>
      <vt:lpstr>Problem with “Absolute Deprivation” Argument</vt:lpstr>
      <vt:lpstr>Grievances as Function of Objective Structural or Material Conditions</vt:lpstr>
      <vt:lpstr>Grievances as Function of Heightened Psychological States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Mobilizing Grievances</dc:title>
  <dc:creator>Burrel Vann</dc:creator>
  <cp:lastModifiedBy>Burrel Vann</cp:lastModifiedBy>
  <cp:revision>31</cp:revision>
  <dcterms:created xsi:type="dcterms:W3CDTF">2016-08-13T17:28:11Z</dcterms:created>
  <dcterms:modified xsi:type="dcterms:W3CDTF">2016-09-12T14:46:19Z</dcterms:modified>
</cp:coreProperties>
</file>