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6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065DD-4A19-494A-919F-B9B40AB5032A}" type="datetimeFigureOut">
              <a:rPr lang="en-US" smtClean="0"/>
              <a:t>9/6/16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61713-0DFB-BE4E-91B4-F969A2F6F2AC}" type="slidenum">
              <a:rPr lang="en-US" smtClean="0"/>
              <a:t>‹#›</a:t>
            </a:fld>
            <a:endParaRPr lang="en-US"/>
          </a:p>
        </p:txBody>
      </p:sp>
    </p:spTree>
    <p:extLst>
      <p:ext uri="{BB962C8B-B14F-4D97-AF65-F5344CB8AC3E}">
        <p14:creationId xmlns:p14="http://schemas.microsoft.com/office/powerpoint/2010/main" val="3743606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Certain</a:t>
            </a:r>
            <a:r>
              <a:rPr lang="en-US" baseline="0" dirty="0" smtClean="0"/>
              <a:t> religious </a:t>
            </a:r>
            <a:r>
              <a:rPr lang="en-US" dirty="0" smtClean="0"/>
              <a:t>organizations seek endorsements from celebrities</a:t>
            </a:r>
          </a:p>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7</a:t>
            </a:fld>
            <a:endParaRPr lang="en-US"/>
          </a:p>
        </p:txBody>
      </p:sp>
    </p:spTree>
    <p:extLst>
      <p:ext uri="{BB962C8B-B14F-4D97-AF65-F5344CB8AC3E}">
        <p14:creationId xmlns:p14="http://schemas.microsoft.com/office/powerpoint/2010/main" val="180881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8</a:t>
            </a:fld>
            <a:endParaRPr lang="en-US"/>
          </a:p>
        </p:txBody>
      </p:sp>
    </p:spTree>
    <p:extLst>
      <p:ext uri="{BB962C8B-B14F-4D97-AF65-F5344CB8AC3E}">
        <p14:creationId xmlns:p14="http://schemas.microsoft.com/office/powerpoint/2010/main" val="427965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Black community and institutional infrastructure in which it was embedded</a:t>
            </a:r>
          </a:p>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10</a:t>
            </a:fld>
            <a:endParaRPr lang="en-US"/>
          </a:p>
        </p:txBody>
      </p:sp>
    </p:spTree>
    <p:extLst>
      <p:ext uri="{BB962C8B-B14F-4D97-AF65-F5344CB8AC3E}">
        <p14:creationId xmlns:p14="http://schemas.microsoft.com/office/powerpoint/2010/main" val="196658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Funders could end up calling shots.</a:t>
            </a:r>
            <a:r>
              <a:rPr lang="en-US" baseline="0" dirty="0" smtClean="0"/>
              <a:t> Movement may maintain some autonomy if funder and movement align: if funder is radical and movement is radical</a:t>
            </a:r>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11</a:t>
            </a:fld>
            <a:endParaRPr lang="en-US"/>
          </a:p>
        </p:txBody>
      </p:sp>
    </p:spTree>
    <p:extLst>
      <p:ext uri="{BB962C8B-B14F-4D97-AF65-F5344CB8AC3E}">
        <p14:creationId xmlns:p14="http://schemas.microsoft.com/office/powerpoint/2010/main" val="120861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05210" y="4038600"/>
            <a:ext cx="8533990" cy="1828800"/>
          </a:xfrm>
        </p:spPr>
        <p:txBody>
          <a:bodyPr anchor="b"/>
          <a:lstStyle>
            <a:lvl1pPr algn="ct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209C01E-D213-8644-9F4C-5E847F8EF5F9}" type="datetimeFigureOut">
              <a:rPr lang="en-US" smtClean="0"/>
              <a:t>9/6/16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BAD749E-B0CA-AD49-9ED0-43F8720927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09C01E-D213-8644-9F4C-5E847F8EF5F9}"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D749E-B0CA-AD49-9ED0-43F8720927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209C01E-D213-8644-9F4C-5E847F8EF5F9}" type="datetimeFigureOut">
              <a:rPr lang="en-US" smtClean="0"/>
              <a:t>9/6/16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BAD749E-B0CA-AD49-9ED0-43F8720927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dirty="0"/>
          </a:p>
        </p:txBody>
      </p:sp>
      <p:sp>
        <p:nvSpPr>
          <p:cNvPr id="4" name="Date Placeholder 3"/>
          <p:cNvSpPr>
            <a:spLocks noGrp="1"/>
          </p:cNvSpPr>
          <p:nvPr>
            <p:ph type="dt" sz="half" idx="10"/>
          </p:nvPr>
        </p:nvSpPr>
        <p:spPr/>
        <p:txBody>
          <a:bodyPr/>
          <a:lstStyle/>
          <a:p>
            <a:fld id="{D209C01E-D213-8644-9F4C-5E847F8EF5F9}"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209C01E-D213-8644-9F4C-5E847F8EF5F9}" type="datetimeFigureOut">
              <a:rPr lang="en-US" smtClean="0"/>
              <a:t>9/6/16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BAD749E-B0CA-AD49-9ED0-43F8720927C0}"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209C01E-D213-8644-9F4C-5E847F8EF5F9}" type="datetimeFigureOut">
              <a:rPr lang="en-US" smtClean="0"/>
              <a:t>9/6/16</a:t>
            </a:fld>
            <a:endParaRPr lang="en-US"/>
          </a:p>
        </p:txBody>
      </p:sp>
      <p:sp>
        <p:nvSpPr>
          <p:cNvPr id="10" name="Slide Number Placeholder 9"/>
          <p:cNvSpPr>
            <a:spLocks noGrp="1"/>
          </p:cNvSpPr>
          <p:nvPr>
            <p:ph type="sldNum" sz="quarter" idx="16"/>
          </p:nvPr>
        </p:nvSpPr>
        <p:spPr/>
        <p:txBody>
          <a:bodyPr rtlCol="0"/>
          <a:lstStyle/>
          <a:p>
            <a:fld id="{DBAD749E-B0CA-AD49-9ED0-43F8720927C0}"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209C01E-D213-8644-9F4C-5E847F8EF5F9}" type="datetimeFigureOut">
              <a:rPr lang="en-US" smtClean="0"/>
              <a:t>9/6/16</a:t>
            </a:fld>
            <a:endParaRPr lang="en-US"/>
          </a:p>
        </p:txBody>
      </p:sp>
      <p:sp>
        <p:nvSpPr>
          <p:cNvPr id="12" name="Slide Number Placeholder 11"/>
          <p:cNvSpPr>
            <a:spLocks noGrp="1"/>
          </p:cNvSpPr>
          <p:nvPr>
            <p:ph type="sldNum" sz="quarter" idx="16"/>
          </p:nvPr>
        </p:nvSpPr>
        <p:spPr/>
        <p:txBody>
          <a:bodyPr rtlCol="0"/>
          <a:lstStyle/>
          <a:p>
            <a:fld id="{DBAD749E-B0CA-AD49-9ED0-43F8720927C0}"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09C01E-D213-8644-9F4C-5E847F8EF5F9}" type="datetimeFigureOut">
              <a:rPr lang="en-US" smtClean="0"/>
              <a:t>9/6/16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9C01E-D213-8644-9F4C-5E847F8EF5F9}" type="datetimeFigureOut">
              <a:rPr lang="en-US" smtClean="0"/>
              <a:t>9/6/16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BAD749E-B0CA-AD49-9ED0-43F8720927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209C01E-D213-8644-9F4C-5E847F8EF5F9}"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209C01E-D213-8644-9F4C-5E847F8EF5F9}" type="datetimeFigureOut">
              <a:rPr lang="en-US" smtClean="0"/>
              <a:t>9/6/16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BAD749E-B0CA-AD49-9ED0-43F8720927C0}"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209C01E-D213-8644-9F4C-5E847F8EF5F9}" type="datetimeFigureOut">
              <a:rPr lang="en-US" smtClean="0"/>
              <a:t>9/6/16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BAD749E-B0CA-AD49-9ED0-43F8720927C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Resources</a:t>
            </a:r>
            <a:endParaRPr lang="en-US" dirty="0"/>
          </a:p>
        </p:txBody>
      </p:sp>
      <p:pic>
        <p:nvPicPr>
          <p:cNvPr id="3" name="Picture 2" descr="donate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979" y="583205"/>
            <a:ext cx="6234078" cy="4156052"/>
          </a:xfrm>
          <a:prstGeom prst="rect">
            <a:avLst/>
          </a:prstGeom>
        </p:spPr>
      </p:pic>
    </p:spTree>
    <p:extLst>
      <p:ext uri="{BB962C8B-B14F-4D97-AF65-F5344CB8AC3E}">
        <p14:creationId xmlns:p14="http://schemas.microsoft.com/office/powerpoint/2010/main" val="2268163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Civil Rights Movement</a:t>
            </a:r>
            <a:endParaRPr lang="en-US" dirty="0"/>
          </a:p>
        </p:txBody>
      </p:sp>
      <p:sp>
        <p:nvSpPr>
          <p:cNvPr id="3" name="Content Placeholder 2"/>
          <p:cNvSpPr>
            <a:spLocks noGrp="1"/>
          </p:cNvSpPr>
          <p:nvPr>
            <p:ph sz="quarter" idx="1"/>
          </p:nvPr>
        </p:nvSpPr>
        <p:spPr/>
        <p:txBody>
          <a:bodyPr/>
          <a:lstStyle/>
          <a:p>
            <a:r>
              <a:rPr lang="en-US" dirty="0" smtClean="0"/>
              <a:t>Black community and infrastructure </a:t>
            </a:r>
            <a:r>
              <a:rPr lang="en-US" dirty="0" smtClean="0"/>
              <a:t>in which it was </a:t>
            </a:r>
            <a:r>
              <a:rPr lang="en-US" dirty="0" smtClean="0"/>
              <a:t>embedded provided resources</a:t>
            </a:r>
            <a:endParaRPr lang="en-US" dirty="0" smtClean="0"/>
          </a:p>
          <a:p>
            <a:pPr lvl="1"/>
            <a:r>
              <a:rPr lang="en-US" dirty="0" smtClean="0"/>
              <a:t>Black churches, HBCUs, NAACP chapters</a:t>
            </a:r>
            <a:endParaRPr lang="en-US" dirty="0"/>
          </a:p>
        </p:txBody>
      </p:sp>
      <p:pic>
        <p:nvPicPr>
          <p:cNvPr id="4" name="Picture 3" descr="black churc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247" y="3318535"/>
            <a:ext cx="4944671" cy="3255241"/>
          </a:xfrm>
          <a:prstGeom prst="rect">
            <a:avLst/>
          </a:prstGeom>
        </p:spPr>
      </p:pic>
    </p:spTree>
    <p:extLst>
      <p:ext uri="{BB962C8B-B14F-4D97-AF65-F5344CB8AC3E}">
        <p14:creationId xmlns:p14="http://schemas.microsoft.com/office/powerpoint/2010/main" val="3358644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Effects of Externally Derived Resources</a:t>
            </a:r>
            <a:endParaRPr lang="en-US" dirty="0"/>
          </a:p>
        </p:txBody>
      </p:sp>
      <p:sp>
        <p:nvSpPr>
          <p:cNvPr id="3" name="Content Placeholder 2"/>
          <p:cNvSpPr>
            <a:spLocks noGrp="1"/>
          </p:cNvSpPr>
          <p:nvPr>
            <p:ph sz="quarter" idx="1"/>
          </p:nvPr>
        </p:nvSpPr>
        <p:spPr/>
        <p:txBody>
          <a:bodyPr/>
          <a:lstStyle/>
          <a:p>
            <a:r>
              <a:rPr lang="en-US" dirty="0" smtClean="0"/>
              <a:t>External resources ensure functioning of SMO but may come at a cost</a:t>
            </a:r>
          </a:p>
          <a:p>
            <a:pPr lvl="1"/>
            <a:r>
              <a:rPr lang="en-US" dirty="0" smtClean="0"/>
              <a:t>Loss of autonomy</a:t>
            </a:r>
          </a:p>
          <a:p>
            <a:pPr lvl="1"/>
            <a:r>
              <a:rPr lang="en-US" dirty="0" smtClean="0"/>
              <a:t>Moderation of tactics</a:t>
            </a:r>
          </a:p>
          <a:p>
            <a:pPr lvl="1"/>
            <a:r>
              <a:rPr lang="en-US" dirty="0" smtClean="0"/>
              <a:t>Shift in goals</a:t>
            </a:r>
          </a:p>
          <a:p>
            <a:pPr lvl="1"/>
            <a:r>
              <a:rPr lang="en-US" dirty="0" smtClean="0"/>
              <a:t>Mediated influence</a:t>
            </a:r>
          </a:p>
          <a:p>
            <a:pPr lvl="1"/>
            <a:r>
              <a:rPr lang="en-US" dirty="0" smtClean="0"/>
              <a:t>Co-optation or control</a:t>
            </a:r>
            <a:endParaRPr lang="en-US" dirty="0"/>
          </a:p>
        </p:txBody>
      </p:sp>
    </p:spTree>
    <p:extLst>
      <p:ext uri="{BB962C8B-B14F-4D97-AF65-F5344CB8AC3E}">
        <p14:creationId xmlns:p14="http://schemas.microsoft.com/office/powerpoint/2010/main" val="195496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Mobilization</a:t>
            </a:r>
            <a:endParaRPr lang="en-US" dirty="0"/>
          </a:p>
        </p:txBody>
      </p:sp>
      <p:sp>
        <p:nvSpPr>
          <p:cNvPr id="3" name="Content Placeholder 2"/>
          <p:cNvSpPr>
            <a:spLocks noGrp="1"/>
          </p:cNvSpPr>
          <p:nvPr>
            <p:ph sz="quarter" idx="1"/>
          </p:nvPr>
        </p:nvSpPr>
        <p:spPr/>
        <p:txBody>
          <a:bodyPr/>
          <a:lstStyle/>
          <a:p>
            <a:r>
              <a:rPr lang="en-US" dirty="0" smtClean="0"/>
              <a:t>Social movement emergence, activity, and persistence depend on resources</a:t>
            </a:r>
          </a:p>
          <a:p>
            <a:pPr lvl="1"/>
            <a:r>
              <a:rPr lang="en-US" dirty="0" smtClean="0"/>
              <a:t>availability</a:t>
            </a:r>
            <a:r>
              <a:rPr lang="en-US" dirty="0" smtClean="0"/>
              <a:t>, accumulation, and channeling </a:t>
            </a:r>
            <a:r>
              <a:rPr lang="en-US" dirty="0" smtClean="0"/>
              <a:t>towards mobilization</a:t>
            </a:r>
            <a:endParaRPr lang="en-US" dirty="0"/>
          </a:p>
        </p:txBody>
      </p:sp>
    </p:spTree>
    <p:extLst>
      <p:ext uri="{BB962C8B-B14F-4D97-AF65-F5344CB8AC3E}">
        <p14:creationId xmlns:p14="http://schemas.microsoft.com/office/powerpoint/2010/main" val="2093076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about Resources</a:t>
            </a:r>
            <a:endParaRPr lang="en-US" dirty="0"/>
          </a:p>
        </p:txBody>
      </p:sp>
      <p:sp>
        <p:nvSpPr>
          <p:cNvPr id="3" name="Content Placeholder 2"/>
          <p:cNvSpPr>
            <a:spLocks noGrp="1"/>
          </p:cNvSpPr>
          <p:nvPr>
            <p:ph sz="quarter" idx="1"/>
          </p:nvPr>
        </p:nvSpPr>
        <p:spPr/>
        <p:txBody>
          <a:bodyPr/>
          <a:lstStyle/>
          <a:p>
            <a:r>
              <a:rPr lang="en-US" dirty="0" smtClean="0"/>
              <a:t>What?</a:t>
            </a:r>
          </a:p>
          <a:p>
            <a:pPr lvl="1"/>
            <a:r>
              <a:rPr lang="en-US" dirty="0" smtClean="0"/>
              <a:t>What </a:t>
            </a:r>
            <a:r>
              <a:rPr lang="en-US" dirty="0" smtClean="0"/>
              <a:t>are the various types of resources important for social movements?</a:t>
            </a:r>
          </a:p>
          <a:p>
            <a:r>
              <a:rPr lang="en-US" dirty="0" smtClean="0"/>
              <a:t>Where/Who?</a:t>
            </a:r>
            <a:endParaRPr lang="en-US" dirty="0" smtClean="0"/>
          </a:p>
          <a:p>
            <a:pPr lvl="1"/>
            <a:r>
              <a:rPr lang="en-US" dirty="0" smtClean="0"/>
              <a:t>From </a:t>
            </a:r>
            <a:r>
              <a:rPr lang="en-US" dirty="0" smtClean="0"/>
              <a:t>where do these resources flow?</a:t>
            </a:r>
          </a:p>
          <a:p>
            <a:r>
              <a:rPr lang="en-US" dirty="0" smtClean="0"/>
              <a:t>Strings attached</a:t>
            </a:r>
            <a:r>
              <a:rPr lang="en-US" dirty="0" smtClean="0"/>
              <a:t>?</a:t>
            </a:r>
          </a:p>
          <a:p>
            <a:pPr lvl="1"/>
            <a:r>
              <a:rPr lang="en-US" dirty="0" smtClean="0"/>
              <a:t>Does </a:t>
            </a:r>
            <a:r>
              <a:rPr lang="en-US" dirty="0" smtClean="0"/>
              <a:t>the source of the resource affect movement goals and activities?</a:t>
            </a:r>
            <a:endParaRPr lang="en-US" dirty="0"/>
          </a:p>
        </p:txBody>
      </p:sp>
    </p:spTree>
    <p:extLst>
      <p:ext uri="{BB962C8B-B14F-4D97-AF65-F5344CB8AC3E}">
        <p14:creationId xmlns:p14="http://schemas.microsoft.com/office/powerpoint/2010/main" val="1315087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a:t>
            </a:r>
            <a:r>
              <a:rPr lang="en-US" dirty="0" smtClean="0"/>
              <a:t>vary by type: </a:t>
            </a:r>
            <a:endParaRPr lang="en-US" dirty="0" smtClean="0"/>
          </a:p>
          <a:p>
            <a:pPr lvl="1"/>
            <a:r>
              <a:rPr lang="en-US" dirty="0" smtClean="0"/>
              <a:t>Anything movements can use to advance their interests</a:t>
            </a:r>
            <a:endParaRPr lang="en-US" dirty="0" smtClean="0"/>
          </a:p>
          <a:p>
            <a:pPr lvl="2"/>
            <a:r>
              <a:rPr lang="en-US" dirty="0" smtClean="0"/>
              <a:t>People</a:t>
            </a:r>
            <a:endParaRPr lang="en-US" dirty="0"/>
          </a:p>
          <a:p>
            <a:pPr lvl="2"/>
            <a:r>
              <a:rPr lang="en-US" dirty="0"/>
              <a:t>M</a:t>
            </a:r>
            <a:r>
              <a:rPr lang="en-US" dirty="0" smtClean="0"/>
              <a:t>oney </a:t>
            </a:r>
            <a:endParaRPr lang="en-US" dirty="0"/>
          </a:p>
          <a:p>
            <a:pPr lvl="2"/>
            <a:r>
              <a:rPr lang="en-US" dirty="0" smtClean="0"/>
              <a:t>legitimacy </a:t>
            </a:r>
            <a:r>
              <a:rPr lang="en-US" dirty="0" smtClean="0"/>
              <a:t>(amongst relevant actors such as the movement’s constituency or the public)</a:t>
            </a:r>
            <a:endParaRPr lang="en-US" dirty="0"/>
          </a:p>
        </p:txBody>
      </p:sp>
    </p:spTree>
    <p:extLst>
      <p:ext uri="{BB962C8B-B14F-4D97-AF65-F5344CB8AC3E}">
        <p14:creationId xmlns:p14="http://schemas.microsoft.com/office/powerpoint/2010/main" val="3639614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vary by </a:t>
            </a:r>
            <a:r>
              <a:rPr lang="en-US" dirty="0" err="1" smtClean="0"/>
              <a:t>fungibility</a:t>
            </a:r>
            <a:r>
              <a:rPr lang="en-US" dirty="0" smtClean="0"/>
              <a:t>:</a:t>
            </a:r>
          </a:p>
          <a:p>
            <a:pPr lvl="1"/>
            <a:r>
              <a:rPr lang="en-US" dirty="0" smtClean="0"/>
              <a:t>Portability/usability in another context or convertibility into other resources</a:t>
            </a:r>
          </a:p>
          <a:p>
            <a:pPr lvl="2"/>
            <a:r>
              <a:rPr lang="en-US" dirty="0" smtClean="0"/>
              <a:t>Money is highly fungible since it can be used for various items, can be transferred to other contexts, and can be used to get other resources (hiring people, office space, equipment).</a:t>
            </a:r>
          </a:p>
          <a:p>
            <a:pPr lvl="2"/>
            <a:r>
              <a:rPr lang="en-US" dirty="0" smtClean="0"/>
              <a:t>Legitimacy is not fungible</a:t>
            </a:r>
          </a:p>
          <a:p>
            <a:endParaRPr lang="en-US" dirty="0"/>
          </a:p>
        </p:txBody>
      </p:sp>
    </p:spTree>
    <p:extLst>
      <p:ext uri="{BB962C8B-B14F-4D97-AF65-F5344CB8AC3E}">
        <p14:creationId xmlns:p14="http://schemas.microsoft.com/office/powerpoint/2010/main" val="1531404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Types</a:t>
            </a:r>
            <a:endParaRPr lang="en-US" dirty="0"/>
          </a:p>
        </p:txBody>
      </p:sp>
      <p:sp>
        <p:nvSpPr>
          <p:cNvPr id="3" name="Content Placeholder 2"/>
          <p:cNvSpPr>
            <a:spLocks noGrp="1"/>
          </p:cNvSpPr>
          <p:nvPr>
            <p:ph sz="quarter" idx="1"/>
          </p:nvPr>
        </p:nvSpPr>
        <p:spPr/>
        <p:txBody>
          <a:bodyPr/>
          <a:lstStyle/>
          <a:p>
            <a:r>
              <a:rPr lang="en-US" dirty="0" smtClean="0"/>
              <a:t>Material</a:t>
            </a:r>
          </a:p>
          <a:p>
            <a:r>
              <a:rPr lang="en-US" dirty="0" smtClean="0"/>
              <a:t>Human</a:t>
            </a:r>
          </a:p>
          <a:p>
            <a:r>
              <a:rPr lang="en-US" dirty="0" smtClean="0"/>
              <a:t>Social-Organizational</a:t>
            </a:r>
          </a:p>
          <a:p>
            <a:r>
              <a:rPr lang="en-US" dirty="0" smtClean="0"/>
              <a:t>Moral</a:t>
            </a:r>
          </a:p>
          <a:p>
            <a:r>
              <a:rPr lang="en-US" dirty="0" smtClean="0"/>
              <a:t>Cultural</a:t>
            </a:r>
            <a:endParaRPr lang="en-US" dirty="0"/>
          </a:p>
        </p:txBody>
      </p:sp>
    </p:spTree>
    <p:extLst>
      <p:ext uri="{BB962C8B-B14F-4D97-AF65-F5344CB8AC3E}">
        <p14:creationId xmlns:p14="http://schemas.microsoft.com/office/powerpoint/2010/main" val="2209693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Typology of Resources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579526"/>
              </p:ext>
            </p:extLst>
          </p:nvPr>
        </p:nvGraphicFramePr>
        <p:xfrm>
          <a:off x="457199" y="1688807"/>
          <a:ext cx="8229600" cy="4965563"/>
        </p:xfrm>
        <a:graphic>
          <a:graphicData uri="http://schemas.openxmlformats.org/drawingml/2006/table">
            <a:tbl>
              <a:tblPr/>
              <a:tblGrid>
                <a:gridCol w="1862019"/>
                <a:gridCol w="3009461"/>
                <a:gridCol w="2153335"/>
                <a:gridCol w="1204785"/>
              </a:tblGrid>
              <a:tr h="227433">
                <a:tc>
                  <a:txBody>
                    <a:bodyPr/>
                    <a:lstStyle/>
                    <a:p>
                      <a:pPr algn="ctr" fontAlgn="ctr"/>
                      <a:r>
                        <a:rPr lang="en-US" sz="1100" b="1" i="0" u="none" strike="noStrike" dirty="0">
                          <a:solidFill>
                            <a:schemeClr val="accent5">
                              <a:lumMod val="75000"/>
                            </a:schemeClr>
                          </a:solidFill>
                          <a:effectLst/>
                          <a:latin typeface="Tw Cen MT (Body)"/>
                          <a:cs typeface="Tw Cen MT (Body)"/>
                        </a:rPr>
                        <a:t>General Resources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Subtypes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Examples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Fungible</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207661">
                <a:tc rowSpan="5">
                  <a:txBody>
                    <a:bodyPr/>
                    <a:lstStyle/>
                    <a:p>
                      <a:pPr algn="ctr" fontAlgn="ctr"/>
                      <a:r>
                        <a:rPr lang="en-US" sz="1100" b="1" i="0" u="none" strike="noStrike" dirty="0">
                          <a:solidFill>
                            <a:schemeClr val="accent5">
                              <a:lumMod val="75000"/>
                            </a:schemeClr>
                          </a:solidFill>
                          <a:effectLst/>
                          <a:latin typeface="Tw Cen MT (Body)"/>
                          <a:cs typeface="Tw Cen MT (Body)"/>
                        </a:rPr>
                        <a:t>Material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Money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Cash donations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Supplies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Paper, telephones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Physical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Meeting/office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Transportation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Cars, vans, pickups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Employment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chemeClr val="accent5">
                              <a:lumMod val="75000"/>
                            </a:schemeClr>
                          </a:solidFill>
                          <a:effectLst/>
                          <a:latin typeface="Tw Cen MT (Body)"/>
                          <a:cs typeface="Tw Cen MT (Body)"/>
                        </a:rPr>
                        <a:t>Jobs for activists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Human</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Generalized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Envelope stuffers, marchers, picketers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Specialized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Computer experts, legal council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Leadership</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and inspirational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Social-Organizational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Infrastructures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Sidewalks, streets, postal service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Social Networks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Ties to other individuals and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35276">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Formal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sk-SK" sz="1100" b="0" i="0" u="none" strike="noStrike" dirty="0">
                          <a:solidFill>
                            <a:schemeClr val="accent5">
                              <a:lumMod val="75000"/>
                            </a:schemeClr>
                          </a:solidFill>
                          <a:effectLst/>
                          <a:latin typeface="Tw Cen MT (Body)"/>
                          <a:cs typeface="Tw Cen MT (Body)"/>
                        </a:rPr>
                        <a:t> </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207661">
                <a:tc rowSpan="3">
                  <a:txBody>
                    <a:bodyPr/>
                    <a:lstStyle/>
                    <a:p>
                      <a:pPr algn="ctr" fontAlgn="ctr"/>
                      <a:r>
                        <a:rPr lang="en-US" sz="1100" b="1" i="0" u="none" strike="noStrike" dirty="0">
                          <a:solidFill>
                            <a:schemeClr val="accent5">
                              <a:lumMod val="75000"/>
                            </a:schemeClr>
                          </a:solidFill>
                          <a:effectLst/>
                          <a:latin typeface="Tw Cen MT (Body)"/>
                          <a:cs typeface="Tw Cen MT (Body)"/>
                        </a:rPr>
                        <a:t>Moral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Legitimacy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Positive public opinion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Solidarity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Joining in the cause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Celebrity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Celebrity endorsements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2">
                  <a:txBody>
                    <a:bodyPr/>
                    <a:lstStyle/>
                    <a:p>
                      <a:pPr algn="ctr" fontAlgn="ctr"/>
                      <a:r>
                        <a:rPr lang="en-US" sz="1100" b="1" i="0" u="none" strike="noStrike" dirty="0">
                          <a:solidFill>
                            <a:schemeClr val="accent5">
                              <a:lumMod val="75000"/>
                            </a:schemeClr>
                          </a:solidFill>
                          <a:effectLst/>
                          <a:latin typeface="Tw Cen MT (Body)"/>
                          <a:cs typeface="Tw Cen MT (Body)"/>
                        </a:rPr>
                        <a:t>Cultural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Repertoires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tactical, and technical strategies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Literature, media, film, internet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Using these forms to frame SMO interests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6944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Derivation</a:t>
            </a:r>
            <a:endParaRPr lang="en-US" dirty="0"/>
          </a:p>
        </p:txBody>
      </p:sp>
      <p:sp>
        <p:nvSpPr>
          <p:cNvPr id="3" name="Content Placeholder 2"/>
          <p:cNvSpPr>
            <a:spLocks noGrp="1"/>
          </p:cNvSpPr>
          <p:nvPr>
            <p:ph sz="quarter" idx="1"/>
          </p:nvPr>
        </p:nvSpPr>
        <p:spPr/>
        <p:txBody>
          <a:bodyPr>
            <a:normAutofit/>
          </a:bodyPr>
          <a:lstStyle/>
          <a:p>
            <a:r>
              <a:rPr lang="en-US" dirty="0" smtClean="0"/>
              <a:t>Resources </a:t>
            </a:r>
            <a:r>
              <a:rPr lang="en-US" dirty="0" smtClean="0"/>
              <a:t>vary by sources:</a:t>
            </a:r>
            <a:endParaRPr lang="en-US" dirty="0" smtClean="0"/>
          </a:p>
          <a:p>
            <a:pPr lvl="1"/>
            <a:r>
              <a:rPr lang="en-US" dirty="0" smtClean="0"/>
              <a:t>Externally</a:t>
            </a:r>
          </a:p>
          <a:p>
            <a:pPr lvl="2"/>
            <a:r>
              <a:rPr lang="en-US" dirty="0" smtClean="0"/>
              <a:t>Conscious </a:t>
            </a:r>
            <a:r>
              <a:rPr lang="en-US" dirty="0" smtClean="0"/>
              <a:t>(non-movement) constituents</a:t>
            </a:r>
          </a:p>
          <a:p>
            <a:pPr lvl="2"/>
            <a:r>
              <a:rPr lang="en-US" dirty="0" smtClean="0"/>
              <a:t>Individuals, groups, or organizations who support movement activity without benefitting directly from the movement’s goal attainment</a:t>
            </a:r>
          </a:p>
          <a:p>
            <a:pPr lvl="1"/>
            <a:r>
              <a:rPr lang="en-US" dirty="0" smtClean="0"/>
              <a:t>Internally</a:t>
            </a:r>
          </a:p>
          <a:p>
            <a:pPr lvl="2"/>
            <a:r>
              <a:rPr lang="en-US" dirty="0" smtClean="0"/>
              <a:t>Indigenous </a:t>
            </a:r>
            <a:r>
              <a:rPr lang="en-US" dirty="0" smtClean="0"/>
              <a:t>(movement) constituents</a:t>
            </a:r>
          </a:p>
          <a:p>
            <a:pPr lvl="2"/>
            <a:r>
              <a:rPr lang="en-US" dirty="0" smtClean="0"/>
              <a:t>Movement members who could benefit from goal attainment</a:t>
            </a:r>
          </a:p>
          <a:p>
            <a:pPr lvl="1"/>
            <a:r>
              <a:rPr lang="en-US" dirty="0" smtClean="0"/>
              <a:t>Both</a:t>
            </a:r>
            <a:endParaRPr lang="en-US" dirty="0"/>
          </a:p>
        </p:txBody>
      </p:sp>
    </p:spTree>
    <p:extLst>
      <p:ext uri="{BB962C8B-B14F-4D97-AF65-F5344CB8AC3E}">
        <p14:creationId xmlns:p14="http://schemas.microsoft.com/office/powerpoint/2010/main" val="3234698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Derivation Depends on Movement Type</a:t>
            </a:r>
            <a:endParaRPr lang="en-US" dirty="0"/>
          </a:p>
        </p:txBody>
      </p:sp>
      <p:sp>
        <p:nvSpPr>
          <p:cNvPr id="3" name="Content Placeholder 2"/>
          <p:cNvSpPr>
            <a:spLocks noGrp="1"/>
          </p:cNvSpPr>
          <p:nvPr>
            <p:ph sz="quarter" idx="1"/>
          </p:nvPr>
        </p:nvSpPr>
        <p:spPr/>
        <p:txBody>
          <a:bodyPr/>
          <a:lstStyle/>
          <a:p>
            <a:r>
              <a:rPr lang="en-US" dirty="0" smtClean="0"/>
              <a:t>Homeless SMOs</a:t>
            </a:r>
          </a:p>
          <a:p>
            <a:pPr lvl="1"/>
            <a:r>
              <a:rPr lang="en-US" dirty="0" smtClean="0"/>
              <a:t>More external since impoverished</a:t>
            </a:r>
          </a:p>
          <a:p>
            <a:r>
              <a:rPr lang="en-US" dirty="0" smtClean="0"/>
              <a:t>Other SMOs</a:t>
            </a:r>
          </a:p>
          <a:p>
            <a:pPr lvl="1"/>
            <a:r>
              <a:rPr lang="en-US" dirty="0" smtClean="0"/>
              <a:t>Less external/more indigenous, more mixed</a:t>
            </a:r>
            <a:endParaRPr lang="en-US" dirty="0"/>
          </a:p>
        </p:txBody>
      </p:sp>
    </p:spTree>
    <p:extLst>
      <p:ext uri="{BB962C8B-B14F-4D97-AF65-F5344CB8AC3E}">
        <p14:creationId xmlns:p14="http://schemas.microsoft.com/office/powerpoint/2010/main" val="2453486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 Theme">
  <a:themeElements>
    <a:clrScheme name="Chargers Theme Colors 1">
      <a:dk1>
        <a:srgbClr val="000000"/>
      </a:dk1>
      <a:lt1>
        <a:srgbClr val="CCCCCC"/>
      </a:lt1>
      <a:dk2>
        <a:srgbClr val="0C2340"/>
      </a:dk2>
      <a:lt2>
        <a:srgbClr val="CCCCCC"/>
      </a:lt2>
      <a:accent1>
        <a:srgbClr val="FFB81C"/>
      </a:accent1>
      <a:accent2>
        <a:srgbClr val="0072CE"/>
      </a:accent2>
      <a:accent3>
        <a:srgbClr val="999999"/>
      </a:accent3>
      <a:accent4>
        <a:srgbClr val="FFB81C"/>
      </a:accent4>
      <a:accent5>
        <a:srgbClr val="FFFFFF"/>
      </a:accent5>
      <a:accent6>
        <a:srgbClr val="666666"/>
      </a:accent6>
      <a:hlink>
        <a:srgbClr val="0072CE"/>
      </a:hlink>
      <a:folHlink>
        <a:srgbClr val="666666"/>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 Theme.thmx</Template>
  <TotalTime>172</TotalTime>
  <Words>457</Words>
  <Application>Microsoft Macintosh PowerPoint</Application>
  <PresentationFormat>On-screen Show (4:3)</PresentationFormat>
  <Paragraphs>117</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Chargers Theme</vt:lpstr>
      <vt:lpstr>Resources</vt:lpstr>
      <vt:lpstr>Resource Mobilization</vt:lpstr>
      <vt:lpstr>Questions about Resources</vt:lpstr>
      <vt:lpstr>Resources</vt:lpstr>
      <vt:lpstr>Resources</vt:lpstr>
      <vt:lpstr>Resource Types</vt:lpstr>
      <vt:lpstr>Typology of Resources</vt:lpstr>
      <vt:lpstr>Resource Derivation</vt:lpstr>
      <vt:lpstr>Derivation Depends on Movement Type</vt:lpstr>
      <vt:lpstr>Civil Rights Movement</vt:lpstr>
      <vt:lpstr>Effects of Externally Derived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Burrel Vann</dc:creator>
  <cp:lastModifiedBy>Burrel Vann</cp:lastModifiedBy>
  <cp:revision>11</cp:revision>
  <dcterms:created xsi:type="dcterms:W3CDTF">2016-08-24T22:44:57Z</dcterms:created>
  <dcterms:modified xsi:type="dcterms:W3CDTF">2016-09-06T20:11:03Z</dcterms:modified>
</cp:coreProperties>
</file>