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57" r:id="rId4"/>
    <p:sldId id="258" r:id="rId5"/>
    <p:sldId id="259" r:id="rId6"/>
    <p:sldId id="262" r:id="rId7"/>
    <p:sldId id="260" r:id="rId8"/>
    <p:sldId id="261" r:id="rId9"/>
    <p:sldId id="270" r:id="rId10"/>
    <p:sldId id="263" r:id="rId11"/>
    <p:sldId id="264" r:id="rId12"/>
    <p:sldId id="266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C6B99-EB9B-3144-A31A-33A18422C8B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C4584-4C09-6E45-B442-0690EC97E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*Problematize:</a:t>
            </a:r>
            <a:r>
              <a:rPr lang="en-US" baseline="0" dirty="0" smtClean="0"/>
              <a:t> </a:t>
            </a:r>
            <a:r>
              <a:rPr lang="en-US" dirty="0" smtClean="0"/>
              <a:t>troublesome,</a:t>
            </a:r>
            <a:r>
              <a:rPr lang="en-US" baseline="0" dirty="0" smtClean="0"/>
              <a:t> unjust, unacceptable, intolerable, and in need of repair or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policies to impact educational opportunities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distributional:</a:t>
            </a:r>
            <a:r>
              <a:rPr lang="en-US" baseline="0" dirty="0" smtClean="0"/>
              <a:t> that they should have an EQUAL share of pie.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CRM was really fighting to remedy distributional inequities (and had grievances about them), their framing centered on procedural inequities, such as the absence of equal educational opportunities for Blacks.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3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6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how culture</a:t>
            </a:r>
            <a:r>
              <a:rPr lang="en-US" baseline="0" dirty="0" smtClean="0"/>
              <a:t> constrains the claims about mobilizing grievances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18195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809" y="4038600"/>
            <a:ext cx="11427791" cy="1828800"/>
          </a:xfrm>
        </p:spPr>
        <p:txBody>
          <a:bodyPr/>
          <a:lstStyle/>
          <a:p>
            <a:pPr algn="ctr"/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83" y="437322"/>
            <a:ext cx="4581939" cy="458193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6998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Motivational</a:t>
            </a:r>
          </a:p>
          <a:p>
            <a:pPr lvl="1"/>
            <a:r>
              <a:rPr lang="en-US" dirty="0" smtClean="0"/>
              <a:t>Call to arms to get people from the sidelines to engage in collective action</a:t>
            </a:r>
          </a:p>
          <a:p>
            <a:pPr lvl="2"/>
            <a:r>
              <a:rPr lang="en-US" dirty="0" smtClean="0"/>
              <a:t>Urgency</a:t>
            </a:r>
          </a:p>
          <a:p>
            <a:pPr lvl="2"/>
            <a:r>
              <a:rPr lang="en-US" dirty="0" smtClean="0"/>
              <a:t>Severity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oral obligation </a:t>
            </a:r>
          </a:p>
          <a:p>
            <a:pPr lvl="2"/>
            <a:r>
              <a:rPr lang="en-US" dirty="0" smtClean="0"/>
              <a:t>Efficacy</a:t>
            </a:r>
          </a:p>
          <a:p>
            <a:pPr lvl="2"/>
            <a:r>
              <a:rPr lang="en-US" dirty="0" smtClean="0"/>
              <a:t>Greater benefit to society</a:t>
            </a:r>
          </a:p>
          <a:p>
            <a:pPr lvl="2"/>
            <a:r>
              <a:rPr lang="en-US" dirty="0" smtClean="0"/>
              <a:t>Status enhancement (vanguard)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and Discursive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Framing occurs in contested “discursive fields”</a:t>
            </a:r>
          </a:p>
          <a:p>
            <a:pPr lvl="1"/>
            <a:r>
              <a:rPr lang="en-US" dirty="0" smtClean="0"/>
              <a:t>Cultural environment where somethings resonate more than others</a:t>
            </a:r>
          </a:p>
          <a:p>
            <a:pPr lvl="1"/>
            <a:endParaRPr lang="en-US" dirty="0"/>
          </a:p>
          <a:p>
            <a:r>
              <a:rPr lang="en-US" dirty="0" smtClean="0"/>
              <a:t>Framing occurs on several platforms</a:t>
            </a:r>
          </a:p>
          <a:p>
            <a:pPr lvl="1"/>
            <a:r>
              <a:rPr lang="en-US" dirty="0" smtClean="0"/>
              <a:t>Media (news, print, social) and advertisements</a:t>
            </a:r>
          </a:p>
          <a:p>
            <a:pPr lvl="1"/>
            <a:r>
              <a:rPr lang="en-US" dirty="0" smtClean="0"/>
              <a:t>Movement-generated objects (signs, pamphlets, posters)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2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Effectiveness or potency of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2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in Competing in the Discursive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Protagonists</a:t>
            </a:r>
          </a:p>
          <a:p>
            <a:pPr lvl="1"/>
            <a:r>
              <a:rPr lang="en-US" dirty="0" smtClean="0"/>
              <a:t>Activists/advocates who use challenging frames</a:t>
            </a:r>
          </a:p>
          <a:p>
            <a:pPr lvl="1"/>
            <a:endParaRPr lang="en-US" dirty="0"/>
          </a:p>
          <a:p>
            <a:r>
              <a:rPr lang="en-US" dirty="0" smtClean="0"/>
              <a:t>Antagonists</a:t>
            </a:r>
          </a:p>
          <a:p>
            <a:pPr lvl="1"/>
            <a:r>
              <a:rPr lang="en-US" dirty="0" smtClean="0"/>
              <a:t>Targets of protagonists, groups with competing interests, who engage in counter-framing</a:t>
            </a:r>
          </a:p>
          <a:p>
            <a:pPr lvl="1"/>
            <a:endParaRPr lang="en-US" dirty="0"/>
          </a:p>
          <a:p>
            <a:r>
              <a:rPr lang="en-US" dirty="0" smtClean="0"/>
              <a:t>Bystanders</a:t>
            </a:r>
          </a:p>
          <a:p>
            <a:pPr lvl="1"/>
            <a:r>
              <a:rPr lang="en-US" dirty="0" smtClean="0"/>
              <a:t>Those with no stake in the fight, but can be swayed into support for one side or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1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Battling Against Authoritarianism in China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activists in pro-democracy movement walked tight rope</a:t>
            </a:r>
          </a:p>
          <a:p>
            <a:pPr lvl="1"/>
            <a:r>
              <a:rPr lang="en-US" dirty="0" smtClean="0"/>
              <a:t>If framed grievances in counter-revolutionary terms, they would be repressed by gov’t</a:t>
            </a:r>
          </a:p>
          <a:p>
            <a:pPr lvl="1"/>
            <a:r>
              <a:rPr lang="en-US" dirty="0" smtClean="0"/>
              <a:t>If framed as “bad,” would be ignored as whiny children</a:t>
            </a:r>
          </a:p>
          <a:p>
            <a:pPr lvl="1"/>
            <a:endParaRPr lang="en-US" dirty="0"/>
          </a:p>
          <a:p>
            <a:r>
              <a:rPr lang="en-US" dirty="0" smtClean="0"/>
              <a:t>Combat dilemma by</a:t>
            </a:r>
          </a:p>
          <a:p>
            <a:pPr lvl="1"/>
            <a:r>
              <a:rPr lang="en-US" dirty="0" smtClean="0"/>
              <a:t>Based claims of injustice (resulting from state economic reforms) on ideas of freedom and democracy blended with Chinese cultural values of Confucianism, communism, and nationalism</a:t>
            </a:r>
          </a:p>
          <a:p>
            <a:pPr lvl="2"/>
            <a:r>
              <a:rPr lang="en-US" dirty="0" smtClean="0"/>
              <a:t>Taken seriously by broad swath of population</a:t>
            </a:r>
          </a:p>
          <a:p>
            <a:pPr lvl="2"/>
            <a:r>
              <a:rPr lang="en-US" dirty="0" smtClean="0"/>
              <a:t>Deflected repression by tying to nationalistic pride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58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Framing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one issue</a:t>
            </a:r>
          </a:p>
          <a:p>
            <a:endParaRPr lang="en-US" dirty="0"/>
          </a:p>
          <a:p>
            <a:r>
              <a:rPr lang="en-US" dirty="0" smtClean="0"/>
              <a:t>Who are the actors in the discursive field?</a:t>
            </a:r>
          </a:p>
          <a:p>
            <a:endParaRPr lang="en-US" dirty="0" smtClean="0"/>
          </a:p>
          <a:p>
            <a:r>
              <a:rPr lang="en-US" dirty="0" smtClean="0"/>
              <a:t>Develop Frames (that you think would resonate)</a:t>
            </a:r>
          </a:p>
          <a:p>
            <a:pPr lvl="1"/>
            <a:r>
              <a:rPr lang="en-US" dirty="0" smtClean="0"/>
              <a:t>Diagnostic</a:t>
            </a:r>
          </a:p>
          <a:p>
            <a:pPr lvl="1"/>
            <a:r>
              <a:rPr lang="en-US" dirty="0" smtClean="0"/>
              <a:t>Prognostic</a:t>
            </a:r>
          </a:p>
          <a:p>
            <a:pPr lvl="1"/>
            <a:r>
              <a:rPr lang="en-US" dirty="0" smtClean="0"/>
              <a:t>Motivational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 a physical medium to disseminate your frames (e.g. newspaper)</a:t>
            </a:r>
          </a:p>
          <a:p>
            <a:endParaRPr lang="en-US" dirty="0"/>
          </a:p>
          <a:p>
            <a:r>
              <a:rPr lang="en-US" dirty="0" smtClean="0"/>
              <a:t>Would your claims resonate? Why or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7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Quiz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Describe the difference between everyday grievances and mobilizing grievances.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B. Describe a characteristic of organizations during periods of abeyance.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C. Why is variation </a:t>
            </a:r>
            <a:r>
              <a:rPr lang="en-US" i="1" u="sng" dirty="0" smtClean="0"/>
              <a:t>within</a:t>
            </a:r>
            <a:r>
              <a:rPr lang="en-US" dirty="0" smtClean="0"/>
              <a:t> an organization’s structure (e.g. layers)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1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Attributing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Meanings don’t automatically attach to objects, events, experiences</a:t>
            </a:r>
          </a:p>
          <a:p>
            <a:endParaRPr lang="en-US" dirty="0"/>
          </a:p>
          <a:p>
            <a:r>
              <a:rPr lang="en-US" dirty="0" smtClean="0"/>
              <a:t>Meaning generation requires interpretive work by social 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9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Diagnostic</a:t>
            </a:r>
          </a:p>
          <a:p>
            <a:r>
              <a:rPr lang="en-US" dirty="0" smtClean="0"/>
              <a:t>Prognostic</a:t>
            </a:r>
          </a:p>
          <a:p>
            <a:r>
              <a:rPr lang="en-US" dirty="0" smtClean="0"/>
              <a:t>Motivational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Diagnostic</a:t>
            </a:r>
          </a:p>
          <a:p>
            <a:pPr lvl="1"/>
            <a:r>
              <a:rPr lang="en-US" dirty="0" smtClean="0"/>
              <a:t>Claiming that an event, social condition, or other aspect of life is problematic</a:t>
            </a:r>
          </a:p>
          <a:p>
            <a:pPr lvl="1"/>
            <a:r>
              <a:rPr lang="en-US" dirty="0" smtClean="0"/>
              <a:t>Identifying the source of/attributing blame for that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5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Prognostic</a:t>
            </a:r>
          </a:p>
          <a:p>
            <a:pPr lvl="1"/>
            <a:r>
              <a:rPr lang="en-US" dirty="0" smtClean="0"/>
              <a:t>Proposing a solution to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Rights-based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Focus on procedural rather than distributional issues to problematize</a:t>
            </a:r>
          </a:p>
          <a:p>
            <a:pPr lvl="1"/>
            <a:r>
              <a:rPr lang="en-US" dirty="0" smtClean="0"/>
              <a:t>Claim that people </a:t>
            </a:r>
            <a:r>
              <a:rPr lang="en-US" i="1" dirty="0" smtClean="0"/>
              <a:t>don’t but should </a:t>
            </a:r>
            <a:r>
              <a:rPr lang="en-US" dirty="0" smtClean="0"/>
              <a:t>have equal chance at securing bigger piece of the “economic” pie </a:t>
            </a:r>
          </a:p>
          <a:p>
            <a:pPr lvl="1"/>
            <a:r>
              <a:rPr lang="en-US" dirty="0" smtClean="0"/>
              <a:t>Argue that the rule of the game are rigged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Rights-based Movements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24" y="1878495"/>
            <a:ext cx="7193280" cy="4495800"/>
          </a:xfrm>
        </p:spPr>
      </p:pic>
    </p:spTree>
    <p:extLst>
      <p:ext uri="{BB962C8B-B14F-4D97-AF65-F5344CB8AC3E}">
        <p14:creationId xmlns:p14="http://schemas.microsoft.com/office/powerpoint/2010/main" val="199575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Rights-based Movements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38" y="1798775"/>
            <a:ext cx="6414052" cy="4316630"/>
          </a:xfrm>
        </p:spPr>
      </p:pic>
    </p:spTree>
    <p:extLst>
      <p:ext uri="{BB962C8B-B14F-4D97-AF65-F5344CB8AC3E}">
        <p14:creationId xmlns:p14="http://schemas.microsoft.com/office/powerpoint/2010/main" val="74366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chargers2</Template>
  <TotalTime>152</TotalTime>
  <Words>504</Words>
  <Application>Microsoft Macintosh PowerPoint</Application>
  <PresentationFormat>Widescreen</PresentationFormat>
  <Paragraphs>93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Helvetica Neue Light</vt:lpstr>
      <vt:lpstr>Myriad Pro</vt:lpstr>
      <vt:lpstr>Verdana</vt:lpstr>
      <vt:lpstr>Wingdings</vt:lpstr>
      <vt:lpstr>Wingdings 2</vt:lpstr>
      <vt:lpstr>chargers2</vt:lpstr>
      <vt:lpstr>Framing</vt:lpstr>
      <vt:lpstr>Concept Quiz #2</vt:lpstr>
      <vt:lpstr>Attributing Meaning</vt:lpstr>
      <vt:lpstr>Framing Types</vt:lpstr>
      <vt:lpstr>Framing Types</vt:lpstr>
      <vt:lpstr>Framing Types</vt:lpstr>
      <vt:lpstr>Rights-based Movements</vt:lpstr>
      <vt:lpstr>Rights-based Movements</vt:lpstr>
      <vt:lpstr>Rights-based Movements</vt:lpstr>
      <vt:lpstr>Framing Types</vt:lpstr>
      <vt:lpstr>Framing and Discursive Fields</vt:lpstr>
      <vt:lpstr>Resonance</vt:lpstr>
      <vt:lpstr>Actors in Competing in the Discursive Field</vt:lpstr>
      <vt:lpstr>Example: Battling Against Authoritarianism in China</vt:lpstr>
      <vt:lpstr>Exercise: Framing and Environments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Framing</dc:title>
  <dc:creator>Vann, Burrel</dc:creator>
  <cp:lastModifiedBy>Vann, Burrel</cp:lastModifiedBy>
  <cp:revision>15</cp:revision>
  <dcterms:created xsi:type="dcterms:W3CDTF">2017-09-25T17:09:42Z</dcterms:created>
  <dcterms:modified xsi:type="dcterms:W3CDTF">2017-09-25T19:42:22Z</dcterms:modified>
</cp:coreProperties>
</file>