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7"/>
  </p:notesMasterIdLst>
  <p:sldIdLst>
    <p:sldId id="256" r:id="rId2"/>
    <p:sldId id="291" r:id="rId3"/>
    <p:sldId id="285" r:id="rId4"/>
    <p:sldId id="257" r:id="rId5"/>
    <p:sldId id="259" r:id="rId6"/>
    <p:sldId id="260" r:id="rId7"/>
    <p:sldId id="261" r:id="rId8"/>
    <p:sldId id="262" r:id="rId9"/>
    <p:sldId id="263" r:id="rId10"/>
    <p:sldId id="264" r:id="rId11"/>
    <p:sldId id="265" r:id="rId12"/>
    <p:sldId id="266" r:id="rId13"/>
    <p:sldId id="267" r:id="rId14"/>
    <p:sldId id="269" r:id="rId15"/>
    <p:sldId id="270" r:id="rId16"/>
    <p:sldId id="286" r:id="rId17"/>
    <p:sldId id="287" r:id="rId18"/>
    <p:sldId id="271" r:id="rId19"/>
    <p:sldId id="281" r:id="rId20"/>
    <p:sldId id="282" r:id="rId21"/>
    <p:sldId id="283" r:id="rId22"/>
    <p:sldId id="284" r:id="rId23"/>
    <p:sldId id="268" r:id="rId24"/>
    <p:sldId id="272" r:id="rId25"/>
    <p:sldId id="288" r:id="rId26"/>
    <p:sldId id="273" r:id="rId27"/>
    <p:sldId id="274" r:id="rId28"/>
    <p:sldId id="275" r:id="rId29"/>
    <p:sldId id="276" r:id="rId30"/>
    <p:sldId id="289" r:id="rId31"/>
    <p:sldId id="280" r:id="rId32"/>
    <p:sldId id="290" r:id="rId33"/>
    <p:sldId id="278" r:id="rId34"/>
    <p:sldId id="279"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73"/>
    <p:restoredTop sz="81605"/>
  </p:normalViewPr>
  <p:slideViewPr>
    <p:cSldViewPr snapToGrid="0" snapToObjects="1">
      <p:cViewPr varScale="1">
        <p:scale>
          <a:sx n="73" d="100"/>
          <a:sy n="73" d="100"/>
        </p:scale>
        <p:origin x="224" y="392"/>
      </p:cViewPr>
      <p:guideLst>
        <p:guide orient="horz" pos="2160"/>
        <p:guide pos="3840"/>
      </p:guideLst>
    </p:cSldViewPr>
  </p:slideViewPr>
  <p:notesTextViewPr>
    <p:cViewPr>
      <p:scale>
        <a:sx n="100" d="100"/>
        <a:sy n="100" d="100"/>
      </p:scale>
      <p:origin x="0" y="-96"/>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75C063-02D5-2B46-9C85-346D4D5535FE}" type="datetimeFigureOut">
              <a:rPr lang="en-US" smtClean="0"/>
              <a:t>9/11/17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B9EAB-9194-C349-939B-458D4FF5A6A9}" type="slidenum">
              <a:rPr lang="en-US" smtClean="0"/>
              <a:t>‹#›</a:t>
            </a:fld>
            <a:endParaRPr lang="en-US"/>
          </a:p>
        </p:txBody>
      </p:sp>
    </p:spTree>
    <p:extLst>
      <p:ext uri="{BB962C8B-B14F-4D97-AF65-F5344CB8AC3E}">
        <p14:creationId xmlns:p14="http://schemas.microsoft.com/office/powerpoint/2010/main" val="2896419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Add</a:t>
            </a:r>
            <a:r>
              <a:rPr lang="en-US" baseline="0" dirty="0" smtClean="0"/>
              <a:t> something about same-sex marriage grievances</a:t>
            </a:r>
            <a:r>
              <a:rPr lang="is-IS" baseline="0" smtClean="0"/>
              <a:t>… </a:t>
            </a:r>
            <a:endParaRPr lang="en-US"/>
          </a:p>
        </p:txBody>
      </p:sp>
      <p:sp>
        <p:nvSpPr>
          <p:cNvPr id="4" name="Slide Number Placeholder 3"/>
          <p:cNvSpPr>
            <a:spLocks noGrp="1"/>
          </p:cNvSpPr>
          <p:nvPr>
            <p:ph type="sldNum" sz="quarter" idx="10"/>
          </p:nvPr>
        </p:nvSpPr>
        <p:spPr/>
        <p:txBody>
          <a:bodyPr/>
          <a:lstStyle/>
          <a:p>
            <a:fld id="{ED8B9EAB-9194-C349-939B-458D4FF5A6A9}" type="slidenum">
              <a:rPr lang="en-US" smtClean="0"/>
              <a:t>1</a:t>
            </a:fld>
            <a:endParaRPr lang="en-US"/>
          </a:p>
        </p:txBody>
      </p:sp>
    </p:spTree>
    <p:extLst>
      <p:ext uri="{BB962C8B-B14F-4D97-AF65-F5344CB8AC3E}">
        <p14:creationId xmlns:p14="http://schemas.microsoft.com/office/powerpoint/2010/main" val="251619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provides mixed findings</a:t>
            </a:r>
          </a:p>
          <a:p>
            <a:pPr lvl="1"/>
            <a:r>
              <a:rPr lang="en-US" dirty="0" smtClean="0"/>
              <a:t>Black unemployment is both </a:t>
            </a:r>
            <a:r>
              <a:rPr lang="en-US" i="1" dirty="0" smtClean="0"/>
              <a:t>unrelated to </a:t>
            </a:r>
            <a:r>
              <a:rPr lang="en-US" dirty="0" smtClean="0"/>
              <a:t>and </a:t>
            </a:r>
            <a:r>
              <a:rPr lang="en-US" i="1" dirty="0" smtClean="0"/>
              <a:t>significantly associated with </a:t>
            </a:r>
            <a:r>
              <a:rPr lang="en-US" dirty="0" smtClean="0"/>
              <a:t>black riots</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16</a:t>
            </a:fld>
            <a:endParaRPr lang="en-US"/>
          </a:p>
        </p:txBody>
      </p:sp>
    </p:spTree>
    <p:extLst>
      <p:ext uri="{BB962C8B-B14F-4D97-AF65-F5344CB8AC3E}">
        <p14:creationId xmlns:p14="http://schemas.microsoft.com/office/powerpoint/2010/main" val="763064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Both actual</a:t>
            </a:r>
            <a:r>
              <a:rPr lang="en-US" baseline="0" dirty="0" smtClean="0"/>
              <a:t> and threatened loss in the quotidian are enough to spur action. </a:t>
            </a:r>
            <a:r>
              <a:rPr lang="en-US" baseline="0" dirty="0" err="1" smtClean="0"/>
              <a:t>Ppl</a:t>
            </a:r>
            <a:r>
              <a:rPr lang="en-US" baseline="0" dirty="0" smtClean="0"/>
              <a:t> are motivated to recoup what they have already lost or guard against the prospect of such loss</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18</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19</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20</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21</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22</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i="1" dirty="0" smtClean="0"/>
              <a:t>Post civil war south, declining cotton prices increased poor whites’ frustration, who took out their frustration on local Blacks</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23</a:t>
            </a:fld>
            <a:endParaRPr lang="en-US"/>
          </a:p>
        </p:txBody>
      </p:sp>
    </p:spTree>
    <p:extLst>
      <p:ext uri="{BB962C8B-B14F-4D97-AF65-F5344CB8AC3E}">
        <p14:creationId xmlns:p14="http://schemas.microsoft.com/office/powerpoint/2010/main" val="2229417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Group comparisons</a:t>
            </a:r>
          </a:p>
          <a:p>
            <a:pPr lvl="0"/>
            <a:r>
              <a:rPr lang="en-US" dirty="0" smtClean="0"/>
              <a:t>Understandings of procedural justice</a:t>
            </a:r>
          </a:p>
          <a:p>
            <a:pPr lvl="0"/>
            <a:r>
              <a:rPr lang="en-US" dirty="0" smtClean="0"/>
              <a:t>Actual or threatened loss</a:t>
            </a:r>
          </a:p>
          <a:p>
            <a:pPr lvl="0"/>
            <a:r>
              <a:rPr lang="en-US" dirty="0" smtClean="0"/>
              <a:t>Interpretation of grievances</a:t>
            </a:r>
          </a:p>
        </p:txBody>
      </p:sp>
      <p:sp>
        <p:nvSpPr>
          <p:cNvPr id="4" name="Slide Number Placeholder 3"/>
          <p:cNvSpPr>
            <a:spLocks noGrp="1"/>
          </p:cNvSpPr>
          <p:nvPr>
            <p:ph type="sldNum" sz="quarter" idx="10"/>
          </p:nvPr>
        </p:nvSpPr>
        <p:spPr/>
        <p:txBody>
          <a:bodyPr/>
          <a:lstStyle/>
          <a:p>
            <a:fld id="{ED8B9EAB-9194-C349-939B-458D4FF5A6A9}" type="slidenum">
              <a:rPr lang="en-US" smtClean="0"/>
              <a:t>24</a:t>
            </a:fld>
            <a:endParaRPr lang="en-US"/>
          </a:p>
        </p:txBody>
      </p:sp>
    </p:spTree>
    <p:extLst>
      <p:ext uri="{BB962C8B-B14F-4D97-AF65-F5344CB8AC3E}">
        <p14:creationId xmlns:p14="http://schemas.microsoft.com/office/powerpoint/2010/main" val="1870419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Framing is</a:t>
            </a:r>
            <a:r>
              <a:rPr lang="en-US" baseline="0" dirty="0" smtClean="0"/>
              <a:t> a way of packaging a belief, view, or argument for consumption and convincing others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27</a:t>
            </a:fld>
            <a:endParaRPr lang="en-US"/>
          </a:p>
        </p:txBody>
      </p:sp>
    </p:spTree>
    <p:extLst>
      <p:ext uri="{BB962C8B-B14F-4D97-AF65-F5344CB8AC3E}">
        <p14:creationId xmlns:p14="http://schemas.microsoft.com/office/powerpoint/2010/main" val="161950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Social Movements must</a:t>
            </a:r>
            <a:r>
              <a:rPr lang="en-US" baseline="0" dirty="0" smtClean="0"/>
              <a:t> engage in framing</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28</a:t>
            </a:fld>
            <a:endParaRPr lang="en-US"/>
          </a:p>
        </p:txBody>
      </p:sp>
    </p:spTree>
    <p:extLst>
      <p:ext uri="{BB962C8B-B14F-4D97-AF65-F5344CB8AC3E}">
        <p14:creationId xmlns:p14="http://schemas.microsoft.com/office/powerpoint/2010/main" val="314815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Deeply felt, shared grievances are most important driver for social movements</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4</a:t>
            </a:fld>
            <a:endParaRPr lang="en-US"/>
          </a:p>
        </p:txBody>
      </p:sp>
    </p:spTree>
    <p:extLst>
      <p:ext uri="{BB962C8B-B14F-4D97-AF65-F5344CB8AC3E}">
        <p14:creationId xmlns:p14="http://schemas.microsoft.com/office/powerpoint/2010/main" val="4294698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P54: Austin, TX need to build a new Salvation Army</a:t>
            </a:r>
            <a:r>
              <a:rPr lang="en-US" baseline="0" dirty="0" smtClean="0"/>
              <a:t> to deal with its homeless problem in the 1980s. Relocation effort faced backlash from NIMBY movements. NIMBY movements portrayed its residents as being victimized by relocation of Salvation Army. Was difficult since SA was a Christian, charitable/outreach organization, so NIMBY movements needed more negative claims against it.</a:t>
            </a:r>
          </a:p>
          <a:p>
            <a:endParaRPr lang="en-US" baseline="0" dirty="0" smtClean="0"/>
          </a:p>
          <a:p>
            <a:r>
              <a:rPr lang="en-US" baseline="0" dirty="0" smtClean="0"/>
              <a:t>Focused on transients, how they threatened neighborhood women and children. Kept framing the homeless as criminally inclined, drunken, sex-crazed men who would infiltrate their communities and rob their homes and rape their women.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29</a:t>
            </a:fld>
            <a:endParaRPr lang="en-US"/>
          </a:p>
        </p:txBody>
      </p:sp>
    </p:spTree>
    <p:extLst>
      <p:ext uri="{BB962C8B-B14F-4D97-AF65-F5344CB8AC3E}">
        <p14:creationId xmlns:p14="http://schemas.microsoft.com/office/powerpoint/2010/main" val="3148152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P54: Austin, TX need to build a new Salvation Army</a:t>
            </a:r>
            <a:r>
              <a:rPr lang="en-US" baseline="0" dirty="0" smtClean="0"/>
              <a:t> to deal with its homeless problem in the 1980s. Relocation effort faced backlash from NIMBY movements. NIMBY movements portrayed its residents as being victimized by relocation of Salvation Army. Was difficult since SA was a Christian, charitable/outreach organization, so NIMBY movements needed more negative claims against it.</a:t>
            </a:r>
          </a:p>
          <a:p>
            <a:endParaRPr lang="en-US" baseline="0" dirty="0" smtClean="0"/>
          </a:p>
          <a:p>
            <a:r>
              <a:rPr lang="en-US" baseline="0" dirty="0" smtClean="0"/>
              <a:t>Focused on transients, how they threatened neighborhood women and children. Kept framing the homeless as criminally inclined, drunken, sex-crazed men who would infiltrate their communities and rob their homes and rape their women.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30</a:t>
            </a:fld>
            <a:endParaRPr lang="en-US"/>
          </a:p>
        </p:txBody>
      </p:sp>
    </p:spTree>
    <p:extLst>
      <p:ext uri="{BB962C8B-B14F-4D97-AF65-F5344CB8AC3E}">
        <p14:creationId xmlns:p14="http://schemas.microsoft.com/office/powerpoint/2010/main" val="918770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P54: Austin, TX need to build a new Salvation Army</a:t>
            </a:r>
            <a:r>
              <a:rPr lang="en-US" baseline="0" dirty="0" smtClean="0"/>
              <a:t> to deal with its homeless problem in the 1980s. Relocation effort faced backlash from NIMBY movements. NIMBY movements portrayed its residents as being victimized by relocation of Salvation Army. Was difficult since SA was a Christian, charitable/outreach organization, so NIMBY movements needed more negative claims against it.</a:t>
            </a:r>
          </a:p>
          <a:p>
            <a:endParaRPr lang="en-US" baseline="0" dirty="0" smtClean="0"/>
          </a:p>
          <a:p>
            <a:r>
              <a:rPr lang="en-US" baseline="0" dirty="0" smtClean="0"/>
              <a:t>Focused on transients, how they threatened neighborhood women and children. Kept framing the homeless as criminally inclined, drunken, sex-crazed men who would infiltrate their communities and rob their homes and rape their women.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31</a:t>
            </a:fld>
            <a:endParaRPr lang="en-US"/>
          </a:p>
        </p:txBody>
      </p:sp>
    </p:spTree>
    <p:extLst>
      <p:ext uri="{BB962C8B-B14F-4D97-AF65-F5344CB8AC3E}">
        <p14:creationId xmlns:p14="http://schemas.microsoft.com/office/powerpoint/2010/main" val="3148152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income</a:t>
            </a:r>
            <a:r>
              <a:rPr lang="en-US" baseline="0" dirty="0" smtClean="0"/>
              <a:t> inequality… diagnosis: stagnant wages as a result of politicians not pushing minimum wage policy. Prognosis: elect politicians that would push increases on minimum wage.</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32</a:t>
            </a:fld>
            <a:endParaRPr lang="en-US"/>
          </a:p>
        </p:txBody>
      </p:sp>
    </p:spTree>
    <p:extLst>
      <p:ext uri="{BB962C8B-B14F-4D97-AF65-F5344CB8AC3E}">
        <p14:creationId xmlns:p14="http://schemas.microsoft.com/office/powerpoint/2010/main" val="1771261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Heavens</a:t>
            </a:r>
            <a:r>
              <a:rPr lang="en-US" baseline="0" dirty="0" smtClean="0"/>
              <a:t> Gate</a:t>
            </a:r>
            <a:r>
              <a:rPr lang="is-IS" baseline="0" dirty="0" smtClean="0"/>
              <a:t>…religious movement march 1997, thought that if they committed suicide, they would be transported to a UFO trailing the Hale-Bopp comet (the last comet of the century).</a:t>
            </a:r>
          </a:p>
          <a:p>
            <a:endParaRPr lang="is-IS" baseline="0" dirty="0" smtClean="0"/>
          </a:p>
          <a:p>
            <a:r>
              <a:rPr lang="is-IS" baseline="0" dirty="0" smtClean="0"/>
              <a:t>needed the empirical event of Hale Bop’s comet in order for it to be framed as a passage to Heaven</a:t>
            </a:r>
          </a:p>
          <a:p>
            <a:r>
              <a:rPr lang="is-IS" baseline="0" dirty="0" smtClean="0"/>
              <a:t>Also need to take place in a cultural environment that allowed for the free expression of </a:t>
            </a:r>
            <a:r>
              <a:rPr lang="is-IS" baseline="0" dirty="0" smtClean="0"/>
              <a:t>religion</a:t>
            </a:r>
          </a:p>
          <a:p>
            <a:endParaRPr lang="is-I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www.youtube.com</a:t>
            </a:r>
            <a:r>
              <a:rPr lang="en-US" dirty="0" smtClean="0"/>
              <a:t>/</a:t>
            </a:r>
            <a:r>
              <a:rPr lang="en-US" dirty="0" err="1" smtClean="0"/>
              <a:t>watch?v</a:t>
            </a:r>
            <a:r>
              <a:rPr lang="en-US" dirty="0" smtClean="0"/>
              <a:t>=3hFMhnfesDI#t=07m09s</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33</a:t>
            </a:fld>
            <a:endParaRPr lang="en-US"/>
          </a:p>
        </p:txBody>
      </p:sp>
    </p:spTree>
    <p:extLst>
      <p:ext uri="{BB962C8B-B14F-4D97-AF65-F5344CB8AC3E}">
        <p14:creationId xmlns:p14="http://schemas.microsoft.com/office/powerpoint/2010/main" val="2019191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Heavens</a:t>
            </a:r>
            <a:r>
              <a:rPr lang="en-US" baseline="0" dirty="0" smtClean="0"/>
              <a:t> Gate</a:t>
            </a:r>
            <a:r>
              <a:rPr lang="is-IS" baseline="0" dirty="0" smtClean="0"/>
              <a:t>…religious movement march 1997, thought that if they committed suicide, they would be transported to a UFO trailing the Hale-Bopp comet (the last comet of the century).</a:t>
            </a:r>
          </a:p>
          <a:p>
            <a:endParaRPr lang="is-IS" baseline="0" dirty="0" smtClean="0"/>
          </a:p>
          <a:p>
            <a:r>
              <a:rPr lang="is-IS" baseline="0" dirty="0" smtClean="0"/>
              <a:t>needed the empirical event of Hale Bop’s comet in order for it to be framed as a passage to Heaven</a:t>
            </a:r>
          </a:p>
          <a:p>
            <a:r>
              <a:rPr lang="is-IS" baseline="0" dirty="0" smtClean="0"/>
              <a:t>Also need to take place in a cultural environment that allowed for the free expression of </a:t>
            </a:r>
            <a:r>
              <a:rPr lang="is-IS" baseline="0" dirty="0" smtClean="0"/>
              <a:t>religion</a:t>
            </a:r>
          </a:p>
          <a:p>
            <a:endParaRPr lang="is-IS" baseline="0" dirty="0" smtClean="0"/>
          </a:p>
          <a:p>
            <a:r>
              <a:rPr lang="en-US" dirty="0" smtClean="0"/>
              <a:t>https://</a:t>
            </a:r>
            <a:r>
              <a:rPr lang="en-US" dirty="0" err="1" smtClean="0"/>
              <a:t>www.youtube.com</a:t>
            </a:r>
            <a:r>
              <a:rPr lang="en-US" dirty="0" smtClean="0"/>
              <a:t>/</a:t>
            </a:r>
            <a:r>
              <a:rPr lang="en-US" dirty="0" err="1" smtClean="0"/>
              <a:t>watch?v</a:t>
            </a:r>
            <a:r>
              <a:rPr lang="en-US" dirty="0" smtClean="0"/>
              <a:t>=3hFMhnfesDI#t=07m09s</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34</a:t>
            </a:fld>
            <a:endParaRPr lang="en-US"/>
          </a:p>
        </p:txBody>
      </p:sp>
    </p:spTree>
    <p:extLst>
      <p:ext uri="{BB962C8B-B14F-4D97-AF65-F5344CB8AC3E}">
        <p14:creationId xmlns:p14="http://schemas.microsoft.com/office/powerpoint/2010/main" val="20191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6</a:t>
            </a:fld>
            <a:endParaRPr lang="en-US"/>
          </a:p>
        </p:txBody>
      </p:sp>
    </p:spTree>
    <p:extLst>
      <p:ext uri="{BB962C8B-B14F-4D97-AF65-F5344CB8AC3E}">
        <p14:creationId xmlns:p14="http://schemas.microsoft.com/office/powerpoint/2010/main" val="560667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1960s, response to Collective Behavior theories</a:t>
            </a:r>
            <a:r>
              <a:rPr lang="en-US" baseline="0" dirty="0" smtClean="0"/>
              <a:t> that g</a:t>
            </a:r>
            <a:r>
              <a:rPr lang="en-US" dirty="0" smtClean="0"/>
              <a:t>rievances the most important factor for social movement activity</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7</a:t>
            </a:fld>
            <a:endParaRPr lang="en-US"/>
          </a:p>
        </p:txBody>
      </p:sp>
    </p:spTree>
    <p:extLst>
      <p:ext uri="{BB962C8B-B14F-4D97-AF65-F5344CB8AC3E}">
        <p14:creationId xmlns:p14="http://schemas.microsoft.com/office/powerpoint/2010/main" val="3948018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Individual grievances are individually experienced:</a:t>
            </a:r>
            <a:r>
              <a:rPr lang="en-US" baseline="0" dirty="0" smtClean="0"/>
              <a:t> not getting a raise, dissatisfaction with boss, or lines at bank, </a:t>
            </a:r>
            <a:r>
              <a:rPr lang="en-US" baseline="0" dirty="0" smtClean="0"/>
              <a:t>traffic</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8</a:t>
            </a:fld>
            <a:endParaRPr lang="en-US"/>
          </a:p>
        </p:txBody>
      </p:sp>
    </p:spTree>
    <p:extLst>
      <p:ext uri="{BB962C8B-B14F-4D97-AF65-F5344CB8AC3E}">
        <p14:creationId xmlns:p14="http://schemas.microsoft.com/office/powerpoint/2010/main" val="1866567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i="0" dirty="0" smtClean="0"/>
              <a:t>Grievances rooted in conflicts over claims to rewards and opportunities among groups differentially situated in the social system</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10</a:t>
            </a:fld>
            <a:endParaRPr lang="en-US"/>
          </a:p>
        </p:txBody>
      </p:sp>
    </p:spTree>
    <p:extLst>
      <p:ext uri="{BB962C8B-B14F-4D97-AF65-F5344CB8AC3E}">
        <p14:creationId xmlns:p14="http://schemas.microsoft.com/office/powerpoint/2010/main" val="181992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Weakens</a:t>
            </a:r>
            <a:r>
              <a:rPr lang="en-US" baseline="0" dirty="0" smtClean="0"/>
              <a:t> social constraints and loosens national fabric</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12</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Weakens</a:t>
            </a:r>
            <a:r>
              <a:rPr lang="en-US" baseline="0" dirty="0" smtClean="0"/>
              <a:t> social constraints and loosens national fabric</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14</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provides mixed findings</a:t>
            </a:r>
          </a:p>
          <a:p>
            <a:pPr lvl="1"/>
            <a:r>
              <a:rPr lang="en-US" dirty="0" smtClean="0"/>
              <a:t>Black unemployment is both </a:t>
            </a:r>
            <a:r>
              <a:rPr lang="en-US" i="1" dirty="0" smtClean="0"/>
              <a:t>unrelated to </a:t>
            </a:r>
            <a:r>
              <a:rPr lang="en-US" dirty="0" smtClean="0"/>
              <a:t>and </a:t>
            </a:r>
            <a:r>
              <a:rPr lang="en-US" i="1" dirty="0" smtClean="0"/>
              <a:t>significantly associated with </a:t>
            </a:r>
            <a:r>
              <a:rPr lang="en-US" dirty="0" smtClean="0"/>
              <a:t>black riots</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15</a:t>
            </a:fld>
            <a:endParaRPr lang="en-US"/>
          </a:p>
        </p:txBody>
      </p:sp>
    </p:spTree>
    <p:extLst>
      <p:ext uri="{BB962C8B-B14F-4D97-AF65-F5344CB8AC3E}">
        <p14:creationId xmlns:p14="http://schemas.microsoft.com/office/powerpoint/2010/main" val="85296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9"/>
          <p:cNvSpPr/>
          <p:nvPr/>
        </p:nvSpPr>
        <p:spPr>
          <a:xfrm>
            <a:off x="-12700" y="6053141"/>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latin typeface="Myriad Pro"/>
              <a:cs typeface="Myriad Pro"/>
            </a:endParaRPr>
          </a:p>
        </p:txBody>
      </p:sp>
      <p:sp>
        <p:nvSpPr>
          <p:cNvPr id="6" name="Rectangle 10"/>
          <p:cNvSpPr/>
          <p:nvPr/>
        </p:nvSpPr>
        <p:spPr>
          <a:xfrm>
            <a:off x="3145369" y="6043616"/>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1500" smtClean="0">
                <a:solidFill>
                  <a:srgbClr val="FFFFFF"/>
                </a:solidFill>
              </a:defRPr>
            </a:lvl1pPr>
          </a:lstStyle>
          <a:p>
            <a:fld id="{55004B5D-1CA2-CD4C-BA45-D2797EC0AABB}" type="datetimeFigureOut">
              <a:rPr lang="en-US" smtClean="0"/>
              <a:t>9/11/17</a:t>
            </a:fld>
            <a:endParaRPr lang="en-US"/>
          </a:p>
        </p:txBody>
      </p:sp>
      <p:sp>
        <p:nvSpPr>
          <p:cNvPr id="10" name="Footer Placeholder 16"/>
          <p:cNvSpPr>
            <a:spLocks noGrp="1"/>
          </p:cNvSpPr>
          <p:nvPr>
            <p:ph type="ftr" sz="quarter" idx="11"/>
          </p:nvPr>
        </p:nvSpPr>
        <p:spPr>
          <a:xfrm>
            <a:off x="2781300" y="236541"/>
            <a:ext cx="7823200" cy="365125"/>
          </a:xfrm>
        </p:spPr>
        <p:txBody>
          <a:bodyPr/>
          <a:lstStyle>
            <a:lvl1pPr algn="r">
              <a:defRPr>
                <a:solidFill>
                  <a:schemeClr val="tx2"/>
                </a:solidFill>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55004B5D-1CA2-CD4C-BA45-D2797EC0AABB}" type="datetimeFigureOut">
              <a:rPr lang="en-US" smtClean="0"/>
              <a:t>9/11/17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8128002"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2" name="Vertical Title 1"/>
          <p:cNvSpPr>
            <a:spLocks noGrp="1"/>
          </p:cNvSpPr>
          <p:nvPr>
            <p:ph type="title" orient="vert"/>
          </p:nvPr>
        </p:nvSpPr>
        <p:spPr>
          <a:xfrm>
            <a:off x="8737600" y="609603"/>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3"/>
            <a:ext cx="2946400" cy="365125"/>
          </a:xfrm>
        </p:spPr>
        <p:txBody>
          <a:bodyPr/>
          <a:lstStyle>
            <a:lvl1pPr>
              <a:defRPr/>
            </a:lvl1pPr>
          </a:lstStyle>
          <a:p>
            <a:fld id="{55004B5D-1CA2-CD4C-BA45-D2797EC0AABB}" type="datetimeFigureOut">
              <a:rPr lang="en-US" smtClean="0"/>
              <a:t>9/11/17</a:t>
            </a:fld>
            <a:endParaRPr lang="en-US"/>
          </a:p>
        </p:txBody>
      </p:sp>
      <p:sp>
        <p:nvSpPr>
          <p:cNvPr id="8" name="Footer Placeholder 4"/>
          <p:cNvSpPr>
            <a:spLocks noGrp="1"/>
          </p:cNvSpPr>
          <p:nvPr>
            <p:ph type="ftr" sz="quarter" idx="11"/>
          </p:nvPr>
        </p:nvSpPr>
        <p:spPr>
          <a:xfrm>
            <a:off x="609602" y="6248403"/>
            <a:ext cx="7431617" cy="365125"/>
          </a:xfrm>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816864" y="1600200"/>
            <a:ext cx="10871200" cy="44958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55004B5D-1CA2-CD4C-BA45-D2797EC0AABB}" type="datetimeFigureOut">
              <a:rPr lang="en-US" smtClean="0"/>
              <a:t>9/11/17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3" name="Text Placeholder 2"/>
          <p:cNvSpPr>
            <a:spLocks noGrp="1"/>
          </p:cNvSpPr>
          <p:nvPr>
            <p:ph type="body" idx="1"/>
          </p:nvPr>
        </p:nvSpPr>
        <p:spPr>
          <a:xfrm>
            <a:off x="1828802" y="2743200"/>
            <a:ext cx="9497484" cy="1673225"/>
          </a:xfrm>
        </p:spPr>
        <p:txBody>
          <a:bodyPr/>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33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55004B5D-1CA2-CD4C-BA45-D2797EC0AABB}" type="datetimeFigureOut">
              <a:rPr lang="en-US" smtClean="0"/>
              <a:t>9/11/17</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6459868"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55004B5D-1CA2-CD4C-BA45-D2797EC0AABB}" type="datetimeFigureOut">
              <a:rPr lang="en-US" smtClean="0"/>
              <a:t>9/11/17</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6400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55004B5D-1CA2-CD4C-BA45-D2797EC0AABB}" type="datetimeFigureOut">
              <a:rPr lang="en-US" smtClean="0"/>
              <a:t>9/11/17</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55004B5D-1CA2-CD4C-BA45-D2797EC0AABB}" type="datetimeFigureOut">
              <a:rPr lang="en-US" smtClean="0"/>
              <a:t>9/11/17</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5004B5D-1CA2-CD4C-BA45-D2797EC0AABB}" type="datetimeFigureOut">
              <a:rPr lang="en-US" smtClean="0"/>
              <a:t>9/11/17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33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b="0" i="0">
                <a:latin typeface="Helvetica Neue Light" charset="0"/>
                <a:ea typeface="Helvetica Neue Light" charset="0"/>
                <a:cs typeface="Helvetica Neue Light" charset="0"/>
              </a:defRPr>
            </a:lvl1pPr>
            <a:lvl2pPr>
              <a:buNone/>
              <a:defRPr sz="900"/>
            </a:lvl2pPr>
            <a:lvl3pPr>
              <a:buNone/>
              <a:defRPr sz="750"/>
            </a:lvl3pPr>
            <a:lvl4pPr>
              <a:buNone/>
              <a:defRPr sz="675"/>
            </a:lvl4pPr>
            <a:lvl5pPr>
              <a:buNone/>
              <a:defRPr sz="675"/>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55004B5D-1CA2-CD4C-BA45-D2797EC0AABB}" type="datetimeFigureOut">
              <a:rPr lang="en-US" smtClean="0"/>
              <a:t>9/11/17</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12700" y="4572003"/>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2698"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Rectangle 9"/>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10"/>
          <p:cNvSpPr/>
          <p:nvPr/>
        </p:nvSpPr>
        <p:spPr bwMode="white">
          <a:xfrm>
            <a:off x="1930402" y="3"/>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1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4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8331200" y="6248403"/>
            <a:ext cx="3556000" cy="365125"/>
          </a:xfrm>
        </p:spPr>
        <p:txBody>
          <a:bodyPr rtlCol="0"/>
          <a:lstStyle>
            <a:lvl1pPr>
              <a:defRPr/>
            </a:lvl1pPr>
          </a:lstStyle>
          <a:p>
            <a:fld id="{55004B5D-1CA2-CD4C-BA45-D2797EC0AABB}" type="datetimeFigureOut">
              <a:rPr lang="en-US" smtClean="0"/>
              <a:t>9/11/17</a:t>
            </a:fld>
            <a:endParaRPr lang="en-US"/>
          </a:p>
        </p:txBody>
      </p:sp>
      <p:sp>
        <p:nvSpPr>
          <p:cNvPr id="11" name="Footer Placeholder 13"/>
          <p:cNvSpPr>
            <a:spLocks noGrp="1"/>
          </p:cNvSpPr>
          <p:nvPr>
            <p:ph type="ftr" sz="quarter" idx="12"/>
          </p:nvPr>
        </p:nvSpPr>
        <p:spPr>
          <a:xfrm>
            <a:off x="2133600" y="6248403"/>
            <a:ext cx="6096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817033" y="1600203"/>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8128000" y="6248403"/>
            <a:ext cx="3556000" cy="365125"/>
          </a:xfrm>
          <a:prstGeom prst="rect">
            <a:avLst/>
          </a:prstGeom>
        </p:spPr>
        <p:txBody>
          <a:bodyPr vert="horz" anchor="ctr" anchorCtr="0"/>
          <a:lstStyle>
            <a:lvl1pPr algn="l" eaLnBrk="1" fontAlgn="auto" latinLnBrk="0" hangingPunct="1">
              <a:spcBef>
                <a:spcPts val="0"/>
              </a:spcBef>
              <a:spcAft>
                <a:spcPts val="0"/>
              </a:spcAft>
              <a:defRPr kumimoji="0" sz="1050" b="0" i="0" smtClean="0">
                <a:solidFill>
                  <a:schemeClr val="tx2"/>
                </a:solidFill>
                <a:latin typeface="Helvetica Neue Light" charset="0"/>
                <a:ea typeface="Helvetica Neue Light" charset="0"/>
                <a:cs typeface="Helvetica Neue Light" charset="0"/>
              </a:defRPr>
            </a:lvl1pPr>
          </a:lstStyle>
          <a:p>
            <a:fld id="{55004B5D-1CA2-CD4C-BA45-D2797EC0AABB}" type="datetimeFigureOut">
              <a:rPr lang="en-US" smtClean="0"/>
              <a:t>9/11/17</a:t>
            </a:fld>
            <a:endParaRPr lang="en-US"/>
          </a:p>
        </p:txBody>
      </p:sp>
      <p:sp>
        <p:nvSpPr>
          <p:cNvPr id="3" name="Footer Placeholder 2"/>
          <p:cNvSpPr>
            <a:spLocks noGrp="1"/>
          </p:cNvSpPr>
          <p:nvPr>
            <p:ph type="ftr" sz="quarter" idx="3"/>
          </p:nvPr>
        </p:nvSpPr>
        <p:spPr>
          <a:xfrm>
            <a:off x="812802" y="6248403"/>
            <a:ext cx="7228417" cy="365125"/>
          </a:xfrm>
          <a:prstGeom prst="rect">
            <a:avLst/>
          </a:prstGeom>
        </p:spPr>
        <p:txBody>
          <a:bodyPr vert="horz" anchor="ctr"/>
          <a:lstStyle>
            <a:lvl1pPr algn="r" eaLnBrk="1" fontAlgn="auto" latinLnBrk="0" hangingPunct="1">
              <a:spcBef>
                <a:spcPts val="0"/>
              </a:spcBef>
              <a:spcAft>
                <a:spcPts val="0"/>
              </a:spcAft>
              <a:defRPr kumimoji="0" sz="1050" b="0" i="0">
                <a:solidFill>
                  <a:schemeClr val="tx2"/>
                </a:solidFill>
                <a:latin typeface="Helvetica Neue Light" charset="0"/>
                <a:ea typeface="Helvetica Neue Light" charset="0"/>
                <a:cs typeface="Helvetica Neue Light" charset="0"/>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Tree>
    <p:extLst>
      <p:ext uri="{BB962C8B-B14F-4D97-AF65-F5344CB8AC3E}">
        <p14:creationId xmlns:p14="http://schemas.microsoft.com/office/powerpoint/2010/main" val="138697141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sz="3300" b="0" i="0" kern="1200">
          <a:solidFill>
            <a:schemeClr val="tx2"/>
          </a:solidFill>
          <a:latin typeface="Helvetica Neue Light" charset="0"/>
          <a:ea typeface="Helvetica Neue Light" charset="0"/>
          <a:cs typeface="Helvetica Neue Light" charset="0"/>
        </a:defRPr>
      </a:lvl1pPr>
      <a:lvl2pPr algn="l" rtl="0" eaLnBrk="1" fontAlgn="base" hangingPunct="1">
        <a:spcBef>
          <a:spcPct val="0"/>
        </a:spcBef>
        <a:spcAft>
          <a:spcPct val="0"/>
        </a:spcAft>
        <a:defRPr sz="3300">
          <a:solidFill>
            <a:schemeClr val="tx2"/>
          </a:solidFill>
          <a:latin typeface="Verdana" pitchFamily="34" charset="0"/>
        </a:defRPr>
      </a:lvl2pPr>
      <a:lvl3pPr algn="l" rtl="0" eaLnBrk="1" fontAlgn="base" hangingPunct="1">
        <a:spcBef>
          <a:spcPct val="0"/>
        </a:spcBef>
        <a:spcAft>
          <a:spcPct val="0"/>
        </a:spcAft>
        <a:defRPr sz="3300">
          <a:solidFill>
            <a:schemeClr val="tx2"/>
          </a:solidFill>
          <a:latin typeface="Verdana" pitchFamily="34" charset="0"/>
        </a:defRPr>
      </a:lvl3pPr>
      <a:lvl4pPr algn="l" rtl="0" eaLnBrk="1" fontAlgn="base" hangingPunct="1">
        <a:spcBef>
          <a:spcPct val="0"/>
        </a:spcBef>
        <a:spcAft>
          <a:spcPct val="0"/>
        </a:spcAft>
        <a:defRPr sz="3300">
          <a:solidFill>
            <a:schemeClr val="tx2"/>
          </a:solidFill>
          <a:latin typeface="Verdana" pitchFamily="34" charset="0"/>
        </a:defRPr>
      </a:lvl4pPr>
      <a:lvl5pPr algn="l" rtl="0" eaLnBrk="1" fontAlgn="base" hangingPunct="1">
        <a:spcBef>
          <a:spcPct val="0"/>
        </a:spcBef>
        <a:spcAft>
          <a:spcPct val="0"/>
        </a:spcAft>
        <a:defRPr sz="3300">
          <a:solidFill>
            <a:schemeClr val="tx2"/>
          </a:solidFill>
          <a:latin typeface="Verdana" pitchFamily="34" charset="0"/>
        </a:defRPr>
      </a:lvl5pPr>
      <a:lvl6pPr marL="342900" algn="l" rtl="0" eaLnBrk="1" fontAlgn="base" hangingPunct="1">
        <a:spcBef>
          <a:spcPct val="0"/>
        </a:spcBef>
        <a:spcAft>
          <a:spcPct val="0"/>
        </a:spcAft>
        <a:defRPr sz="3300">
          <a:solidFill>
            <a:schemeClr val="tx2"/>
          </a:solidFill>
          <a:latin typeface="Verdana" pitchFamily="34" charset="0"/>
        </a:defRPr>
      </a:lvl6pPr>
      <a:lvl7pPr marL="685800" algn="l" rtl="0" eaLnBrk="1" fontAlgn="base" hangingPunct="1">
        <a:spcBef>
          <a:spcPct val="0"/>
        </a:spcBef>
        <a:spcAft>
          <a:spcPct val="0"/>
        </a:spcAft>
        <a:defRPr sz="3300">
          <a:solidFill>
            <a:schemeClr val="tx2"/>
          </a:solidFill>
          <a:latin typeface="Verdana" pitchFamily="34" charset="0"/>
        </a:defRPr>
      </a:lvl7pPr>
      <a:lvl8pPr marL="1028700" algn="l" rtl="0" eaLnBrk="1" fontAlgn="base" hangingPunct="1">
        <a:spcBef>
          <a:spcPct val="0"/>
        </a:spcBef>
        <a:spcAft>
          <a:spcPct val="0"/>
        </a:spcAft>
        <a:defRPr sz="3300">
          <a:solidFill>
            <a:schemeClr val="tx2"/>
          </a:solidFill>
          <a:latin typeface="Verdana" pitchFamily="34" charset="0"/>
        </a:defRPr>
      </a:lvl8pPr>
      <a:lvl9pPr marL="1371600" algn="l" rtl="0" eaLnBrk="1" fontAlgn="base" hangingPunct="1">
        <a:spcBef>
          <a:spcPct val="0"/>
        </a:spcBef>
        <a:spcAft>
          <a:spcPct val="0"/>
        </a:spcAft>
        <a:defRPr sz="3300">
          <a:solidFill>
            <a:schemeClr val="tx2"/>
          </a:solidFill>
          <a:latin typeface="Verdana" pitchFamily="34" charset="0"/>
        </a:defRPr>
      </a:lvl9pPr>
    </p:titleStyle>
    <p:bodyStyle>
      <a:lvl1pPr marL="239316" indent="-239316" algn="l" rtl="0" eaLnBrk="1" fontAlgn="base" hangingPunct="1">
        <a:spcBef>
          <a:spcPts val="525"/>
        </a:spcBef>
        <a:spcAft>
          <a:spcPct val="0"/>
        </a:spcAft>
        <a:buClr>
          <a:schemeClr val="accent2"/>
        </a:buClr>
        <a:buSzPct val="60000"/>
        <a:buFont typeface="Wingdings" pitchFamily="2" charset="2"/>
        <a:buChar char=""/>
        <a:defRPr sz="2175" b="0" i="0" kern="1200">
          <a:solidFill>
            <a:schemeClr val="tx1"/>
          </a:solidFill>
          <a:latin typeface="Helvetica Neue Light" charset="0"/>
          <a:ea typeface="Helvetica Neue Light" charset="0"/>
          <a:cs typeface="Helvetica Neue Light" charset="0"/>
        </a:defRPr>
      </a:lvl1pPr>
      <a:lvl2pPr marL="479822" indent="-204788" algn="l" rtl="0" eaLnBrk="1" fontAlgn="base" hangingPunct="1">
        <a:spcBef>
          <a:spcPts val="413"/>
        </a:spcBef>
        <a:spcAft>
          <a:spcPct val="0"/>
        </a:spcAft>
        <a:buClr>
          <a:schemeClr val="accent1"/>
        </a:buClr>
        <a:buSzPct val="70000"/>
        <a:buFont typeface="Wingdings 2" pitchFamily="18" charset="2"/>
        <a:buChar char=""/>
        <a:defRPr sz="1950" b="0" i="0" kern="1200">
          <a:solidFill>
            <a:schemeClr val="tx1"/>
          </a:solidFill>
          <a:latin typeface="Helvetica Neue Light" charset="0"/>
          <a:ea typeface="Helvetica Neue Light" charset="0"/>
          <a:cs typeface="Helvetica Neue Light" charset="0"/>
        </a:defRPr>
      </a:lvl2pPr>
      <a:lvl3pPr marL="685800" indent="-171450" algn="l" rtl="0" eaLnBrk="1" fontAlgn="base" hangingPunct="1">
        <a:spcBef>
          <a:spcPts val="375"/>
        </a:spcBef>
        <a:spcAft>
          <a:spcPct val="0"/>
        </a:spcAft>
        <a:buClr>
          <a:schemeClr val="accent2"/>
        </a:buClr>
        <a:buSzPct val="75000"/>
        <a:buFont typeface="Wingdings" pitchFamily="2" charset="2"/>
        <a:buChar char=""/>
        <a:defRPr sz="1725" b="0" i="0" kern="1200">
          <a:solidFill>
            <a:schemeClr val="tx1"/>
          </a:solidFill>
          <a:latin typeface="Helvetica Neue Light" charset="0"/>
          <a:ea typeface="Helvetica Neue Light" charset="0"/>
          <a:cs typeface="Helvetica Neue Light" charset="0"/>
        </a:defRPr>
      </a:lvl3pPr>
      <a:lvl4pPr marL="1028700" indent="-171450" algn="l" rtl="0" eaLnBrk="1" fontAlgn="base" hangingPunct="1">
        <a:spcBef>
          <a:spcPts val="300"/>
        </a:spcBef>
        <a:spcAft>
          <a:spcPct val="0"/>
        </a:spcAft>
        <a:buClr>
          <a:srgbClr val="E66C7D"/>
        </a:buClr>
        <a:buSzPct val="75000"/>
        <a:buFont typeface="Wingdings" pitchFamily="2" charset="2"/>
        <a:buChar char=""/>
        <a:defRPr sz="1500" b="0" i="0" kern="1200">
          <a:solidFill>
            <a:schemeClr val="tx1"/>
          </a:solidFill>
          <a:latin typeface="Helvetica Neue Light" charset="0"/>
          <a:ea typeface="Helvetica Neue Light" charset="0"/>
          <a:cs typeface="Helvetica Neue Light" charset="0"/>
        </a:defRPr>
      </a:lvl4pPr>
      <a:lvl5pPr marL="1371600" indent="-171450" algn="l" rtl="0" eaLnBrk="1" fontAlgn="base" hangingPunct="1">
        <a:spcBef>
          <a:spcPts val="300"/>
        </a:spcBef>
        <a:spcAft>
          <a:spcPct val="0"/>
        </a:spcAft>
        <a:buClr>
          <a:srgbClr val="6BB76D"/>
        </a:buClr>
        <a:buSzPct val="65000"/>
        <a:buFont typeface="Wingdings" pitchFamily="2" charset="2"/>
        <a:buChar char=""/>
        <a:defRPr sz="1500" b="0" i="0" kern="1200">
          <a:solidFill>
            <a:schemeClr val="tx1"/>
          </a:solidFill>
          <a:latin typeface="Helvetica Neue Light" charset="0"/>
          <a:ea typeface="Helvetica Neue Light" charset="0"/>
          <a:cs typeface="Helvetica Neue Light" charset="0"/>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3hFMhnfesDI#t=07m09s" TargetMode="External"/><Relationship Id="rId4"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youtube.com/watch?v=CM1qhqXoTz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12192000" cy="1828800"/>
          </a:xfrm>
        </p:spPr>
        <p:txBody>
          <a:bodyPr/>
          <a:lstStyle/>
          <a:p>
            <a:pPr algn="ctr"/>
            <a:r>
              <a:rPr lang="en-US" dirty="0" smtClean="0"/>
              <a:t>Mobilizing Grievances</a:t>
            </a:r>
            <a:endParaRPr lang="en-US" dirty="0"/>
          </a:p>
        </p:txBody>
      </p:sp>
      <p:pic>
        <p:nvPicPr>
          <p:cNvPr id="3" name="Picture 2" descr="occupy slide op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659" y="438831"/>
            <a:ext cx="6479021" cy="4315124"/>
          </a:xfrm>
          <a:prstGeom prst="rect">
            <a:avLst/>
          </a:prstGeom>
        </p:spPr>
      </p:pic>
    </p:spTree>
    <p:extLst>
      <p:ext uri="{BB962C8B-B14F-4D97-AF65-F5344CB8AC3E}">
        <p14:creationId xmlns:p14="http://schemas.microsoft.com/office/powerpoint/2010/main" val="488058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Grievances a Function of Objective Structural/Material </a:t>
            </a:r>
            <a:r>
              <a:rPr lang="en-US" dirty="0" smtClean="0"/>
              <a:t>Conditions - Inequality</a:t>
            </a:r>
            <a:endParaRPr lang="en-US" dirty="0"/>
          </a:p>
        </p:txBody>
      </p:sp>
      <p:sp>
        <p:nvSpPr>
          <p:cNvPr id="3" name="Content Placeholder 2"/>
          <p:cNvSpPr>
            <a:spLocks noGrp="1"/>
          </p:cNvSpPr>
          <p:nvPr>
            <p:ph sz="quarter" idx="1"/>
          </p:nvPr>
        </p:nvSpPr>
        <p:spPr/>
        <p:txBody>
          <a:bodyPr/>
          <a:lstStyle/>
          <a:p>
            <a:r>
              <a:rPr lang="en-US" dirty="0" smtClean="0"/>
              <a:t>Inequality/Group Conflict</a:t>
            </a:r>
          </a:p>
          <a:p>
            <a:pPr lvl="1"/>
            <a:r>
              <a:rPr lang="en-US" dirty="0"/>
              <a:t>U</a:t>
            </a:r>
            <a:r>
              <a:rPr lang="en-US" dirty="0" smtClean="0"/>
              <a:t>nequal </a:t>
            </a:r>
            <a:r>
              <a:rPr lang="en-US" dirty="0" smtClean="0"/>
              <a:t>distribution of rewards (money, status, power) and opportunities</a:t>
            </a:r>
          </a:p>
          <a:p>
            <a:pPr lvl="1"/>
            <a:endParaRPr lang="en-US" dirty="0" smtClean="0"/>
          </a:p>
        </p:txBody>
      </p:sp>
    </p:spTree>
    <p:extLst>
      <p:ext uri="{BB962C8B-B14F-4D97-AF65-F5344CB8AC3E}">
        <p14:creationId xmlns:p14="http://schemas.microsoft.com/office/powerpoint/2010/main" val="3293979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Problem with “Inequality” Argument</a:t>
            </a:r>
          </a:p>
        </p:txBody>
      </p:sp>
      <p:sp>
        <p:nvSpPr>
          <p:cNvPr id="3" name="Content Placeholder 2"/>
          <p:cNvSpPr>
            <a:spLocks noGrp="1"/>
          </p:cNvSpPr>
          <p:nvPr>
            <p:ph sz="quarter" idx="1"/>
          </p:nvPr>
        </p:nvSpPr>
        <p:spPr/>
        <p:txBody>
          <a:bodyPr/>
          <a:lstStyle/>
          <a:p>
            <a:r>
              <a:rPr lang="en-US" dirty="0" smtClean="0"/>
              <a:t>Groups are hierarchically situated in </a:t>
            </a:r>
            <a:r>
              <a:rPr lang="en-US" dirty="0"/>
              <a:t>the social </a:t>
            </a:r>
            <a:r>
              <a:rPr lang="en-US" dirty="0" smtClean="0"/>
              <a:t>system, yet </a:t>
            </a:r>
            <a:r>
              <a:rPr lang="en-US" dirty="0" smtClean="0"/>
              <a:t>inequality conflicts don’t </a:t>
            </a:r>
            <a:r>
              <a:rPr lang="en-US" dirty="0" smtClean="0"/>
              <a:t>always materialize</a:t>
            </a:r>
          </a:p>
          <a:p>
            <a:endParaRPr lang="en-US" dirty="0" smtClean="0"/>
          </a:p>
          <a:p>
            <a:r>
              <a:rPr lang="en-US" dirty="0" smtClean="0"/>
              <a:t>If conflicts do arise, doesn’t always translate into mobilizing grievances</a:t>
            </a:r>
          </a:p>
        </p:txBody>
      </p:sp>
    </p:spTree>
    <p:extLst>
      <p:ext uri="{BB962C8B-B14F-4D97-AF65-F5344CB8AC3E}">
        <p14:creationId xmlns:p14="http://schemas.microsoft.com/office/powerpoint/2010/main" val="1954083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Grievances a Function of Objective Structural/Material </a:t>
            </a:r>
            <a:r>
              <a:rPr lang="en-US" dirty="0" smtClean="0"/>
              <a:t>Conditions - Disintegration</a:t>
            </a:r>
            <a:endParaRPr lang="en-US" dirty="0"/>
          </a:p>
        </p:txBody>
      </p:sp>
      <p:sp>
        <p:nvSpPr>
          <p:cNvPr id="3" name="Content Placeholder 2"/>
          <p:cNvSpPr>
            <a:spLocks noGrp="1"/>
          </p:cNvSpPr>
          <p:nvPr>
            <p:ph sz="quarter" idx="1"/>
          </p:nvPr>
        </p:nvSpPr>
        <p:spPr/>
        <p:txBody>
          <a:bodyPr/>
          <a:lstStyle/>
          <a:p>
            <a:r>
              <a:rPr lang="en-US" dirty="0" smtClean="0"/>
              <a:t>Strain</a:t>
            </a:r>
          </a:p>
          <a:p>
            <a:pPr lvl="1"/>
            <a:r>
              <a:rPr lang="en-US" dirty="0" smtClean="0"/>
              <a:t>Disintegration</a:t>
            </a:r>
          </a:p>
          <a:p>
            <a:pPr lvl="2"/>
            <a:r>
              <a:rPr lang="en-US" dirty="0" smtClean="0"/>
              <a:t>Disruptive social changes/breakdown in traditional social arrangements </a:t>
            </a:r>
            <a:r>
              <a:rPr lang="en-US" dirty="0" smtClean="0"/>
              <a:t>that disconnect people from one another</a:t>
            </a:r>
          </a:p>
          <a:p>
            <a:pPr lvl="3"/>
            <a:r>
              <a:rPr lang="en-US" dirty="0" smtClean="0"/>
              <a:t>War</a:t>
            </a:r>
            <a:r>
              <a:rPr lang="en-US" dirty="0" smtClean="0"/>
              <a:t>, natural disaster, adverse economic trends</a:t>
            </a:r>
            <a:endParaRPr lang="en-US" dirty="0"/>
          </a:p>
        </p:txBody>
      </p:sp>
    </p:spTree>
    <p:extLst>
      <p:ext uri="{BB962C8B-B14F-4D97-AF65-F5344CB8AC3E}">
        <p14:creationId xmlns:p14="http://schemas.microsoft.com/office/powerpoint/2010/main" val="2229254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Problem with </a:t>
            </a:r>
            <a:r>
              <a:rPr lang="en-US" sz="3600" dirty="0" smtClean="0"/>
              <a:t>“Disintegration” </a:t>
            </a:r>
            <a:r>
              <a:rPr lang="en-US" sz="3600" dirty="0"/>
              <a:t>Argument</a:t>
            </a:r>
          </a:p>
        </p:txBody>
      </p:sp>
      <p:sp>
        <p:nvSpPr>
          <p:cNvPr id="3" name="Content Placeholder 2"/>
          <p:cNvSpPr>
            <a:spLocks noGrp="1"/>
          </p:cNvSpPr>
          <p:nvPr>
            <p:ph sz="quarter" idx="1"/>
          </p:nvPr>
        </p:nvSpPr>
        <p:spPr/>
        <p:txBody>
          <a:bodyPr/>
          <a:lstStyle/>
          <a:p>
            <a:r>
              <a:rPr lang="en-US" dirty="0" smtClean="0"/>
              <a:t>Disorganized or socially </a:t>
            </a:r>
            <a:r>
              <a:rPr lang="en-US" dirty="0" smtClean="0"/>
              <a:t>isolated people </a:t>
            </a:r>
            <a:r>
              <a:rPr lang="en-US" dirty="0" smtClean="0"/>
              <a:t>rarely involved in </a:t>
            </a:r>
            <a:r>
              <a:rPr lang="en-US" dirty="0" smtClean="0"/>
              <a:t>protest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220" y="2279542"/>
            <a:ext cx="7450488" cy="4197458"/>
          </a:xfrm>
          <a:prstGeom prst="rect">
            <a:avLst/>
          </a:prstGeom>
        </p:spPr>
      </p:pic>
    </p:spTree>
    <p:extLst>
      <p:ext uri="{BB962C8B-B14F-4D97-AF65-F5344CB8AC3E}">
        <p14:creationId xmlns:p14="http://schemas.microsoft.com/office/powerpoint/2010/main" val="549270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Grievances </a:t>
            </a:r>
            <a:r>
              <a:rPr lang="en-US" dirty="0"/>
              <a:t>a Function of Objective Structural/Material </a:t>
            </a:r>
            <a:r>
              <a:rPr lang="en-US" dirty="0" smtClean="0"/>
              <a:t>Conditions – </a:t>
            </a:r>
            <a:r>
              <a:rPr lang="en-US" dirty="0" smtClean="0"/>
              <a:t>Absolute Deprivation </a:t>
            </a:r>
            <a:endParaRPr lang="en-US" dirty="0"/>
          </a:p>
        </p:txBody>
      </p:sp>
      <p:sp>
        <p:nvSpPr>
          <p:cNvPr id="3" name="Content Placeholder 2"/>
          <p:cNvSpPr>
            <a:spLocks noGrp="1"/>
          </p:cNvSpPr>
          <p:nvPr>
            <p:ph sz="quarter" idx="1"/>
          </p:nvPr>
        </p:nvSpPr>
        <p:spPr/>
        <p:txBody>
          <a:bodyPr/>
          <a:lstStyle/>
          <a:p>
            <a:r>
              <a:rPr lang="en-US" dirty="0" smtClean="0"/>
              <a:t>Strain</a:t>
            </a:r>
          </a:p>
          <a:p>
            <a:pPr lvl="1"/>
            <a:r>
              <a:rPr lang="en-US" dirty="0" smtClean="0"/>
              <a:t>Absolute Deprivation</a:t>
            </a:r>
          </a:p>
          <a:p>
            <a:pPr lvl="2"/>
            <a:r>
              <a:rPr lang="en-US" dirty="0" smtClean="0"/>
              <a:t>Dire social </a:t>
            </a:r>
            <a:r>
              <a:rPr lang="en-US" dirty="0" smtClean="0"/>
              <a:t>conditions</a:t>
            </a:r>
          </a:p>
          <a:p>
            <a:pPr lvl="3"/>
            <a:r>
              <a:rPr lang="en-US" dirty="0" smtClean="0"/>
              <a:t>Lack </a:t>
            </a:r>
            <a:r>
              <a:rPr lang="en-US" dirty="0" smtClean="0"/>
              <a:t>of affordable housing, unemployment, inaccessible healthcare, poverty, discrimination</a:t>
            </a:r>
            <a:endParaRPr lang="en-US" dirty="0"/>
          </a:p>
        </p:txBody>
      </p:sp>
    </p:spTree>
    <p:extLst>
      <p:ext uri="{BB962C8B-B14F-4D97-AF65-F5344CB8AC3E}">
        <p14:creationId xmlns:p14="http://schemas.microsoft.com/office/powerpoint/2010/main" val="3210992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with “Absolute Deprivation” Argument</a:t>
            </a:r>
            <a:endParaRPr lang="en-US" dirty="0"/>
          </a:p>
        </p:txBody>
      </p:sp>
      <p:sp>
        <p:nvSpPr>
          <p:cNvPr id="3" name="Content Placeholder 2"/>
          <p:cNvSpPr>
            <a:spLocks noGrp="1"/>
          </p:cNvSpPr>
          <p:nvPr>
            <p:ph sz="quarter" idx="1"/>
          </p:nvPr>
        </p:nvSpPr>
        <p:spPr/>
        <p:txBody>
          <a:bodyPr/>
          <a:lstStyle/>
          <a:p>
            <a:r>
              <a:rPr lang="en-US" dirty="0" smtClean="0"/>
              <a:t>Grievances don’t automatically result from poor life </a:t>
            </a:r>
            <a:r>
              <a:rPr lang="en-US" dirty="0" smtClean="0"/>
              <a:t>conditions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4" y="2727702"/>
            <a:ext cx="4393770" cy="29291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780" y="2499677"/>
            <a:ext cx="4293461" cy="3385229"/>
          </a:xfrm>
          <a:prstGeom prst="rect">
            <a:avLst/>
          </a:prstGeom>
        </p:spPr>
      </p:pic>
      <p:cxnSp>
        <p:nvCxnSpPr>
          <p:cNvPr id="11" name="Straight Arrow Connector 10"/>
          <p:cNvCxnSpPr/>
          <p:nvPr/>
        </p:nvCxnSpPr>
        <p:spPr>
          <a:xfrm>
            <a:off x="5362414" y="4207788"/>
            <a:ext cx="11158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26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with “Absolute Deprivation” Argument</a:t>
            </a:r>
            <a:endParaRPr lang="en-US" dirty="0"/>
          </a:p>
        </p:txBody>
      </p:sp>
      <p:sp>
        <p:nvSpPr>
          <p:cNvPr id="3" name="Content Placeholder 2"/>
          <p:cNvSpPr>
            <a:spLocks noGrp="1"/>
          </p:cNvSpPr>
          <p:nvPr>
            <p:ph sz="quarter" idx="1"/>
          </p:nvPr>
        </p:nvSpPr>
        <p:spPr/>
        <p:txBody>
          <a:bodyPr/>
          <a:lstStyle/>
          <a:p>
            <a:r>
              <a:rPr lang="en-US" dirty="0" smtClean="0"/>
              <a:t>Grievances don’t automatically result from poor life </a:t>
            </a:r>
            <a:r>
              <a:rPr lang="en-US" dirty="0" smtClean="0"/>
              <a:t>conditions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4" y="2727702"/>
            <a:ext cx="4393770" cy="2929180"/>
          </a:xfrm>
          <a:prstGeom prst="rect">
            <a:avLst/>
          </a:prstGeom>
        </p:spPr>
      </p:pic>
      <p:cxnSp>
        <p:nvCxnSpPr>
          <p:cNvPr id="11" name="Straight Arrow Connector 10"/>
          <p:cNvCxnSpPr/>
          <p:nvPr/>
        </p:nvCxnSpPr>
        <p:spPr>
          <a:xfrm>
            <a:off x="5362414" y="4207788"/>
            <a:ext cx="11158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3072" y="2582936"/>
            <a:ext cx="4287219" cy="3218712"/>
          </a:xfrm>
          <a:prstGeom prst="rect">
            <a:avLst/>
          </a:prstGeom>
        </p:spPr>
      </p:pic>
    </p:spTree>
    <p:extLst>
      <p:ext uri="{BB962C8B-B14F-4D97-AF65-F5344CB8AC3E}">
        <p14:creationId xmlns:p14="http://schemas.microsoft.com/office/powerpoint/2010/main" val="1691251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Strain Corrective?</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821574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a:t>
            </a:r>
            <a:r>
              <a:rPr lang="en-US" dirty="0"/>
              <a:t>: Grievances a Function of Objective Structural/Material </a:t>
            </a:r>
            <a:r>
              <a:rPr lang="en-US" dirty="0" smtClean="0"/>
              <a:t>Conditions – Quotidian Disruption</a:t>
            </a:r>
            <a:endParaRPr lang="en-US" dirty="0"/>
          </a:p>
        </p:txBody>
      </p:sp>
      <p:sp>
        <p:nvSpPr>
          <p:cNvPr id="3" name="Content Placeholder 2"/>
          <p:cNvSpPr>
            <a:spLocks noGrp="1"/>
          </p:cNvSpPr>
          <p:nvPr>
            <p:ph sz="quarter" idx="1"/>
          </p:nvPr>
        </p:nvSpPr>
        <p:spPr/>
        <p:txBody>
          <a:bodyPr/>
          <a:lstStyle/>
          <a:p>
            <a:r>
              <a:rPr lang="en-US" dirty="0" smtClean="0"/>
              <a:t>Strain</a:t>
            </a:r>
          </a:p>
          <a:p>
            <a:pPr lvl="1"/>
            <a:r>
              <a:rPr lang="en-US" dirty="0" smtClean="0"/>
              <a:t>Quotidian Disruption</a:t>
            </a:r>
          </a:p>
          <a:p>
            <a:pPr lvl="2"/>
            <a:r>
              <a:rPr lang="en-US" dirty="0" smtClean="0"/>
              <a:t>Grievances spring from disruption and uncertainty in the taken-for-granted, habituated ways of living daily life</a:t>
            </a:r>
          </a:p>
          <a:p>
            <a:pPr lvl="3"/>
            <a:r>
              <a:rPr lang="en-US" dirty="0" smtClean="0"/>
              <a:t>Human-made disasters that threaten the existence and functioning of a community</a:t>
            </a:r>
          </a:p>
          <a:p>
            <a:pPr lvl="3"/>
            <a:r>
              <a:rPr lang="en-US" dirty="0" smtClean="0"/>
              <a:t>Intrusions into/violations of culturally defined spaces of privacy by outsiders</a:t>
            </a:r>
          </a:p>
          <a:p>
            <a:pPr lvl="3"/>
            <a:r>
              <a:rPr lang="en-US" dirty="0" smtClean="0"/>
              <a:t>Unanticipated decline in resources/wages</a:t>
            </a:r>
          </a:p>
          <a:p>
            <a:pPr lvl="3"/>
            <a:r>
              <a:rPr lang="en-US" dirty="0" smtClean="0"/>
              <a:t>Dramatic changes in systems of control</a:t>
            </a:r>
            <a:endParaRPr lang="en-US" i="1" dirty="0"/>
          </a:p>
        </p:txBody>
      </p:sp>
    </p:spTree>
    <p:extLst>
      <p:ext uri="{BB962C8B-B14F-4D97-AF65-F5344CB8AC3E}">
        <p14:creationId xmlns:p14="http://schemas.microsoft.com/office/powerpoint/2010/main" val="1901355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Grievances a Function of Objective Structural/Material Conditions </a:t>
            </a:r>
            <a:endParaRPr lang="en-US" dirty="0"/>
          </a:p>
        </p:txBody>
      </p:sp>
      <p:sp>
        <p:nvSpPr>
          <p:cNvPr id="3" name="Content Placeholder 2"/>
          <p:cNvSpPr>
            <a:spLocks noGrp="1"/>
          </p:cNvSpPr>
          <p:nvPr>
            <p:ph sz="quarter" idx="1"/>
          </p:nvPr>
        </p:nvSpPr>
        <p:spPr/>
        <p:txBody>
          <a:bodyPr>
            <a:normAutofit/>
          </a:bodyPr>
          <a:lstStyle/>
          <a:p>
            <a:r>
              <a:rPr lang="en-US" dirty="0" smtClean="0"/>
              <a:t>Quotidian Disruption</a:t>
            </a:r>
          </a:p>
          <a:p>
            <a:pPr lvl="1"/>
            <a:r>
              <a:rPr lang="en-US" dirty="0" smtClean="0"/>
              <a:t>Human-made disasters that threaten the existence and functioning of a community</a:t>
            </a:r>
            <a:endParaRPr lang="en-US" i="1" dirty="0"/>
          </a:p>
        </p:txBody>
      </p:sp>
      <p:pic>
        <p:nvPicPr>
          <p:cNvPr id="4" name="Picture 3" descr="tm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962" y="3161134"/>
            <a:ext cx="4973203" cy="3314995"/>
          </a:xfrm>
          <a:prstGeom prst="rect">
            <a:avLst/>
          </a:prstGeom>
        </p:spPr>
      </p:pic>
    </p:spTree>
    <p:extLst>
      <p:ext uri="{BB962C8B-B14F-4D97-AF65-F5344CB8AC3E}">
        <p14:creationId xmlns:p14="http://schemas.microsoft.com/office/powerpoint/2010/main" val="1808921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1 (choose either A or B to answer)</a:t>
            </a:r>
            <a:endParaRPr lang="en-US" dirty="0"/>
          </a:p>
        </p:txBody>
      </p:sp>
      <p:sp>
        <p:nvSpPr>
          <p:cNvPr id="3" name="Content Placeholder 2"/>
          <p:cNvSpPr>
            <a:spLocks noGrp="1"/>
          </p:cNvSpPr>
          <p:nvPr>
            <p:ph sz="quarter" idx="1"/>
          </p:nvPr>
        </p:nvSpPr>
        <p:spPr/>
        <p:txBody>
          <a:bodyPr/>
          <a:lstStyle/>
          <a:p>
            <a:r>
              <a:rPr lang="en-US" dirty="0" smtClean="0"/>
              <a:t>A: Describe, in your own words, what political opportunity is…</a:t>
            </a:r>
          </a:p>
          <a:p>
            <a:endParaRPr lang="en-US" dirty="0" smtClean="0"/>
          </a:p>
          <a:p>
            <a:r>
              <a:rPr lang="en-US" dirty="0" smtClean="0"/>
              <a:t>Or </a:t>
            </a:r>
          </a:p>
          <a:p>
            <a:endParaRPr lang="en-US" dirty="0"/>
          </a:p>
          <a:p>
            <a:r>
              <a:rPr lang="en-US" dirty="0" smtClean="0"/>
              <a:t>B: Give one example of a signal of an open political system</a:t>
            </a:r>
            <a:endParaRPr lang="en-US" dirty="0"/>
          </a:p>
        </p:txBody>
      </p:sp>
    </p:spTree>
    <p:extLst>
      <p:ext uri="{BB962C8B-B14F-4D97-AF65-F5344CB8AC3E}">
        <p14:creationId xmlns:p14="http://schemas.microsoft.com/office/powerpoint/2010/main" val="1347882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Grievances a Function of Objective Structural/Material Conditions – Quotidian Disruption</a:t>
            </a:r>
            <a:endParaRPr lang="en-US" dirty="0"/>
          </a:p>
        </p:txBody>
      </p:sp>
      <p:sp>
        <p:nvSpPr>
          <p:cNvPr id="3" name="Content Placeholder 2"/>
          <p:cNvSpPr>
            <a:spLocks noGrp="1"/>
          </p:cNvSpPr>
          <p:nvPr>
            <p:ph sz="quarter" idx="1"/>
          </p:nvPr>
        </p:nvSpPr>
        <p:spPr/>
        <p:txBody>
          <a:bodyPr>
            <a:normAutofit/>
          </a:bodyPr>
          <a:lstStyle/>
          <a:p>
            <a:r>
              <a:rPr lang="en-US" dirty="0" smtClean="0"/>
              <a:t>Quotidian Disruption</a:t>
            </a:r>
          </a:p>
          <a:p>
            <a:pPr lvl="1"/>
            <a:r>
              <a:rPr lang="en-US" dirty="0" smtClean="0"/>
              <a:t>Intrusions into/violations of culturally defined spaces of privacy by outsiders</a:t>
            </a:r>
            <a:endParaRPr lang="en-US" i="1" dirty="0" smtClean="0"/>
          </a:p>
        </p:txBody>
      </p:sp>
      <p:pic>
        <p:nvPicPr>
          <p:cNvPr id="4" name="Picture 3" descr="nimby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576" y="3110241"/>
            <a:ext cx="6088848" cy="3458984"/>
          </a:xfrm>
          <a:prstGeom prst="rect">
            <a:avLst/>
          </a:prstGeom>
        </p:spPr>
      </p:pic>
    </p:spTree>
    <p:extLst>
      <p:ext uri="{BB962C8B-B14F-4D97-AF65-F5344CB8AC3E}">
        <p14:creationId xmlns:p14="http://schemas.microsoft.com/office/powerpoint/2010/main" val="1931547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Grievances a Function of Objective Structural/Material Conditions – Quotidian Disruption</a:t>
            </a:r>
            <a:endParaRPr lang="en-US" dirty="0"/>
          </a:p>
        </p:txBody>
      </p:sp>
      <p:sp>
        <p:nvSpPr>
          <p:cNvPr id="3" name="Content Placeholder 2"/>
          <p:cNvSpPr>
            <a:spLocks noGrp="1"/>
          </p:cNvSpPr>
          <p:nvPr>
            <p:ph sz="quarter" idx="1"/>
          </p:nvPr>
        </p:nvSpPr>
        <p:spPr>
          <a:xfrm>
            <a:off x="816864" y="1605625"/>
            <a:ext cx="8153400" cy="4495800"/>
          </a:xfrm>
        </p:spPr>
        <p:txBody>
          <a:bodyPr>
            <a:normAutofit/>
          </a:bodyPr>
          <a:lstStyle/>
          <a:p>
            <a:r>
              <a:rPr lang="en-US" dirty="0" smtClean="0"/>
              <a:t>Quotidian Disruption</a:t>
            </a:r>
          </a:p>
          <a:p>
            <a:pPr lvl="1"/>
            <a:r>
              <a:rPr lang="en-US" dirty="0" smtClean="0"/>
              <a:t>Unanticipated decline in resources/wages</a:t>
            </a:r>
            <a:endParaRPr lang="en-US" i="1" dirty="0" smtClean="0"/>
          </a:p>
        </p:txBody>
      </p:sp>
      <p:pic>
        <p:nvPicPr>
          <p:cNvPr id="4" name="Picture 3" descr="recession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635" y="3313930"/>
            <a:ext cx="4342894" cy="2984190"/>
          </a:xfrm>
          <a:prstGeom prst="rect">
            <a:avLst/>
          </a:prstGeom>
        </p:spPr>
      </p:pic>
      <p:pic>
        <p:nvPicPr>
          <p:cNvPr id="5" name="Picture 4" descr="recession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2986" y="3313930"/>
            <a:ext cx="4093030" cy="2984191"/>
          </a:xfrm>
          <a:prstGeom prst="rect">
            <a:avLst/>
          </a:prstGeom>
        </p:spPr>
      </p:pic>
    </p:spTree>
    <p:extLst>
      <p:ext uri="{BB962C8B-B14F-4D97-AF65-F5344CB8AC3E}">
        <p14:creationId xmlns:p14="http://schemas.microsoft.com/office/powerpoint/2010/main" val="4271384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Grievances a Function of Objective Structural/Material Conditions – Quotidian Disruption</a:t>
            </a:r>
            <a:endParaRPr lang="en-US" dirty="0"/>
          </a:p>
        </p:txBody>
      </p:sp>
      <p:sp>
        <p:nvSpPr>
          <p:cNvPr id="3" name="Content Placeholder 2"/>
          <p:cNvSpPr>
            <a:spLocks noGrp="1"/>
          </p:cNvSpPr>
          <p:nvPr>
            <p:ph sz="quarter" idx="1"/>
          </p:nvPr>
        </p:nvSpPr>
        <p:spPr/>
        <p:txBody>
          <a:bodyPr>
            <a:normAutofit/>
          </a:bodyPr>
          <a:lstStyle/>
          <a:p>
            <a:r>
              <a:rPr lang="en-US" dirty="0" smtClean="0"/>
              <a:t>Quotidian Disruption</a:t>
            </a:r>
          </a:p>
          <a:p>
            <a:pPr lvl="1"/>
            <a:r>
              <a:rPr lang="en-US" dirty="0" smtClean="0"/>
              <a:t>Changes in systems of control</a:t>
            </a:r>
            <a:endParaRPr lang="en-US" i="1" dirty="0"/>
          </a:p>
        </p:txBody>
      </p:sp>
      <p:pic>
        <p:nvPicPr>
          <p:cNvPr id="4" name="Picture 3" descr="policetick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1" y="2832020"/>
            <a:ext cx="4572000" cy="3733800"/>
          </a:xfrm>
          <a:prstGeom prst="rect">
            <a:avLst/>
          </a:prstGeom>
        </p:spPr>
      </p:pic>
    </p:spTree>
    <p:extLst>
      <p:ext uri="{BB962C8B-B14F-4D97-AF65-F5344CB8AC3E}">
        <p14:creationId xmlns:p14="http://schemas.microsoft.com/office/powerpoint/2010/main" val="4103696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Grievances </a:t>
            </a:r>
            <a:r>
              <a:rPr lang="en-US" dirty="0"/>
              <a:t>as Function of </a:t>
            </a:r>
            <a:r>
              <a:rPr lang="en-US" dirty="0" smtClean="0"/>
              <a:t>Heightened Psychological States</a:t>
            </a:r>
            <a:endParaRPr lang="en-US" dirty="0"/>
          </a:p>
        </p:txBody>
      </p:sp>
      <p:sp>
        <p:nvSpPr>
          <p:cNvPr id="3" name="Content Placeholder 2"/>
          <p:cNvSpPr>
            <a:spLocks noGrp="1"/>
          </p:cNvSpPr>
          <p:nvPr>
            <p:ph sz="quarter" idx="1"/>
          </p:nvPr>
        </p:nvSpPr>
        <p:spPr>
          <a:xfrm>
            <a:off x="816864" y="1611927"/>
            <a:ext cx="8153400" cy="1540279"/>
          </a:xfrm>
        </p:spPr>
        <p:txBody>
          <a:bodyPr/>
          <a:lstStyle/>
          <a:p>
            <a:r>
              <a:rPr lang="en-US" dirty="0" smtClean="0"/>
              <a:t>Frustration-Aggression</a:t>
            </a:r>
          </a:p>
          <a:p>
            <a:pPr lvl="1"/>
            <a:r>
              <a:rPr lang="en-US" dirty="0" smtClean="0"/>
              <a:t>Frustration with a certain condition builds to a threshold and releases in the form of aggression.</a:t>
            </a:r>
          </a:p>
        </p:txBody>
      </p:sp>
      <p:pic>
        <p:nvPicPr>
          <p:cNvPr id="4" name="Picture 3" descr="cottonpr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311" y="3191962"/>
            <a:ext cx="6350000" cy="3302000"/>
          </a:xfrm>
          <a:prstGeom prst="rect">
            <a:avLst/>
          </a:prstGeom>
        </p:spPr>
      </p:pic>
    </p:spTree>
    <p:extLst>
      <p:ext uri="{BB962C8B-B14F-4D97-AF65-F5344CB8AC3E}">
        <p14:creationId xmlns:p14="http://schemas.microsoft.com/office/powerpoint/2010/main" val="2707900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with “Frustration-Aggression” Argument</a:t>
            </a:r>
            <a:endParaRPr lang="en-US" dirty="0"/>
          </a:p>
        </p:txBody>
      </p:sp>
      <p:sp>
        <p:nvSpPr>
          <p:cNvPr id="3" name="Content Placeholder 2"/>
          <p:cNvSpPr>
            <a:spLocks noGrp="1"/>
          </p:cNvSpPr>
          <p:nvPr>
            <p:ph sz="quarter" idx="1"/>
          </p:nvPr>
        </p:nvSpPr>
        <p:spPr/>
        <p:txBody>
          <a:bodyPr/>
          <a:lstStyle/>
          <a:p>
            <a:r>
              <a:rPr lang="en-US" dirty="0" smtClean="0"/>
              <a:t>Assumes </a:t>
            </a:r>
            <a:r>
              <a:rPr lang="en-US" dirty="0" smtClean="0"/>
              <a:t>aggression </a:t>
            </a:r>
            <a:r>
              <a:rPr lang="en-US" dirty="0" smtClean="0"/>
              <a:t>is the </a:t>
            </a:r>
            <a:r>
              <a:rPr lang="en-US" dirty="0" smtClean="0"/>
              <a:t>only way to </a:t>
            </a:r>
            <a:r>
              <a:rPr lang="en-US" dirty="0" smtClean="0"/>
              <a:t>relieve </a:t>
            </a:r>
            <a:r>
              <a:rPr lang="en-US" dirty="0" smtClean="0"/>
              <a:t>frustrations</a:t>
            </a:r>
            <a:endParaRPr lang="en-US" dirty="0" smtClean="0"/>
          </a:p>
          <a:p>
            <a:pPr lvl="1"/>
            <a:endParaRPr lang="en-US" dirty="0"/>
          </a:p>
        </p:txBody>
      </p:sp>
    </p:spTree>
    <p:extLst>
      <p:ext uri="{BB962C8B-B14F-4D97-AF65-F5344CB8AC3E}">
        <p14:creationId xmlns:p14="http://schemas.microsoft.com/office/powerpoint/2010/main" val="1262088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Translate Mobilizing Grievances into Mobilization?</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089292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Mobilizing People: Framing</a:t>
            </a:r>
            <a:endParaRPr lang="en-US" dirty="0"/>
          </a:p>
        </p:txBody>
      </p:sp>
      <p:sp>
        <p:nvSpPr>
          <p:cNvPr id="3" name="Content Placeholder 2"/>
          <p:cNvSpPr>
            <a:spLocks noGrp="1"/>
          </p:cNvSpPr>
          <p:nvPr>
            <p:ph sz="quarter" idx="1"/>
          </p:nvPr>
        </p:nvSpPr>
        <p:spPr/>
        <p:txBody>
          <a:bodyPr/>
          <a:lstStyle/>
          <a:p>
            <a:r>
              <a:rPr lang="en-US" dirty="0" smtClean="0"/>
              <a:t>Social movements are </a:t>
            </a:r>
            <a:r>
              <a:rPr lang="en-US" dirty="0" smtClean="0"/>
              <a:t>interpretive/signifying </a:t>
            </a:r>
            <a:r>
              <a:rPr lang="en-US" dirty="0" smtClean="0"/>
              <a:t>agents</a:t>
            </a:r>
          </a:p>
          <a:p>
            <a:pPr lvl="1"/>
            <a:r>
              <a:rPr lang="en-US" dirty="0"/>
              <a:t>P</a:t>
            </a:r>
            <a:r>
              <a:rPr lang="en-US" dirty="0" smtClean="0"/>
              <a:t>roduce </a:t>
            </a:r>
            <a:r>
              <a:rPr lang="en-US" dirty="0" smtClean="0"/>
              <a:t>and maintain meaning for constituents, antagonists, and </a:t>
            </a:r>
            <a:r>
              <a:rPr lang="en-US" dirty="0" smtClean="0"/>
              <a:t>bystanders</a:t>
            </a:r>
            <a:endParaRPr lang="en-US" dirty="0"/>
          </a:p>
          <a:p>
            <a:pPr lvl="1"/>
            <a:r>
              <a:rPr lang="en-US" dirty="0" smtClean="0"/>
              <a:t>Highlight social problems and their solutions</a:t>
            </a:r>
            <a:endParaRPr lang="en-US" dirty="0"/>
          </a:p>
        </p:txBody>
      </p:sp>
    </p:spTree>
    <p:extLst>
      <p:ext uri="{BB962C8B-B14F-4D97-AF65-F5344CB8AC3E}">
        <p14:creationId xmlns:p14="http://schemas.microsoft.com/office/powerpoint/2010/main" val="121271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From Erving </a:t>
            </a:r>
            <a:r>
              <a:rPr lang="en-US" dirty="0" err="1" smtClean="0"/>
              <a:t>Goffman’s</a:t>
            </a:r>
            <a:r>
              <a:rPr lang="en-US" dirty="0" smtClean="0"/>
              <a:t> </a:t>
            </a:r>
            <a:r>
              <a:rPr lang="en-US" i="1" dirty="0" smtClean="0"/>
              <a:t>Frame Analysis</a:t>
            </a:r>
            <a:endParaRPr lang="en-US" dirty="0"/>
          </a:p>
        </p:txBody>
      </p:sp>
      <p:sp>
        <p:nvSpPr>
          <p:cNvPr id="3" name="Content Placeholder 2"/>
          <p:cNvSpPr>
            <a:spLocks noGrp="1"/>
          </p:cNvSpPr>
          <p:nvPr>
            <p:ph sz="quarter" idx="1"/>
          </p:nvPr>
        </p:nvSpPr>
        <p:spPr>
          <a:xfrm>
            <a:off x="816864" y="1607745"/>
            <a:ext cx="3867097" cy="4495800"/>
          </a:xfrm>
        </p:spPr>
        <p:txBody>
          <a:bodyPr>
            <a:normAutofit/>
          </a:bodyPr>
          <a:lstStyle/>
          <a:p>
            <a:r>
              <a:rPr lang="en-US" dirty="0" smtClean="0"/>
              <a:t>Meanings don’t naturally attach themselves to events, objects, or subjects</a:t>
            </a:r>
            <a:r>
              <a:rPr lang="is-IS" dirty="0" smtClean="0"/>
              <a:t>…</a:t>
            </a:r>
          </a:p>
          <a:p>
            <a:r>
              <a:rPr lang="is-IS" dirty="0" smtClean="0"/>
              <a:t>Social actors or signifying agents are required to... </a:t>
            </a:r>
            <a:endParaRPr lang="is-IS" dirty="0"/>
          </a:p>
          <a:p>
            <a:r>
              <a:rPr lang="is-IS" dirty="0" smtClean="0"/>
              <a:t>Interpret and attach the meaning to an object (e.g. framing)...</a:t>
            </a:r>
          </a:p>
          <a:p>
            <a:r>
              <a:rPr lang="is-IS" dirty="0" smtClean="0"/>
              <a:t>Interpretations must cohere with populations/subpopulations</a:t>
            </a:r>
            <a:endParaRPr lang="en-US" dirty="0"/>
          </a:p>
        </p:txBody>
      </p:sp>
      <p:pic>
        <p:nvPicPr>
          <p:cNvPr id="4" name="Picture 3" descr="fram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144" y="2290783"/>
            <a:ext cx="3810000" cy="2997200"/>
          </a:xfrm>
          <a:prstGeom prst="rect">
            <a:avLst/>
          </a:prstGeom>
        </p:spPr>
      </p:pic>
    </p:spTree>
    <p:extLst>
      <p:ext uri="{BB962C8B-B14F-4D97-AF65-F5344CB8AC3E}">
        <p14:creationId xmlns:p14="http://schemas.microsoft.com/office/powerpoint/2010/main" val="3416136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SMOs as Signifying Agents</a:t>
            </a:r>
            <a:endParaRPr lang="en-US" dirty="0"/>
          </a:p>
        </p:txBody>
      </p:sp>
      <p:sp>
        <p:nvSpPr>
          <p:cNvPr id="3" name="Content Placeholder 2"/>
          <p:cNvSpPr>
            <a:spLocks noGrp="1"/>
          </p:cNvSpPr>
          <p:nvPr>
            <p:ph sz="quarter" idx="1"/>
          </p:nvPr>
        </p:nvSpPr>
        <p:spPr/>
        <p:txBody>
          <a:bodyPr/>
          <a:lstStyle/>
          <a:p>
            <a:r>
              <a:rPr lang="en-US" dirty="0" smtClean="0"/>
              <a:t>Social movements must engage in framing</a:t>
            </a:r>
          </a:p>
          <a:p>
            <a:pPr lvl="1"/>
            <a:r>
              <a:rPr lang="en-US" dirty="0" smtClean="0"/>
              <a:t>Diagnostic</a:t>
            </a:r>
          </a:p>
          <a:p>
            <a:pPr lvl="1"/>
            <a:r>
              <a:rPr lang="en-US" dirty="0" smtClean="0"/>
              <a:t>Prognostic</a:t>
            </a:r>
            <a:endParaRPr lang="en-US" dirty="0"/>
          </a:p>
        </p:txBody>
      </p:sp>
    </p:spTree>
    <p:extLst>
      <p:ext uri="{BB962C8B-B14F-4D97-AF65-F5344CB8AC3E}">
        <p14:creationId xmlns:p14="http://schemas.microsoft.com/office/powerpoint/2010/main" val="1055025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SMOs as Signifying Agents</a:t>
            </a:r>
            <a:endParaRPr lang="en-US" dirty="0"/>
          </a:p>
        </p:txBody>
      </p:sp>
      <p:sp>
        <p:nvSpPr>
          <p:cNvPr id="3" name="Content Placeholder 2"/>
          <p:cNvSpPr>
            <a:spLocks noGrp="1"/>
          </p:cNvSpPr>
          <p:nvPr>
            <p:ph sz="quarter" idx="1"/>
          </p:nvPr>
        </p:nvSpPr>
        <p:spPr/>
        <p:txBody>
          <a:bodyPr/>
          <a:lstStyle/>
          <a:p>
            <a:r>
              <a:rPr lang="en-US" dirty="0" smtClean="0"/>
              <a:t>Diagnostic Framing</a:t>
            </a:r>
          </a:p>
          <a:p>
            <a:pPr lvl="1"/>
            <a:r>
              <a:rPr lang="en-US" dirty="0" smtClean="0"/>
              <a:t>Identifying a source of the problem</a:t>
            </a:r>
          </a:p>
          <a:p>
            <a:pPr lvl="2"/>
            <a:r>
              <a:rPr lang="en-US" dirty="0" smtClean="0"/>
              <a:t>Identify an aspect of social life as a problem</a:t>
            </a:r>
          </a:p>
          <a:p>
            <a:pPr lvl="2"/>
            <a:r>
              <a:rPr lang="en-US" dirty="0" smtClean="0"/>
              <a:t>Attribute blame for the problem</a:t>
            </a:r>
            <a:endParaRPr lang="en-US" dirty="0"/>
          </a:p>
        </p:txBody>
      </p:sp>
    </p:spTree>
    <p:extLst>
      <p:ext uri="{BB962C8B-B14F-4D97-AF65-F5344CB8AC3E}">
        <p14:creationId xmlns:p14="http://schemas.microsoft.com/office/powerpoint/2010/main" val="1283966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Think back to this weekend, today, this month</a:t>
            </a:r>
            <a:endParaRPr lang="en-US" dirty="0"/>
          </a:p>
        </p:txBody>
      </p:sp>
      <p:sp>
        <p:nvSpPr>
          <p:cNvPr id="3" name="Content Placeholder 2"/>
          <p:cNvSpPr>
            <a:spLocks noGrp="1"/>
          </p:cNvSpPr>
          <p:nvPr>
            <p:ph sz="quarter" idx="1"/>
          </p:nvPr>
        </p:nvSpPr>
        <p:spPr/>
        <p:txBody>
          <a:bodyPr/>
          <a:lstStyle/>
          <a:p>
            <a:r>
              <a:rPr lang="en-US" dirty="0" smtClean="0"/>
              <a:t>Write down something that upset, aggravated, or annoyed you (or something that pissed you off) in your own life. </a:t>
            </a:r>
            <a:endParaRPr lang="en-US" dirty="0"/>
          </a:p>
        </p:txBody>
      </p:sp>
    </p:spTree>
    <p:extLst>
      <p:ext uri="{BB962C8B-B14F-4D97-AF65-F5344CB8AC3E}">
        <p14:creationId xmlns:p14="http://schemas.microsoft.com/office/powerpoint/2010/main" val="1737445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SMOs as Signifying Agents</a:t>
            </a:r>
            <a:endParaRPr lang="en-US" dirty="0"/>
          </a:p>
        </p:txBody>
      </p:sp>
      <p:sp>
        <p:nvSpPr>
          <p:cNvPr id="3" name="Content Placeholder 2"/>
          <p:cNvSpPr>
            <a:spLocks noGrp="1"/>
          </p:cNvSpPr>
          <p:nvPr>
            <p:ph sz="quarter" idx="1"/>
          </p:nvPr>
        </p:nvSpPr>
        <p:spPr/>
        <p:txBody>
          <a:bodyPr/>
          <a:lstStyle/>
          <a:p>
            <a:r>
              <a:rPr lang="en-US" dirty="0" smtClean="0"/>
              <a:t>Prognostic Framing</a:t>
            </a:r>
            <a:endParaRPr lang="en-US" dirty="0" smtClean="0"/>
          </a:p>
          <a:p>
            <a:pPr lvl="1"/>
            <a:r>
              <a:rPr lang="en-US" dirty="0" smtClean="0"/>
              <a:t>Proposed solutions to the problem</a:t>
            </a:r>
          </a:p>
          <a:p>
            <a:pPr lvl="2"/>
            <a:r>
              <a:rPr lang="en-US" dirty="0" smtClean="0"/>
              <a:t>To inspire or inhibit social change</a:t>
            </a:r>
            <a:endParaRPr lang="en-US" dirty="0"/>
          </a:p>
        </p:txBody>
      </p:sp>
    </p:spTree>
    <p:extLst>
      <p:ext uri="{BB962C8B-B14F-4D97-AF65-F5344CB8AC3E}">
        <p14:creationId xmlns:p14="http://schemas.microsoft.com/office/powerpoint/2010/main" val="1885603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 Salvation Army NIMBY movements</a:t>
            </a:r>
            <a:endParaRPr lang="en-US" dirty="0"/>
          </a:p>
        </p:txBody>
      </p:sp>
      <p:pic>
        <p:nvPicPr>
          <p:cNvPr id="4" name="Picture 3" descr="salvationarm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828" y="1927706"/>
            <a:ext cx="5811725" cy="4358794"/>
          </a:xfrm>
          <a:prstGeom prst="rect">
            <a:avLst/>
          </a:prstGeom>
        </p:spPr>
      </p:pic>
    </p:spTree>
    <p:extLst>
      <p:ext uri="{BB962C8B-B14F-4D97-AF65-F5344CB8AC3E}">
        <p14:creationId xmlns:p14="http://schemas.microsoft.com/office/powerpoint/2010/main" val="3127266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Select a Social Problem or Issue</a:t>
            </a:r>
            <a:endParaRPr lang="en-US" dirty="0"/>
          </a:p>
        </p:txBody>
      </p:sp>
      <p:sp>
        <p:nvSpPr>
          <p:cNvPr id="3" name="Content Placeholder 2"/>
          <p:cNvSpPr>
            <a:spLocks noGrp="1"/>
          </p:cNvSpPr>
          <p:nvPr>
            <p:ph sz="quarter" idx="1"/>
          </p:nvPr>
        </p:nvSpPr>
        <p:spPr/>
        <p:txBody>
          <a:bodyPr/>
          <a:lstStyle/>
          <a:p>
            <a:r>
              <a:rPr lang="en-US" dirty="0" smtClean="0"/>
              <a:t>Come up with </a:t>
            </a:r>
          </a:p>
          <a:p>
            <a:pPr lvl="1"/>
            <a:r>
              <a:rPr lang="en-US" dirty="0" smtClean="0"/>
              <a:t>a diagnosis (source of that social problem)</a:t>
            </a:r>
          </a:p>
          <a:p>
            <a:pPr lvl="1"/>
            <a:r>
              <a:rPr lang="en-US" dirty="0" smtClean="0"/>
              <a:t>a prognosis (solution to that social problem)</a:t>
            </a:r>
          </a:p>
          <a:p>
            <a:pPr lvl="1"/>
            <a:endParaRPr lang="en-US" dirty="0"/>
          </a:p>
          <a:p>
            <a:pPr lvl="1"/>
            <a:endParaRPr lang="en-US" dirty="0"/>
          </a:p>
        </p:txBody>
      </p:sp>
    </p:spTree>
    <p:extLst>
      <p:ext uri="{BB962C8B-B14F-4D97-AF65-F5344CB8AC3E}">
        <p14:creationId xmlns:p14="http://schemas.microsoft.com/office/powerpoint/2010/main" val="1688140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(notes)</a:t>
            </a:r>
            <a:endParaRPr lang="en-US" dirty="0"/>
          </a:p>
        </p:txBody>
      </p:sp>
      <p:sp>
        <p:nvSpPr>
          <p:cNvPr id="3" name="Content Placeholder 2"/>
          <p:cNvSpPr>
            <a:spLocks noGrp="1"/>
          </p:cNvSpPr>
          <p:nvPr>
            <p:ph sz="quarter" idx="1"/>
          </p:nvPr>
        </p:nvSpPr>
        <p:spPr/>
        <p:txBody>
          <a:bodyPr/>
          <a:lstStyle/>
          <a:p>
            <a:r>
              <a:rPr lang="en-US" dirty="0" smtClean="0"/>
              <a:t>Frames are constrained</a:t>
            </a:r>
          </a:p>
          <a:p>
            <a:pPr lvl="1"/>
            <a:r>
              <a:rPr lang="en-US" dirty="0" smtClean="0"/>
              <a:t>To the material conditions and events being framed</a:t>
            </a:r>
          </a:p>
          <a:p>
            <a:pPr lvl="1"/>
            <a:r>
              <a:rPr lang="en-US" dirty="0" smtClean="0"/>
              <a:t>To the cultural environment in which they’re embedded</a:t>
            </a:r>
          </a:p>
          <a:p>
            <a:endParaRPr lang="en-US" dirty="0" smtClean="0"/>
          </a:p>
          <a:p>
            <a:r>
              <a:rPr lang="en-US" dirty="0" smtClean="0"/>
              <a:t>Frames </a:t>
            </a:r>
            <a:r>
              <a:rPr lang="en-US" dirty="0" smtClean="0"/>
              <a:t>subject to differential interpretation</a:t>
            </a:r>
          </a:p>
          <a:p>
            <a:pPr lvl="1"/>
            <a:r>
              <a:rPr lang="en-US" dirty="0" smtClean="0"/>
              <a:t>People may view the empirical event differently</a:t>
            </a:r>
            <a:endParaRPr lang="en-US" dirty="0"/>
          </a:p>
        </p:txBody>
      </p:sp>
    </p:spTree>
    <p:extLst>
      <p:ext uri="{BB962C8B-B14F-4D97-AF65-F5344CB8AC3E}">
        <p14:creationId xmlns:p14="http://schemas.microsoft.com/office/powerpoint/2010/main" val="3227998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a:t>
            </a:r>
            <a:r>
              <a:rPr lang="en-US" dirty="0" smtClean="0"/>
              <a:t>Framing Constraints and Empirical Events</a:t>
            </a:r>
            <a:endParaRPr lang="en-US" dirty="0"/>
          </a:p>
        </p:txBody>
      </p:sp>
      <p:pic>
        <p:nvPicPr>
          <p:cNvPr id="6" name="Picture 5" descr="heavens gate.jp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2559" y="2028466"/>
            <a:ext cx="4937785" cy="3703339"/>
          </a:xfrm>
          <a:prstGeom prst="rect">
            <a:avLst/>
          </a:prstGeom>
        </p:spPr>
      </p:pic>
    </p:spTree>
    <p:extLst>
      <p:ext uri="{BB962C8B-B14F-4D97-AF65-F5344CB8AC3E}">
        <p14:creationId xmlns:p14="http://schemas.microsoft.com/office/powerpoint/2010/main" val="4188619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59388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Grievances</a:t>
            </a:r>
            <a:endParaRPr lang="en-US" dirty="0"/>
          </a:p>
        </p:txBody>
      </p:sp>
      <p:sp>
        <p:nvSpPr>
          <p:cNvPr id="3" name="Content Placeholder 2"/>
          <p:cNvSpPr>
            <a:spLocks noGrp="1"/>
          </p:cNvSpPr>
          <p:nvPr>
            <p:ph sz="quarter" idx="1"/>
          </p:nvPr>
        </p:nvSpPr>
        <p:spPr/>
        <p:txBody>
          <a:bodyPr>
            <a:normAutofit/>
          </a:bodyPr>
          <a:lstStyle/>
          <a:p>
            <a:r>
              <a:rPr lang="en-US" dirty="0" smtClean="0"/>
              <a:t>Social movements challenge authorities over </a:t>
            </a:r>
            <a:r>
              <a:rPr lang="en-US" dirty="0" smtClean="0"/>
              <a:t>grievances</a:t>
            </a:r>
          </a:p>
          <a:p>
            <a:pPr lvl="1"/>
            <a:r>
              <a:rPr lang="en-US" dirty="0"/>
              <a:t>M</a:t>
            </a:r>
            <a:r>
              <a:rPr lang="en-US" dirty="0" smtClean="0"/>
              <a:t>atters </a:t>
            </a:r>
            <a:r>
              <a:rPr lang="en-US" dirty="0" smtClean="0"/>
              <a:t>about which they are troubled, passionate, </a:t>
            </a:r>
            <a:r>
              <a:rPr lang="en-US" dirty="0" smtClean="0"/>
              <a:t>or have </a:t>
            </a:r>
            <a:r>
              <a:rPr lang="en-US" dirty="0" smtClean="0"/>
              <a:t>considerable </a:t>
            </a:r>
            <a:r>
              <a:rPr lang="en-US" dirty="0" smtClean="0"/>
              <a:t>concern</a:t>
            </a:r>
            <a:endParaRPr lang="en-US" dirty="0" smtClean="0"/>
          </a:p>
        </p:txBody>
      </p:sp>
    </p:spTree>
    <p:extLst>
      <p:ext uri="{BB962C8B-B14F-4D97-AF65-F5344CB8AC3E}">
        <p14:creationId xmlns:p14="http://schemas.microsoft.com/office/powerpoint/2010/main" val="1231564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Mobilizing </a:t>
            </a:r>
            <a:r>
              <a:rPr lang="en-US" dirty="0" smtClean="0"/>
              <a:t>Grievances are..</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Strong feelings</a:t>
            </a:r>
            <a:r>
              <a:rPr lang="is-IS" dirty="0" smtClean="0"/>
              <a:t>…</a:t>
            </a:r>
            <a:endParaRPr lang="en-US" dirty="0" smtClean="0"/>
          </a:p>
          <a:p>
            <a:pPr marL="514350" indent="-514350">
              <a:buFont typeface="+mj-lt"/>
              <a:buAutoNum type="arabicPeriod"/>
            </a:pPr>
            <a:r>
              <a:rPr lang="en-US" dirty="0" smtClean="0"/>
              <a:t>shared amongst multiple actors (individuals or organizations)</a:t>
            </a:r>
            <a:r>
              <a:rPr lang="is-IS" dirty="0" smtClean="0"/>
              <a:t>…</a:t>
            </a:r>
            <a:endParaRPr lang="en-US" dirty="0" smtClean="0"/>
          </a:p>
          <a:p>
            <a:pPr marL="514350" indent="-514350">
              <a:buFont typeface="+mj-lt"/>
              <a:buAutoNum type="arabicPeriod"/>
            </a:pPr>
            <a:r>
              <a:rPr lang="en-US" b="1" dirty="0" smtClean="0"/>
              <a:t>felt so strongly to warrant collective complaint </a:t>
            </a:r>
            <a:r>
              <a:rPr lang="en-US" b="1" dirty="0" smtClean="0"/>
              <a:t>and collective </a:t>
            </a:r>
            <a:r>
              <a:rPr lang="en-US" b="1" dirty="0" smtClean="0"/>
              <a:t>action</a:t>
            </a:r>
            <a:endParaRPr lang="en-US" b="1" dirty="0"/>
          </a:p>
        </p:txBody>
      </p:sp>
    </p:spTree>
    <p:extLst>
      <p:ext uri="{BB962C8B-B14F-4D97-AF65-F5344CB8AC3E}">
        <p14:creationId xmlns:p14="http://schemas.microsoft.com/office/powerpoint/2010/main" val="1573047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Incorrect Arguments about </a:t>
            </a:r>
            <a:r>
              <a:rPr lang="en-US" dirty="0" smtClean="0"/>
              <a:t>Grievances</a:t>
            </a:r>
            <a:endParaRPr lang="en-US" dirty="0"/>
          </a:p>
        </p:txBody>
      </p:sp>
      <p:sp>
        <p:nvSpPr>
          <p:cNvPr id="3" name="Content Placeholder 2"/>
          <p:cNvSpPr>
            <a:spLocks noGrp="1"/>
          </p:cNvSpPr>
          <p:nvPr>
            <p:ph sz="quarter" idx="1"/>
          </p:nvPr>
        </p:nvSpPr>
        <p:spPr/>
        <p:txBody>
          <a:bodyPr/>
          <a:lstStyle/>
          <a:p>
            <a:r>
              <a:rPr lang="en-US" dirty="0" smtClean="0"/>
              <a:t>Ubiquitous</a:t>
            </a:r>
            <a:r>
              <a:rPr lang="en-US" dirty="0" smtClean="0"/>
              <a:t>, </a:t>
            </a:r>
            <a:r>
              <a:rPr lang="en-US" dirty="0" smtClean="0"/>
              <a:t>inconsequential</a:t>
            </a:r>
            <a:endParaRPr lang="en-US" dirty="0" smtClean="0"/>
          </a:p>
          <a:p>
            <a:r>
              <a:rPr lang="en-US" dirty="0"/>
              <a:t>R</a:t>
            </a:r>
            <a:r>
              <a:rPr lang="en-US" dirty="0" smtClean="0"/>
              <a:t>esult from objective structural or material conditions</a:t>
            </a:r>
          </a:p>
          <a:p>
            <a:r>
              <a:rPr lang="en-US" dirty="0" smtClean="0"/>
              <a:t>Result from heightened psychological states</a:t>
            </a:r>
            <a:endParaRPr lang="en-US" dirty="0"/>
          </a:p>
        </p:txBody>
      </p:sp>
    </p:spTree>
    <p:extLst>
      <p:ext uri="{BB962C8B-B14F-4D97-AF65-F5344CB8AC3E}">
        <p14:creationId xmlns:p14="http://schemas.microsoft.com/office/powerpoint/2010/main" val="2508419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smtClean="0"/>
              <a:t>Grievances </a:t>
            </a:r>
            <a:r>
              <a:rPr lang="en-US" dirty="0" smtClean="0"/>
              <a:t>as Ubiquitous and Irrelevant</a:t>
            </a:r>
            <a:endParaRPr lang="en-US" dirty="0"/>
          </a:p>
        </p:txBody>
      </p:sp>
      <p:sp>
        <p:nvSpPr>
          <p:cNvPr id="3" name="Content Placeholder 2"/>
          <p:cNvSpPr>
            <a:spLocks noGrp="1"/>
          </p:cNvSpPr>
          <p:nvPr>
            <p:ph sz="quarter" idx="1"/>
          </p:nvPr>
        </p:nvSpPr>
        <p:spPr/>
        <p:txBody>
          <a:bodyPr>
            <a:normAutofit/>
          </a:bodyPr>
          <a:lstStyle/>
          <a:p>
            <a:r>
              <a:rPr lang="en-US" dirty="0" smtClean="0"/>
              <a:t>Response to Collective Behavior theories</a:t>
            </a:r>
          </a:p>
          <a:p>
            <a:endParaRPr lang="en-US" dirty="0" smtClean="0"/>
          </a:p>
          <a:p>
            <a:r>
              <a:rPr lang="en-US" dirty="0"/>
              <a:t>Grievances </a:t>
            </a:r>
            <a:r>
              <a:rPr lang="en-US" dirty="0" smtClean="0"/>
              <a:t>omnipresent</a:t>
            </a:r>
            <a:endParaRPr lang="en-US" dirty="0" smtClean="0"/>
          </a:p>
          <a:p>
            <a:pPr lvl="1"/>
            <a:r>
              <a:rPr lang="en-US" dirty="0" smtClean="0"/>
              <a:t>“</a:t>
            </a:r>
            <a:r>
              <a:rPr lang="en-US" dirty="0" smtClean="0"/>
              <a:t>Grievances, much like weeds, flourish naturally and abundantly, irrespective of environmental context or social conditions</a:t>
            </a:r>
            <a:r>
              <a:rPr lang="en-US" dirty="0" smtClean="0"/>
              <a:t>.”</a:t>
            </a:r>
            <a:endParaRPr lang="en-US" dirty="0" smtClean="0"/>
          </a:p>
          <a:p>
            <a:pPr lvl="1"/>
            <a:r>
              <a:rPr lang="en-US" dirty="0" smtClean="0"/>
              <a:t>“</a:t>
            </a:r>
            <a:r>
              <a:rPr lang="en-US" dirty="0" smtClean="0"/>
              <a:t>There is always enough discontent in any society to supply grassroots support for a movement</a:t>
            </a:r>
            <a:r>
              <a:rPr lang="is-IS" dirty="0" smtClean="0"/>
              <a:t>…</a:t>
            </a:r>
            <a:r>
              <a:rPr lang="en-US" dirty="0" smtClean="0"/>
              <a:t>"</a:t>
            </a:r>
          </a:p>
        </p:txBody>
      </p:sp>
    </p:spTree>
    <p:extLst>
      <p:ext uri="{BB962C8B-B14F-4D97-AF65-F5344CB8AC3E}">
        <p14:creationId xmlns:p14="http://schemas.microsoft.com/office/powerpoint/2010/main" val="599199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with “Grievances as Ubiquitous” Argument</a:t>
            </a:r>
            <a:endParaRPr lang="en-US" dirty="0"/>
          </a:p>
        </p:txBody>
      </p:sp>
      <p:sp>
        <p:nvSpPr>
          <p:cNvPr id="3" name="Content Placeholder 2"/>
          <p:cNvSpPr>
            <a:spLocks noGrp="1"/>
          </p:cNvSpPr>
          <p:nvPr>
            <p:ph sz="quarter" idx="1"/>
          </p:nvPr>
        </p:nvSpPr>
        <p:spPr>
          <a:xfrm>
            <a:off x="816863" y="1544983"/>
            <a:ext cx="10636383" cy="4495800"/>
          </a:xfrm>
        </p:spPr>
        <p:txBody>
          <a:bodyPr>
            <a:normAutofit/>
          </a:bodyPr>
          <a:lstStyle/>
          <a:p>
            <a:r>
              <a:rPr lang="en-US" dirty="0" smtClean="0"/>
              <a:t>Conflates individual grievances and mobilizing grievances</a:t>
            </a:r>
          </a:p>
          <a:p>
            <a:endParaRPr lang="en-US" dirty="0" smtClean="0"/>
          </a:p>
          <a:p>
            <a:r>
              <a:rPr lang="en-US" dirty="0" smtClean="0"/>
              <a:t>Individual </a:t>
            </a:r>
            <a:r>
              <a:rPr lang="en-US" dirty="0" smtClean="0"/>
              <a:t>grievances:</a:t>
            </a:r>
          </a:p>
          <a:p>
            <a:pPr lvl="1"/>
            <a:r>
              <a:rPr lang="en-US" dirty="0" smtClean="0"/>
              <a:t>Discontent or aggravation that is individually </a:t>
            </a:r>
            <a:r>
              <a:rPr lang="en-US" dirty="0" smtClean="0"/>
              <a:t>experienced (Not </a:t>
            </a:r>
            <a:r>
              <a:rPr lang="en-US" dirty="0" smtClean="0"/>
              <a:t>getting a raise, traffic, etc</a:t>
            </a:r>
            <a:r>
              <a:rPr lang="en-US" dirty="0" smtClean="0"/>
              <a:t>.)</a:t>
            </a:r>
            <a:endParaRPr lang="en-US" dirty="0" smtClean="0"/>
          </a:p>
          <a:p>
            <a:pPr lvl="1"/>
            <a:r>
              <a:rPr lang="en-US" i="1" dirty="0" smtClean="0">
                <a:hlinkClick r:id="rId3"/>
              </a:rPr>
              <a:t>Falling Down</a:t>
            </a:r>
            <a:r>
              <a:rPr lang="en-US" dirty="0" smtClean="0">
                <a:hlinkClick r:id="rId3"/>
              </a:rPr>
              <a:t> (1993)</a:t>
            </a:r>
            <a:endParaRPr lang="en-US" dirty="0"/>
          </a:p>
          <a:p>
            <a:pPr lvl="2"/>
            <a:endParaRPr lang="en-US" dirty="0" smtClean="0"/>
          </a:p>
          <a:p>
            <a:r>
              <a:rPr lang="en-US" dirty="0" smtClean="0"/>
              <a:t>Individual grievances rarely </a:t>
            </a:r>
            <a:r>
              <a:rPr lang="en-US" dirty="0"/>
              <a:t>congeal into collectively shared (mobilizing) grievances that spur collective </a:t>
            </a:r>
            <a:r>
              <a:rPr lang="en-US" dirty="0" smtClean="0"/>
              <a:t>action</a:t>
            </a:r>
            <a:endParaRPr lang="en-US" dirty="0" smtClean="0"/>
          </a:p>
        </p:txBody>
      </p:sp>
    </p:spTree>
    <p:extLst>
      <p:ext uri="{BB962C8B-B14F-4D97-AF65-F5344CB8AC3E}">
        <p14:creationId xmlns:p14="http://schemas.microsoft.com/office/powerpoint/2010/main" val="1476798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Grievances a Function </a:t>
            </a:r>
            <a:r>
              <a:rPr lang="en-US" dirty="0"/>
              <a:t>of Objective </a:t>
            </a:r>
            <a:r>
              <a:rPr lang="en-US" dirty="0" smtClean="0"/>
              <a:t>Structural/Material </a:t>
            </a:r>
            <a:r>
              <a:rPr lang="en-US" dirty="0"/>
              <a:t>Conditions</a:t>
            </a:r>
          </a:p>
        </p:txBody>
      </p:sp>
      <p:sp>
        <p:nvSpPr>
          <p:cNvPr id="3" name="Content Placeholder 2"/>
          <p:cNvSpPr>
            <a:spLocks noGrp="1"/>
          </p:cNvSpPr>
          <p:nvPr>
            <p:ph sz="quarter" idx="1"/>
          </p:nvPr>
        </p:nvSpPr>
        <p:spPr/>
        <p:txBody>
          <a:bodyPr/>
          <a:lstStyle/>
          <a:p>
            <a:r>
              <a:rPr lang="en-US" dirty="0" smtClean="0"/>
              <a:t>Grievances result from two kinds of structural </a:t>
            </a:r>
            <a:r>
              <a:rPr lang="en-US" dirty="0" smtClean="0"/>
              <a:t>conditions</a:t>
            </a:r>
            <a:r>
              <a:rPr lang="en-US" dirty="0" smtClean="0"/>
              <a:t>:</a:t>
            </a:r>
          </a:p>
          <a:p>
            <a:pPr lvl="1"/>
            <a:endParaRPr lang="en-US" dirty="0" smtClean="0"/>
          </a:p>
          <a:p>
            <a:pPr lvl="1"/>
            <a:r>
              <a:rPr lang="en-US" dirty="0" smtClean="0"/>
              <a:t>Inequality/Group </a:t>
            </a:r>
            <a:r>
              <a:rPr lang="en-US" dirty="0" smtClean="0"/>
              <a:t>Conflict</a:t>
            </a:r>
          </a:p>
          <a:p>
            <a:pPr lvl="2"/>
            <a:r>
              <a:rPr lang="en-US" dirty="0" smtClean="0"/>
              <a:t>Social arrangements that </a:t>
            </a:r>
            <a:r>
              <a:rPr lang="en-US" dirty="0" smtClean="0"/>
              <a:t>place </a:t>
            </a:r>
            <a:r>
              <a:rPr lang="en-US" dirty="0" smtClean="0"/>
              <a:t>certain social groups in antagonistic relations with one another</a:t>
            </a:r>
          </a:p>
          <a:p>
            <a:pPr lvl="1"/>
            <a:endParaRPr lang="en-US" dirty="0" smtClean="0"/>
          </a:p>
          <a:p>
            <a:pPr lvl="1"/>
            <a:r>
              <a:rPr lang="en-US" dirty="0" smtClean="0"/>
              <a:t>Strain</a:t>
            </a:r>
            <a:endParaRPr lang="en-US" dirty="0" smtClean="0"/>
          </a:p>
          <a:p>
            <a:pPr lvl="2"/>
            <a:r>
              <a:rPr lang="en-US" dirty="0" smtClean="0"/>
              <a:t>Changes/trends that alter existing social arrangements and patterns of social life</a:t>
            </a:r>
          </a:p>
          <a:p>
            <a:pPr lvl="3"/>
            <a:r>
              <a:rPr lang="en-US" dirty="0" smtClean="0"/>
              <a:t>Disintegration, Absolute Deprivation, Quotidian Disruption</a:t>
            </a:r>
            <a:endParaRPr lang="en-US" dirty="0"/>
          </a:p>
        </p:txBody>
      </p:sp>
    </p:spTree>
    <p:extLst>
      <p:ext uri="{BB962C8B-B14F-4D97-AF65-F5344CB8AC3E}">
        <p14:creationId xmlns:p14="http://schemas.microsoft.com/office/powerpoint/2010/main" val="2395594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2">
  <a:themeElements>
    <a:clrScheme name="chargers">
      <a:dk1>
        <a:srgbClr val="000000"/>
      </a:dk1>
      <a:lt1>
        <a:srgbClr val="FFFFFF"/>
      </a:lt1>
      <a:dk2>
        <a:srgbClr val="082551"/>
      </a:dk2>
      <a:lt2>
        <a:srgbClr val="D4D4D6"/>
      </a:lt2>
      <a:accent1>
        <a:srgbClr val="F0AD00"/>
      </a:accent1>
      <a:accent2>
        <a:srgbClr val="69C0FF"/>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hargers2" id="{6DBD1BB9-3822-1742-A51A-4595D71C9688}" vid="{2974C9F9-02AF-7A4D-8B70-272A2D4E3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chargers2</Template>
  <TotalTime>2450</TotalTime>
  <Words>1595</Words>
  <Application>Microsoft Macintosh PowerPoint</Application>
  <PresentationFormat>Widescreen</PresentationFormat>
  <Paragraphs>194</Paragraphs>
  <Slides>35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Helvetica Neue Light</vt:lpstr>
      <vt:lpstr>Myriad Pro</vt:lpstr>
      <vt:lpstr>Verdana</vt:lpstr>
      <vt:lpstr>Wingdings</vt:lpstr>
      <vt:lpstr>Wingdings 2</vt:lpstr>
      <vt:lpstr>chargers2</vt:lpstr>
      <vt:lpstr>Mobilizing Grievances</vt:lpstr>
      <vt:lpstr>Quiz 1 (choose either A or B to answer)</vt:lpstr>
      <vt:lpstr>Exercise: Think back to this weekend, today, this month</vt:lpstr>
      <vt:lpstr>Grievances</vt:lpstr>
      <vt:lpstr>Mobilizing Grievances are..</vt:lpstr>
      <vt:lpstr>Incorrect Arguments about Grievances</vt:lpstr>
      <vt:lpstr>1: Grievances as Ubiquitous and Irrelevant</vt:lpstr>
      <vt:lpstr>Problem with “Grievances as Ubiquitous” Argument</vt:lpstr>
      <vt:lpstr>2: Grievances a Function of Objective Structural/Material Conditions</vt:lpstr>
      <vt:lpstr>2: Grievances a Function of Objective Structural/Material Conditions - Inequality</vt:lpstr>
      <vt:lpstr>Problem with “Inequality” Argument</vt:lpstr>
      <vt:lpstr>2: Grievances a Function of Objective Structural/Material Conditions - Disintegration</vt:lpstr>
      <vt:lpstr>Problem with “Disintegration” Argument</vt:lpstr>
      <vt:lpstr>2: Grievances a Function of Objective Structural/Material Conditions – Absolute Deprivation </vt:lpstr>
      <vt:lpstr>Problem with “Absolute Deprivation” Argument</vt:lpstr>
      <vt:lpstr>Problem with “Absolute Deprivation” Argument</vt:lpstr>
      <vt:lpstr>A Strain Corrective?</vt:lpstr>
      <vt:lpstr>2: Grievances a Function of Objective Structural/Material Conditions – Quotidian Disruption</vt:lpstr>
      <vt:lpstr>2: Grievances a Function of Objective Structural/Material Conditions </vt:lpstr>
      <vt:lpstr>2: Grievances a Function of Objective Structural/Material Conditions – Quotidian Disruption</vt:lpstr>
      <vt:lpstr>2: Grievances a Function of Objective Structural/Material Conditions – Quotidian Disruption</vt:lpstr>
      <vt:lpstr>2: Grievances a Function of Objective Structural/Material Conditions – Quotidian Disruption</vt:lpstr>
      <vt:lpstr>3: Grievances as Function of Heightened Psychological States</vt:lpstr>
      <vt:lpstr>Problem with “Frustration-Aggression” Argument</vt:lpstr>
      <vt:lpstr>How to Translate Mobilizing Grievances into Mobilization?</vt:lpstr>
      <vt:lpstr>Mobilizing People: Framing</vt:lpstr>
      <vt:lpstr>From Erving Goffman’s Frame Analysis</vt:lpstr>
      <vt:lpstr>SMOs as Signifying Agents</vt:lpstr>
      <vt:lpstr>SMOs as Signifying Agents</vt:lpstr>
      <vt:lpstr>SMOs as Signifying Agents</vt:lpstr>
      <vt:lpstr>Ex: Salvation Army NIMBY movements</vt:lpstr>
      <vt:lpstr>Exercise: Select a Social Problem or Issue</vt:lpstr>
      <vt:lpstr>Framing (notes)</vt:lpstr>
      <vt:lpstr>Ex: Framing Constraints and Empirical Events</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Grievances</dc:title>
  <dc:creator>Burrel Vann</dc:creator>
  <cp:lastModifiedBy>Vann, Burrel</cp:lastModifiedBy>
  <cp:revision>60</cp:revision>
  <dcterms:created xsi:type="dcterms:W3CDTF">2016-08-13T17:28:11Z</dcterms:created>
  <dcterms:modified xsi:type="dcterms:W3CDTF">2017-09-11T22:33:42Z</dcterms:modified>
</cp:coreProperties>
</file>