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5C063-02D5-2B46-9C85-346D4D5535F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B9EAB-9194-C349-939B-458D4FF5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something about same-sex marriage grievances</a:t>
            </a:r>
            <a:r>
              <a:rPr lang="is-IS" baseline="0" smtClean="0"/>
              <a:t>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1960s, response to Collective Behavior theories</a:t>
            </a:r>
            <a:r>
              <a:rPr lang="en-US" baseline="0" dirty="0" smtClean="0"/>
              <a:t> that g</a:t>
            </a:r>
            <a:r>
              <a:rPr lang="en-US" dirty="0" smtClean="0"/>
              <a:t>rievances the most important factor for social movement 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grievances are individually experienced:</a:t>
            </a:r>
            <a:r>
              <a:rPr lang="en-US" baseline="0" dirty="0" smtClean="0"/>
              <a:t> not getting a raise, dissatisfaction with boss, or lines at bank,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5210" y="4038600"/>
            <a:ext cx="853399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004B5D-1CA2-CD4C-BA45-D2797EC0A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CM1qhqXoTz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Mobilizing Grievances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5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Problem with “Grievances Result from Structural or Material Conditions” Argument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onflict (over the distribution of resources, rewards, opportunity) is ubiquitous</a:t>
            </a:r>
          </a:p>
          <a:p>
            <a:pPr lvl="1"/>
            <a:r>
              <a:rPr lang="en-US" dirty="0"/>
              <a:t>All social groups differentially situated hierarchically in the social </a:t>
            </a:r>
            <a:r>
              <a:rPr lang="en-US" dirty="0" smtClean="0"/>
              <a:t>system, yet conflicts don’t always materialize</a:t>
            </a:r>
          </a:p>
          <a:p>
            <a:pPr lvl="1"/>
            <a:r>
              <a:rPr lang="en-US" dirty="0" smtClean="0"/>
              <a:t>If conflicts do arise, doesn’t always translate into mobilizing grievances</a:t>
            </a:r>
          </a:p>
        </p:txBody>
      </p:sp>
    </p:spTree>
    <p:extLst>
      <p:ext uri="{BB962C8B-B14F-4D97-AF65-F5344CB8AC3E}">
        <p14:creationId xmlns:p14="http://schemas.microsoft.com/office/powerpoint/2010/main" val="195408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Strain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movements challenge authorities over matters about which they are troubled, passionate, and have considerable concern</a:t>
            </a:r>
          </a:p>
          <a:p>
            <a:r>
              <a:rPr lang="en-US" dirty="0" smtClean="0"/>
              <a:t>These matters, and the feelings associated with them, are called grievances</a:t>
            </a:r>
          </a:p>
        </p:txBody>
      </p:sp>
    </p:spTree>
    <p:extLst>
      <p:ext uri="{BB962C8B-B14F-4D97-AF65-F5344CB8AC3E}">
        <p14:creationId xmlns:p14="http://schemas.microsoft.com/office/powerpoint/2010/main" val="123156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are the primary impetus for social movement emergence and individual participation in movement activity</a:t>
            </a:r>
          </a:p>
          <a:p>
            <a:pPr lvl="1"/>
            <a:r>
              <a:rPr lang="en-US" dirty="0" smtClean="0"/>
              <a:t>Deeply felt, shared grievances are most important driver for social movements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Mobilizing Grievances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Strong feelings/beliefs that are shared among multiple actors (individuals or organizations) and are felt so strongly to warrant collective complaint and corrective, collective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Older Incorrect Theories about Grievances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are ubiquitous and therefore inconsequential for movement activity</a:t>
            </a:r>
          </a:p>
          <a:p>
            <a:r>
              <a:rPr lang="en-US" dirty="0" smtClean="0"/>
              <a:t>Grievances result from specifiable objective, structural or material conditions</a:t>
            </a:r>
          </a:p>
          <a:p>
            <a:r>
              <a:rPr lang="en-US" dirty="0" smtClean="0"/>
              <a:t>Grievances are primarily just heightened psychological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Grievances as Ubiquitous and Irrelevant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Grievances, much like weeds, flourish naturally and abundantly, irrespective of environmental context or social conditions.</a:t>
            </a:r>
          </a:p>
          <a:p>
            <a:endParaRPr lang="en-US" dirty="0" smtClean="0"/>
          </a:p>
          <a:p>
            <a:r>
              <a:rPr lang="en-US" dirty="0" smtClean="0"/>
              <a:t>Grievances omnipresent. “There is always enough discontent in any society to supply grassroots support for a movement,” yet movements aren’t always active</a:t>
            </a:r>
          </a:p>
        </p:txBody>
      </p:sp>
    </p:spTree>
    <p:extLst>
      <p:ext uri="{BB962C8B-B14F-4D97-AF65-F5344CB8AC3E}">
        <p14:creationId xmlns:p14="http://schemas.microsoft.com/office/powerpoint/2010/main" val="59919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“Grievances as Ubiquitous”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Conflates individual grievances and mobilizing grievances</a:t>
            </a:r>
          </a:p>
          <a:p>
            <a:pPr lvl="1"/>
            <a:r>
              <a:rPr lang="en-US" dirty="0" smtClean="0"/>
              <a:t>Individual grievances:</a:t>
            </a:r>
          </a:p>
          <a:p>
            <a:pPr lvl="2"/>
            <a:r>
              <a:rPr lang="en-US" dirty="0" smtClean="0"/>
              <a:t>Discontent or aggravation that is individually experienced</a:t>
            </a:r>
          </a:p>
          <a:p>
            <a:pPr lvl="2"/>
            <a:r>
              <a:rPr lang="en-US" dirty="0" smtClean="0"/>
              <a:t>Rarely congeal into collectively shared (mobilizing) grievances that spur collective action</a:t>
            </a:r>
          </a:p>
          <a:p>
            <a:pPr lvl="2"/>
            <a:r>
              <a:rPr lang="en-US" i="1" dirty="0" smtClean="0">
                <a:hlinkClick r:id="rId3"/>
              </a:rPr>
              <a:t>Falling Down</a:t>
            </a:r>
            <a:r>
              <a:rPr lang="en-US" dirty="0" smtClean="0">
                <a:hlinkClick r:id="rId3"/>
              </a:rPr>
              <a:t> (1993)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79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result from two kinds of structural or material conditions:</a:t>
            </a:r>
          </a:p>
          <a:p>
            <a:pPr lvl="1"/>
            <a:r>
              <a:rPr lang="en-US" dirty="0" smtClean="0"/>
              <a:t>Inequality/Group Conflict</a:t>
            </a:r>
          </a:p>
          <a:p>
            <a:pPr lvl="2"/>
            <a:r>
              <a:rPr lang="en-US" dirty="0" smtClean="0"/>
              <a:t>Social arrangements that place certain social groups (aggregates of individuals) in antagonistic relations with one another</a:t>
            </a:r>
          </a:p>
          <a:p>
            <a:pPr lvl="1"/>
            <a:r>
              <a:rPr lang="en-US" dirty="0" smtClean="0"/>
              <a:t>Strain</a:t>
            </a:r>
          </a:p>
          <a:p>
            <a:pPr lvl="2"/>
            <a:r>
              <a:rPr lang="en-US" dirty="0" smtClean="0"/>
              <a:t>Changes/trends that alter existing social arrangements and patterns of social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9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Grievances as Function of Objective Structural or Material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Inequality/Group Conflict</a:t>
            </a:r>
          </a:p>
          <a:p>
            <a:pPr lvl="1"/>
            <a:r>
              <a:rPr lang="en-US" dirty="0" smtClean="0"/>
              <a:t>Grievances generated by unequal distribution of rewards (money, status, power) and opportunities</a:t>
            </a:r>
          </a:p>
          <a:p>
            <a:pPr lvl="1"/>
            <a:r>
              <a:rPr lang="en-US" dirty="0" smtClean="0"/>
              <a:t>Grievances rooted in conflicts over claims to rewards and opportunities among groups differentially situated in the social system</a:t>
            </a:r>
          </a:p>
        </p:txBody>
      </p:sp>
    </p:spTree>
    <p:extLst>
      <p:ext uri="{BB962C8B-B14F-4D97-AF65-F5344CB8AC3E}">
        <p14:creationId xmlns:p14="http://schemas.microsoft.com/office/powerpoint/2010/main" val="329397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 Theme">
  <a:themeElements>
    <a:clrScheme name="Chargers Theme Colors 1">
      <a:dk1>
        <a:srgbClr val="000000"/>
      </a:dk1>
      <a:lt1>
        <a:srgbClr val="CCCCCC"/>
      </a:lt1>
      <a:dk2>
        <a:srgbClr val="0C2340"/>
      </a:dk2>
      <a:lt2>
        <a:srgbClr val="CCCCCC"/>
      </a:lt2>
      <a:accent1>
        <a:srgbClr val="FFB81C"/>
      </a:accent1>
      <a:accent2>
        <a:srgbClr val="0072CE"/>
      </a:accent2>
      <a:accent3>
        <a:srgbClr val="999999"/>
      </a:accent3>
      <a:accent4>
        <a:srgbClr val="FFB81C"/>
      </a:accent4>
      <a:accent5>
        <a:srgbClr val="FFFFFF"/>
      </a:accent5>
      <a:accent6>
        <a:srgbClr val="666666"/>
      </a:accent6>
      <a:hlink>
        <a:srgbClr val="0072CE"/>
      </a:hlink>
      <a:folHlink>
        <a:srgbClr val="66666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 Theme.thmx</Template>
  <TotalTime>1956</TotalTime>
  <Words>430</Words>
  <Application>Microsoft Macintosh PowerPoint</Application>
  <PresentationFormat>On-screen Show (4:3)</PresentationFormat>
  <Paragraphs>43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Chargers Theme</vt:lpstr>
      <vt:lpstr>Mobilizing Grievances</vt:lpstr>
      <vt:lpstr>PowerPoint Presentation</vt:lpstr>
      <vt:lpstr>PowerPoint Presentation</vt:lpstr>
      <vt:lpstr>Mobilizing Grievances</vt:lpstr>
      <vt:lpstr>Older Incorrect Theories about Grievances</vt:lpstr>
      <vt:lpstr>Grievances as Ubiquitous and Irrelevant</vt:lpstr>
      <vt:lpstr>Problem with “Grievances as Ubiquitous” Argument</vt:lpstr>
      <vt:lpstr>Grievances as Function of Objective Structural or Material Conditions</vt:lpstr>
      <vt:lpstr>Grievances as Function of Objective Structural or Material Conditions</vt:lpstr>
      <vt:lpstr>Problem with “Grievances Result from Structural or Material Conditions” Argument</vt:lpstr>
      <vt:lpstr>Grievances as Function of Objective Structural or Material Conditions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Grievances</dc:title>
  <dc:creator>Burrel Vann</dc:creator>
  <cp:lastModifiedBy>Burrel Vann</cp:lastModifiedBy>
  <cp:revision>14</cp:revision>
  <dcterms:created xsi:type="dcterms:W3CDTF">2016-08-13T17:28:11Z</dcterms:created>
  <dcterms:modified xsi:type="dcterms:W3CDTF">2016-08-23T22:29:44Z</dcterms:modified>
</cp:coreProperties>
</file>