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15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5065DD-4A19-494A-919F-B9B40AB5032A}" type="datetimeFigureOut">
              <a:rPr lang="en-US" smtClean="0"/>
              <a:t>8/24/16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661713-0DFB-BE4E-91B4-F969A2F6F2AC}" type="slidenum">
              <a:rPr lang="en-US" smtClean="0"/>
              <a:t>‹#›</a:t>
            </a:fld>
            <a:endParaRPr lang="en-US"/>
          </a:p>
        </p:txBody>
      </p:sp>
    </p:spTree>
    <p:extLst>
      <p:ext uri="{BB962C8B-B14F-4D97-AF65-F5344CB8AC3E}">
        <p14:creationId xmlns:p14="http://schemas.microsoft.com/office/powerpoint/2010/main" val="37436065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Certain</a:t>
            </a:r>
            <a:r>
              <a:rPr lang="en-US" baseline="0" dirty="0" smtClean="0"/>
              <a:t> religious </a:t>
            </a:r>
            <a:r>
              <a:rPr lang="en-US" dirty="0" smtClean="0"/>
              <a:t>organizations seek endorsements from celebrities</a:t>
            </a:r>
          </a:p>
          <a:p>
            <a:endParaRPr lang="en-US" dirty="0"/>
          </a:p>
        </p:txBody>
      </p:sp>
      <p:sp>
        <p:nvSpPr>
          <p:cNvPr id="4" name="Slide Number Placeholder 3"/>
          <p:cNvSpPr>
            <a:spLocks noGrp="1"/>
          </p:cNvSpPr>
          <p:nvPr>
            <p:ph type="sldNum" sz="quarter" idx="10"/>
          </p:nvPr>
        </p:nvSpPr>
        <p:spPr/>
        <p:txBody>
          <a:bodyPr/>
          <a:lstStyle/>
          <a:p>
            <a:fld id="{4C661713-0DFB-BE4E-91B4-F969A2F6F2AC}" type="slidenum">
              <a:rPr lang="en-US" smtClean="0"/>
              <a:t>7</a:t>
            </a:fld>
            <a:endParaRPr lang="en-US"/>
          </a:p>
        </p:txBody>
      </p:sp>
    </p:spTree>
    <p:extLst>
      <p:ext uri="{BB962C8B-B14F-4D97-AF65-F5344CB8AC3E}">
        <p14:creationId xmlns:p14="http://schemas.microsoft.com/office/powerpoint/2010/main" val="1808814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661713-0DFB-BE4E-91B4-F969A2F6F2AC}" type="slidenum">
              <a:rPr lang="en-US" smtClean="0"/>
              <a:t>8</a:t>
            </a:fld>
            <a:endParaRPr lang="en-US"/>
          </a:p>
        </p:txBody>
      </p:sp>
    </p:spTree>
    <p:extLst>
      <p:ext uri="{BB962C8B-B14F-4D97-AF65-F5344CB8AC3E}">
        <p14:creationId xmlns:p14="http://schemas.microsoft.com/office/powerpoint/2010/main" val="4279657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Funders could end up calling shots.</a:t>
            </a:r>
            <a:r>
              <a:rPr lang="en-US" baseline="0" dirty="0" smtClean="0"/>
              <a:t> Movement may maintain some autonomy if funder and movement align: if funder is radical and movement is radical</a:t>
            </a:r>
            <a:endParaRPr lang="en-US" dirty="0"/>
          </a:p>
        </p:txBody>
      </p:sp>
      <p:sp>
        <p:nvSpPr>
          <p:cNvPr id="4" name="Slide Number Placeholder 3"/>
          <p:cNvSpPr>
            <a:spLocks noGrp="1"/>
          </p:cNvSpPr>
          <p:nvPr>
            <p:ph type="sldNum" sz="quarter" idx="10"/>
          </p:nvPr>
        </p:nvSpPr>
        <p:spPr/>
        <p:txBody>
          <a:bodyPr/>
          <a:lstStyle/>
          <a:p>
            <a:fld id="{4C661713-0DFB-BE4E-91B4-F969A2F6F2AC}" type="slidenum">
              <a:rPr lang="en-US" smtClean="0"/>
              <a:t>11</a:t>
            </a:fld>
            <a:endParaRPr lang="en-US"/>
          </a:p>
        </p:txBody>
      </p:sp>
    </p:spTree>
    <p:extLst>
      <p:ext uri="{BB962C8B-B14F-4D97-AF65-F5344CB8AC3E}">
        <p14:creationId xmlns:p14="http://schemas.microsoft.com/office/powerpoint/2010/main" val="1208615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05210" y="4038600"/>
            <a:ext cx="8533990" cy="1828800"/>
          </a:xfrm>
        </p:spPr>
        <p:txBody>
          <a:bodyPr anchor="b"/>
          <a:lstStyle>
            <a:lvl1pPr algn="ctr">
              <a:defRPr cap="all" baseline="0"/>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209C01E-D213-8644-9F4C-5E847F8EF5F9}" type="datetimeFigureOut">
              <a:rPr lang="en-US" smtClean="0"/>
              <a:t>8/24/16</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DBAD749E-B0CA-AD49-9ED0-43F8720927C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09C01E-D213-8644-9F4C-5E847F8EF5F9}" type="datetimeFigureOut">
              <a:rPr lang="en-US" smtClean="0"/>
              <a:t>8/24/16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D749E-B0CA-AD49-9ED0-43F8720927C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D209C01E-D213-8644-9F4C-5E847F8EF5F9}" type="datetimeFigureOut">
              <a:rPr lang="en-US" smtClean="0"/>
              <a:t>8/24/16</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DBAD749E-B0CA-AD49-9ED0-43F8720927C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dirty="0"/>
          </a:p>
        </p:txBody>
      </p:sp>
      <p:sp>
        <p:nvSpPr>
          <p:cNvPr id="4" name="Date Placeholder 3"/>
          <p:cNvSpPr>
            <a:spLocks noGrp="1"/>
          </p:cNvSpPr>
          <p:nvPr>
            <p:ph type="dt" sz="half" idx="10"/>
          </p:nvPr>
        </p:nvSpPr>
        <p:spPr/>
        <p:txBody>
          <a:bodyPr/>
          <a:lstStyle/>
          <a:p>
            <a:fld id="{D209C01E-D213-8644-9F4C-5E847F8EF5F9}" type="datetimeFigureOut">
              <a:rPr lang="en-US" smtClean="0"/>
              <a:t>8/24/16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BAD749E-B0CA-AD49-9ED0-43F8720927C0}"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209C01E-D213-8644-9F4C-5E847F8EF5F9}" type="datetimeFigureOut">
              <a:rPr lang="en-US" smtClean="0"/>
              <a:t>8/24/16</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DBAD749E-B0CA-AD49-9ED0-43F8720927C0}"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D209C01E-D213-8644-9F4C-5E847F8EF5F9}" type="datetimeFigureOut">
              <a:rPr lang="en-US" smtClean="0"/>
              <a:t>8/24/16</a:t>
            </a:fld>
            <a:endParaRPr lang="en-US"/>
          </a:p>
        </p:txBody>
      </p:sp>
      <p:sp>
        <p:nvSpPr>
          <p:cNvPr id="10" name="Slide Number Placeholder 9"/>
          <p:cNvSpPr>
            <a:spLocks noGrp="1"/>
          </p:cNvSpPr>
          <p:nvPr>
            <p:ph type="sldNum" sz="quarter" idx="16"/>
          </p:nvPr>
        </p:nvSpPr>
        <p:spPr/>
        <p:txBody>
          <a:bodyPr rtlCol="0"/>
          <a:lstStyle/>
          <a:p>
            <a:fld id="{DBAD749E-B0CA-AD49-9ED0-43F8720927C0}"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D209C01E-D213-8644-9F4C-5E847F8EF5F9}" type="datetimeFigureOut">
              <a:rPr lang="en-US" smtClean="0"/>
              <a:t>8/24/16</a:t>
            </a:fld>
            <a:endParaRPr lang="en-US"/>
          </a:p>
        </p:txBody>
      </p:sp>
      <p:sp>
        <p:nvSpPr>
          <p:cNvPr id="12" name="Slide Number Placeholder 11"/>
          <p:cNvSpPr>
            <a:spLocks noGrp="1"/>
          </p:cNvSpPr>
          <p:nvPr>
            <p:ph type="sldNum" sz="quarter" idx="16"/>
          </p:nvPr>
        </p:nvSpPr>
        <p:spPr/>
        <p:txBody>
          <a:bodyPr rtlCol="0"/>
          <a:lstStyle/>
          <a:p>
            <a:fld id="{DBAD749E-B0CA-AD49-9ED0-43F8720927C0}"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209C01E-D213-8644-9F4C-5E847F8EF5F9}" type="datetimeFigureOut">
              <a:rPr lang="en-US" smtClean="0"/>
              <a:t>8/24/16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DBAD749E-B0CA-AD49-9ED0-43F8720927C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09C01E-D213-8644-9F4C-5E847F8EF5F9}" type="datetimeFigureOut">
              <a:rPr lang="en-US" smtClean="0"/>
              <a:t>8/24/16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DBAD749E-B0CA-AD49-9ED0-43F8720927C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209C01E-D213-8644-9F4C-5E847F8EF5F9}" type="datetimeFigureOut">
              <a:rPr lang="en-US" smtClean="0"/>
              <a:t>8/24/16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DBAD749E-B0CA-AD49-9ED0-43F8720927C0}"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209C01E-D213-8644-9F4C-5E847F8EF5F9}" type="datetimeFigureOut">
              <a:rPr lang="en-US" smtClean="0"/>
              <a:t>8/24/16</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DBAD749E-B0CA-AD49-9ED0-43F8720927C0}"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Drag picture to placeholder or click icon to add</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209C01E-D213-8644-9F4C-5E847F8EF5F9}" type="datetimeFigureOut">
              <a:rPr lang="en-US" smtClean="0"/>
              <a:t>8/24/16</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DBAD749E-B0CA-AD49-9ED0-43F8720927C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Resources</a:t>
            </a:r>
            <a:endParaRPr lang="en-US" dirty="0"/>
          </a:p>
        </p:txBody>
      </p:sp>
    </p:spTree>
    <p:extLst>
      <p:ext uri="{BB962C8B-B14F-4D97-AF65-F5344CB8AC3E}">
        <p14:creationId xmlns:p14="http://schemas.microsoft.com/office/powerpoint/2010/main" val="2268163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Civil Rights Movement</a:t>
            </a:r>
            <a:endParaRPr lang="en-US" dirty="0"/>
          </a:p>
        </p:txBody>
      </p:sp>
      <p:sp>
        <p:nvSpPr>
          <p:cNvPr id="3" name="Content Placeholder 2"/>
          <p:cNvSpPr>
            <a:spLocks noGrp="1"/>
          </p:cNvSpPr>
          <p:nvPr>
            <p:ph sz="quarter" idx="1"/>
          </p:nvPr>
        </p:nvSpPr>
        <p:spPr/>
        <p:txBody>
          <a:bodyPr/>
          <a:lstStyle/>
          <a:p>
            <a:r>
              <a:rPr lang="en-US" dirty="0" smtClean="0"/>
              <a:t>Resourced by indigenous black community and institutional infrastructure in which it was embedded</a:t>
            </a:r>
          </a:p>
          <a:p>
            <a:pPr lvl="1"/>
            <a:r>
              <a:rPr lang="en-US" dirty="0" smtClean="0"/>
              <a:t>Black churches, HBCUs, NAACP chapters</a:t>
            </a:r>
            <a:endParaRPr lang="en-US" dirty="0"/>
          </a:p>
        </p:txBody>
      </p:sp>
    </p:spTree>
    <p:extLst>
      <p:ext uri="{BB962C8B-B14F-4D97-AF65-F5344CB8AC3E}">
        <p14:creationId xmlns:p14="http://schemas.microsoft.com/office/powerpoint/2010/main" val="3358644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Effects of Externally Derived Resources</a:t>
            </a:r>
            <a:endParaRPr lang="en-US" dirty="0"/>
          </a:p>
        </p:txBody>
      </p:sp>
      <p:sp>
        <p:nvSpPr>
          <p:cNvPr id="3" name="Content Placeholder 2"/>
          <p:cNvSpPr>
            <a:spLocks noGrp="1"/>
          </p:cNvSpPr>
          <p:nvPr>
            <p:ph sz="quarter" idx="1"/>
          </p:nvPr>
        </p:nvSpPr>
        <p:spPr/>
        <p:txBody>
          <a:bodyPr/>
          <a:lstStyle/>
          <a:p>
            <a:r>
              <a:rPr lang="en-US" dirty="0" smtClean="0"/>
              <a:t>External resources ensure functioning of SMO but may come at a cost</a:t>
            </a:r>
          </a:p>
          <a:p>
            <a:pPr lvl="1"/>
            <a:r>
              <a:rPr lang="en-US" dirty="0" smtClean="0"/>
              <a:t>Loss of autonomy</a:t>
            </a:r>
          </a:p>
          <a:p>
            <a:pPr lvl="1"/>
            <a:r>
              <a:rPr lang="en-US" dirty="0" smtClean="0"/>
              <a:t>Moderation of tactics</a:t>
            </a:r>
          </a:p>
          <a:p>
            <a:pPr lvl="1"/>
            <a:r>
              <a:rPr lang="en-US" dirty="0" smtClean="0"/>
              <a:t>Shift in goals</a:t>
            </a:r>
          </a:p>
          <a:p>
            <a:pPr lvl="1"/>
            <a:r>
              <a:rPr lang="en-US" dirty="0" smtClean="0"/>
              <a:t>Mediated influence</a:t>
            </a:r>
          </a:p>
          <a:p>
            <a:pPr lvl="1"/>
            <a:r>
              <a:rPr lang="en-US" dirty="0" smtClean="0"/>
              <a:t>Co-optation or control</a:t>
            </a:r>
            <a:endParaRPr lang="en-US" dirty="0"/>
          </a:p>
        </p:txBody>
      </p:sp>
    </p:spTree>
    <p:extLst>
      <p:ext uri="{BB962C8B-B14F-4D97-AF65-F5344CB8AC3E}">
        <p14:creationId xmlns:p14="http://schemas.microsoft.com/office/powerpoint/2010/main" val="195496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Mobilization</a:t>
            </a:r>
            <a:endParaRPr lang="en-US" dirty="0"/>
          </a:p>
        </p:txBody>
      </p:sp>
      <p:sp>
        <p:nvSpPr>
          <p:cNvPr id="3" name="Content Placeholder 2"/>
          <p:cNvSpPr>
            <a:spLocks noGrp="1"/>
          </p:cNvSpPr>
          <p:nvPr>
            <p:ph sz="quarter" idx="1"/>
          </p:nvPr>
        </p:nvSpPr>
        <p:spPr/>
        <p:txBody>
          <a:bodyPr/>
          <a:lstStyle/>
          <a:p>
            <a:r>
              <a:rPr lang="en-US" dirty="0" smtClean="0"/>
              <a:t>The emergence and persistence of social movement activity depends on the availability, accumulation, and channeling of resources into social movement mobilization</a:t>
            </a:r>
          </a:p>
          <a:p>
            <a:endParaRPr lang="en-US" dirty="0"/>
          </a:p>
        </p:txBody>
      </p:sp>
    </p:spTree>
    <p:extLst>
      <p:ext uri="{BB962C8B-B14F-4D97-AF65-F5344CB8AC3E}">
        <p14:creationId xmlns:p14="http://schemas.microsoft.com/office/powerpoint/2010/main" val="2093076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 about Resources</a:t>
            </a:r>
            <a:endParaRPr lang="en-US" dirty="0"/>
          </a:p>
        </p:txBody>
      </p:sp>
      <p:sp>
        <p:nvSpPr>
          <p:cNvPr id="3" name="Content Placeholder 2"/>
          <p:cNvSpPr>
            <a:spLocks noGrp="1"/>
          </p:cNvSpPr>
          <p:nvPr>
            <p:ph sz="quarter" idx="1"/>
          </p:nvPr>
        </p:nvSpPr>
        <p:spPr/>
        <p:txBody>
          <a:bodyPr/>
          <a:lstStyle/>
          <a:p>
            <a:r>
              <a:rPr lang="en-US" dirty="0" smtClean="0"/>
              <a:t>What are the various types of resources important for social movements?</a:t>
            </a:r>
          </a:p>
          <a:p>
            <a:r>
              <a:rPr lang="en-US" dirty="0" smtClean="0"/>
              <a:t>From where do these resources flow?</a:t>
            </a:r>
          </a:p>
          <a:p>
            <a:r>
              <a:rPr lang="en-US" dirty="0" smtClean="0"/>
              <a:t>Does the source of the resource affect movement goals and activities?</a:t>
            </a:r>
            <a:endParaRPr lang="en-US" dirty="0"/>
          </a:p>
        </p:txBody>
      </p:sp>
    </p:spTree>
    <p:extLst>
      <p:ext uri="{BB962C8B-B14F-4D97-AF65-F5344CB8AC3E}">
        <p14:creationId xmlns:p14="http://schemas.microsoft.com/office/powerpoint/2010/main" val="131508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
          </p:nvPr>
        </p:nvSpPr>
        <p:spPr/>
        <p:txBody>
          <a:bodyPr/>
          <a:lstStyle/>
          <a:p>
            <a:r>
              <a:rPr lang="en-US" dirty="0" smtClean="0"/>
              <a:t>Resources vary: </a:t>
            </a:r>
          </a:p>
          <a:p>
            <a:pPr lvl="1"/>
            <a:r>
              <a:rPr lang="en-US" dirty="0" smtClean="0"/>
              <a:t>can be anything movements can use for the purposes of advancing their interests</a:t>
            </a:r>
          </a:p>
          <a:p>
            <a:pPr lvl="2"/>
            <a:r>
              <a:rPr lang="en-US" dirty="0" smtClean="0"/>
              <a:t>People, money, and legitimacy (amongst relevant actors such as the movement’s constituency or the public)</a:t>
            </a:r>
            <a:endParaRPr lang="en-US" dirty="0"/>
          </a:p>
        </p:txBody>
      </p:sp>
    </p:spTree>
    <p:extLst>
      <p:ext uri="{BB962C8B-B14F-4D97-AF65-F5344CB8AC3E}">
        <p14:creationId xmlns:p14="http://schemas.microsoft.com/office/powerpoint/2010/main" val="3639614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
          </p:nvPr>
        </p:nvSpPr>
        <p:spPr/>
        <p:txBody>
          <a:bodyPr/>
          <a:lstStyle/>
          <a:p>
            <a:r>
              <a:rPr lang="en-US" dirty="0" smtClean="0"/>
              <a:t>Resources vary by </a:t>
            </a:r>
            <a:r>
              <a:rPr lang="en-US" dirty="0" err="1" smtClean="0"/>
              <a:t>fungibility</a:t>
            </a:r>
            <a:r>
              <a:rPr lang="en-US" dirty="0" smtClean="0"/>
              <a:t>:</a:t>
            </a:r>
          </a:p>
          <a:p>
            <a:pPr lvl="1"/>
            <a:r>
              <a:rPr lang="en-US" dirty="0" smtClean="0"/>
              <a:t>Portability/usability in another context or convertibility into other resources</a:t>
            </a:r>
          </a:p>
          <a:p>
            <a:pPr lvl="2"/>
            <a:r>
              <a:rPr lang="en-US" dirty="0" smtClean="0"/>
              <a:t>Money is highly fungible since it can be used for various items, can be transferred to other contexts, and can be used to get other resources (hiring people, office space, equipment).</a:t>
            </a:r>
          </a:p>
          <a:p>
            <a:pPr lvl="2"/>
            <a:r>
              <a:rPr lang="en-US" dirty="0" smtClean="0"/>
              <a:t>Legitimacy is not fungible</a:t>
            </a:r>
          </a:p>
          <a:p>
            <a:endParaRPr lang="en-US" dirty="0"/>
          </a:p>
        </p:txBody>
      </p:sp>
    </p:spTree>
    <p:extLst>
      <p:ext uri="{BB962C8B-B14F-4D97-AF65-F5344CB8AC3E}">
        <p14:creationId xmlns:p14="http://schemas.microsoft.com/office/powerpoint/2010/main" val="153140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Types</a:t>
            </a:r>
            <a:endParaRPr lang="en-US" dirty="0"/>
          </a:p>
        </p:txBody>
      </p:sp>
      <p:sp>
        <p:nvSpPr>
          <p:cNvPr id="3" name="Content Placeholder 2"/>
          <p:cNvSpPr>
            <a:spLocks noGrp="1"/>
          </p:cNvSpPr>
          <p:nvPr>
            <p:ph sz="quarter" idx="1"/>
          </p:nvPr>
        </p:nvSpPr>
        <p:spPr/>
        <p:txBody>
          <a:bodyPr/>
          <a:lstStyle/>
          <a:p>
            <a:r>
              <a:rPr lang="en-US" dirty="0" smtClean="0"/>
              <a:t>Material</a:t>
            </a:r>
          </a:p>
          <a:p>
            <a:r>
              <a:rPr lang="en-US" dirty="0" smtClean="0"/>
              <a:t>Human</a:t>
            </a:r>
          </a:p>
          <a:p>
            <a:r>
              <a:rPr lang="en-US" dirty="0" smtClean="0"/>
              <a:t>Social-Organizational</a:t>
            </a:r>
          </a:p>
          <a:p>
            <a:r>
              <a:rPr lang="en-US" dirty="0" smtClean="0"/>
              <a:t>Moral</a:t>
            </a:r>
          </a:p>
          <a:p>
            <a:r>
              <a:rPr lang="en-US" dirty="0" smtClean="0"/>
              <a:t>Cultural</a:t>
            </a:r>
            <a:endParaRPr lang="en-US" dirty="0"/>
          </a:p>
        </p:txBody>
      </p:sp>
    </p:spTree>
    <p:extLst>
      <p:ext uri="{BB962C8B-B14F-4D97-AF65-F5344CB8AC3E}">
        <p14:creationId xmlns:p14="http://schemas.microsoft.com/office/powerpoint/2010/main" val="220969342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Typology of Resources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0579526"/>
              </p:ext>
            </p:extLst>
          </p:nvPr>
        </p:nvGraphicFramePr>
        <p:xfrm>
          <a:off x="457199" y="1688807"/>
          <a:ext cx="8229600" cy="4965563"/>
        </p:xfrm>
        <a:graphic>
          <a:graphicData uri="http://schemas.openxmlformats.org/drawingml/2006/table">
            <a:tbl>
              <a:tblPr/>
              <a:tblGrid>
                <a:gridCol w="1862019"/>
                <a:gridCol w="3009461"/>
                <a:gridCol w="2153335"/>
                <a:gridCol w="1204785"/>
              </a:tblGrid>
              <a:tr h="227433">
                <a:tc>
                  <a:txBody>
                    <a:bodyPr/>
                    <a:lstStyle/>
                    <a:p>
                      <a:pPr algn="ctr" fontAlgn="ctr"/>
                      <a:r>
                        <a:rPr lang="en-US" sz="1100" b="1" i="0" u="none" strike="noStrike" dirty="0">
                          <a:solidFill>
                            <a:schemeClr val="accent5">
                              <a:lumMod val="75000"/>
                            </a:schemeClr>
                          </a:solidFill>
                          <a:effectLst/>
                          <a:latin typeface="Tw Cen MT (Body)"/>
                          <a:cs typeface="Tw Cen MT (Body)"/>
                        </a:rPr>
                        <a:t>General Resources</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ctr" fontAlgn="ctr"/>
                      <a:r>
                        <a:rPr lang="en-US" sz="1100" b="1" i="0" u="none" strike="noStrike" dirty="0">
                          <a:solidFill>
                            <a:schemeClr val="accent5">
                              <a:lumMod val="75000"/>
                            </a:schemeClr>
                          </a:solidFill>
                          <a:effectLst/>
                          <a:latin typeface="Tw Cen MT (Body)"/>
                          <a:cs typeface="Tw Cen MT (Body)"/>
                        </a:rPr>
                        <a:t>Subtypes</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ctr" fontAlgn="ctr"/>
                      <a:r>
                        <a:rPr lang="en-US" sz="1100" b="1" i="0" u="none" strike="noStrike" dirty="0">
                          <a:solidFill>
                            <a:schemeClr val="accent5">
                              <a:lumMod val="75000"/>
                            </a:schemeClr>
                          </a:solidFill>
                          <a:effectLst/>
                          <a:latin typeface="Tw Cen MT (Body)"/>
                          <a:cs typeface="Tw Cen MT (Body)"/>
                        </a:rPr>
                        <a:t>Examples</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ctr" fontAlgn="ctr"/>
                      <a:r>
                        <a:rPr lang="en-US" sz="1100" b="1" i="0" u="none" strike="noStrike" dirty="0">
                          <a:solidFill>
                            <a:schemeClr val="accent5">
                              <a:lumMod val="75000"/>
                            </a:schemeClr>
                          </a:solidFill>
                          <a:effectLst/>
                          <a:latin typeface="Tw Cen MT (Body)"/>
                          <a:cs typeface="Tw Cen MT (Body)"/>
                        </a:rPr>
                        <a:t>Fungible</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r>
              <a:tr h="207661">
                <a:tc rowSpan="5">
                  <a:txBody>
                    <a:bodyPr/>
                    <a:lstStyle/>
                    <a:p>
                      <a:pPr algn="ctr" fontAlgn="ctr"/>
                      <a:r>
                        <a:rPr lang="en-US" sz="1100" b="1" i="0" u="none" strike="noStrike" dirty="0">
                          <a:solidFill>
                            <a:schemeClr val="accent5">
                              <a:lumMod val="75000"/>
                            </a:schemeClr>
                          </a:solidFill>
                          <a:effectLst/>
                          <a:latin typeface="Tw Cen MT (Body)"/>
                          <a:cs typeface="Tw Cen MT (Body)"/>
                        </a:rPr>
                        <a:t>Material</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Money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Cash donations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Yes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r>
              <a:tr h="207661">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Supplies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Paper, telephones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No</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r>
              <a:tr h="207661">
                <a:tc vMerge="1">
                  <a:txBody>
                    <a:bodyPr/>
                    <a:lstStyle/>
                    <a:p>
                      <a:endParaRPr lang="en-US"/>
                    </a:p>
                  </a:txBody>
                  <a:tcPr/>
                </a:tc>
                <a:tc>
                  <a:txBody>
                    <a:bodyPr/>
                    <a:lstStyle/>
                    <a:p>
                      <a:pPr algn="l" fontAlgn="b"/>
                      <a:r>
                        <a:rPr lang="en-US" sz="1100" b="0" i="0" u="none" strike="noStrike">
                          <a:solidFill>
                            <a:schemeClr val="accent5">
                              <a:lumMod val="75000"/>
                            </a:schemeClr>
                          </a:solidFill>
                          <a:effectLst/>
                          <a:latin typeface="Tw Cen MT (Body)"/>
                          <a:cs typeface="Tw Cen MT (Body)"/>
                        </a:rPr>
                        <a:t>Physical Space</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Meeting/office space</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No</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r>
              <a:tr h="207661">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Transportation</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a:solidFill>
                            <a:schemeClr val="accent5">
                              <a:lumMod val="75000"/>
                            </a:schemeClr>
                          </a:solidFill>
                          <a:effectLst/>
                          <a:latin typeface="Tw Cen MT (Body)"/>
                          <a:cs typeface="Tw Cen MT (Body)"/>
                        </a:rPr>
                        <a:t>Cars, vans, pickups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r>
              <a:tr h="207661">
                <a:tc vMerge="1">
                  <a:txBody>
                    <a:bodyPr/>
                    <a:lstStyle/>
                    <a:p>
                      <a:endParaRPr lang="en-US"/>
                    </a:p>
                  </a:txBody>
                  <a:tcPr/>
                </a:tc>
                <a:tc>
                  <a:txBody>
                    <a:bodyPr/>
                    <a:lstStyle/>
                    <a:p>
                      <a:pPr algn="l" fontAlgn="b"/>
                      <a:r>
                        <a:rPr lang="en-US" sz="1100" b="0" i="0" u="none" strike="noStrike">
                          <a:solidFill>
                            <a:schemeClr val="accent5">
                              <a:lumMod val="75000"/>
                            </a:schemeClr>
                          </a:solidFill>
                          <a:effectLst/>
                          <a:latin typeface="Tw Cen MT (Body)"/>
                          <a:cs typeface="Tw Cen MT (Body)"/>
                        </a:rPr>
                        <a:t>Employment</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a:solidFill>
                            <a:schemeClr val="accent5">
                              <a:lumMod val="75000"/>
                            </a:schemeClr>
                          </a:solidFill>
                          <a:effectLst/>
                          <a:latin typeface="Tw Cen MT (Body)"/>
                          <a:cs typeface="Tw Cen MT (Body)"/>
                        </a:rPr>
                        <a:t>Jobs for activists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r>
              <a:tr h="405938">
                <a:tc rowSpan="3">
                  <a:txBody>
                    <a:bodyPr/>
                    <a:lstStyle/>
                    <a:p>
                      <a:pPr algn="ctr" fontAlgn="ctr"/>
                      <a:r>
                        <a:rPr lang="en-US" sz="1100" b="1" i="0" u="none" strike="noStrike" dirty="0">
                          <a:solidFill>
                            <a:schemeClr val="accent5">
                              <a:lumMod val="75000"/>
                            </a:schemeClr>
                          </a:solidFill>
                          <a:effectLst/>
                          <a:latin typeface="Tw Cen MT (Body)"/>
                          <a:cs typeface="Tw Cen MT (Body)"/>
                        </a:rPr>
                        <a:t>Human</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Generalized Labor</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Envelope stuffers, marchers, picketers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r>
              <a:tr h="405938">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Specialized Labor</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Computer experts, legal council</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r>
              <a:tr h="405938">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Leadership</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Organizational and inspirational</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r>
              <a:tr h="405938">
                <a:tc rowSpan="3">
                  <a:txBody>
                    <a:bodyPr/>
                    <a:lstStyle/>
                    <a:p>
                      <a:pPr algn="ctr" fontAlgn="ctr"/>
                      <a:r>
                        <a:rPr lang="en-US" sz="1100" b="1" i="0" u="none" strike="noStrike" dirty="0">
                          <a:solidFill>
                            <a:schemeClr val="accent5">
                              <a:lumMod val="75000"/>
                            </a:schemeClr>
                          </a:solidFill>
                          <a:effectLst/>
                          <a:latin typeface="Tw Cen MT (Body)"/>
                          <a:cs typeface="Tw Cen MT (Body)"/>
                        </a:rPr>
                        <a:t>Social-Organizational</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Infrastructures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Sidewalks, streets, postal service</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a:solidFill>
                            <a:schemeClr val="accent5">
                              <a:lumMod val="75000"/>
                            </a:schemeClr>
                          </a:solidFill>
                          <a:effectLst/>
                          <a:latin typeface="Tw Cen MT (Body)"/>
                          <a:cs typeface="Tw Cen MT (Body)"/>
                        </a:rPr>
                        <a:t>Yes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r>
              <a:tr h="405938">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Social Networks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Ties to other individuals and organizations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r>
              <a:tr h="235276">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Formal Organizations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sk-SK" sz="1100" b="0" i="0" u="none" strike="noStrike" dirty="0">
                          <a:solidFill>
                            <a:schemeClr val="accent5">
                              <a:lumMod val="75000"/>
                            </a:schemeClr>
                          </a:solidFill>
                          <a:effectLst/>
                          <a:latin typeface="Tw Cen MT (Body)"/>
                          <a:cs typeface="Tw Cen MT (Body)"/>
                        </a:rPr>
                        <a:t> </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r>
              <a:tr h="207661">
                <a:tc rowSpan="3">
                  <a:txBody>
                    <a:bodyPr/>
                    <a:lstStyle/>
                    <a:p>
                      <a:pPr algn="ctr" fontAlgn="ctr"/>
                      <a:r>
                        <a:rPr lang="en-US" sz="1100" b="1" i="0" u="none" strike="noStrike" dirty="0">
                          <a:solidFill>
                            <a:schemeClr val="accent5">
                              <a:lumMod val="75000"/>
                            </a:schemeClr>
                          </a:solidFill>
                          <a:effectLst/>
                          <a:latin typeface="Tw Cen MT (Body)"/>
                          <a:cs typeface="Tw Cen MT (Body)"/>
                        </a:rPr>
                        <a:t>Moral</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Legitimacy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Positive public opinion</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r>
              <a:tr h="207661">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Solidarity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Joining in the cause</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r>
              <a:tr h="207661">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Celebrity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Celebrity endorsements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r>
              <a:tr h="405938">
                <a:tc rowSpan="2">
                  <a:txBody>
                    <a:bodyPr/>
                    <a:lstStyle/>
                    <a:p>
                      <a:pPr algn="ctr" fontAlgn="ctr"/>
                      <a:r>
                        <a:rPr lang="en-US" sz="1100" b="1" i="0" u="none" strike="noStrike" dirty="0">
                          <a:solidFill>
                            <a:schemeClr val="accent5">
                              <a:lumMod val="75000"/>
                            </a:schemeClr>
                          </a:solidFill>
                          <a:effectLst/>
                          <a:latin typeface="Tw Cen MT (Body)"/>
                          <a:cs typeface="Tw Cen MT (Body)"/>
                        </a:rPr>
                        <a:t>Cultural</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Repertoires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Organizational, tactical, and technical strategies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No</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r>
              <a:tr h="405938">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Literature, media, film, internet</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Using these forms to frame SMO interests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No</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4694499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Derivation</a:t>
            </a:r>
            <a:endParaRPr lang="en-US" dirty="0"/>
          </a:p>
        </p:txBody>
      </p:sp>
      <p:sp>
        <p:nvSpPr>
          <p:cNvPr id="3" name="Content Placeholder 2"/>
          <p:cNvSpPr>
            <a:spLocks noGrp="1"/>
          </p:cNvSpPr>
          <p:nvPr>
            <p:ph sz="quarter" idx="1"/>
          </p:nvPr>
        </p:nvSpPr>
        <p:spPr/>
        <p:txBody>
          <a:bodyPr>
            <a:normAutofit/>
          </a:bodyPr>
          <a:lstStyle/>
          <a:p>
            <a:r>
              <a:rPr lang="en-US" dirty="0" smtClean="0"/>
              <a:t>Resources can be secured from various sources:</a:t>
            </a:r>
          </a:p>
          <a:p>
            <a:pPr lvl="1"/>
            <a:r>
              <a:rPr lang="en-US" dirty="0" smtClean="0"/>
              <a:t>Externally: Conscious (non-movement) constituents</a:t>
            </a:r>
          </a:p>
          <a:p>
            <a:pPr lvl="2"/>
            <a:r>
              <a:rPr lang="en-US" dirty="0" smtClean="0"/>
              <a:t>Individuals, groups, or organizations who support movement activity without benefitting directly from the movement’s goal attainment</a:t>
            </a:r>
          </a:p>
          <a:p>
            <a:pPr lvl="1"/>
            <a:r>
              <a:rPr lang="en-US" dirty="0" smtClean="0"/>
              <a:t>Internally: Indigenous (movement) constituents</a:t>
            </a:r>
          </a:p>
          <a:p>
            <a:pPr lvl="2"/>
            <a:r>
              <a:rPr lang="en-US" dirty="0" smtClean="0"/>
              <a:t>Movement members who could benefit from goal attainment</a:t>
            </a:r>
          </a:p>
          <a:p>
            <a:pPr lvl="1"/>
            <a:r>
              <a:rPr lang="en-US" dirty="0" smtClean="0"/>
              <a:t>Both</a:t>
            </a:r>
            <a:endParaRPr lang="en-US" dirty="0"/>
          </a:p>
        </p:txBody>
      </p:sp>
    </p:spTree>
    <p:extLst>
      <p:ext uri="{BB962C8B-B14F-4D97-AF65-F5344CB8AC3E}">
        <p14:creationId xmlns:p14="http://schemas.microsoft.com/office/powerpoint/2010/main" val="32346981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Derivation Depends on Movement Type</a:t>
            </a:r>
            <a:endParaRPr lang="en-US" dirty="0"/>
          </a:p>
        </p:txBody>
      </p:sp>
      <p:sp>
        <p:nvSpPr>
          <p:cNvPr id="3" name="Content Placeholder 2"/>
          <p:cNvSpPr>
            <a:spLocks noGrp="1"/>
          </p:cNvSpPr>
          <p:nvPr>
            <p:ph sz="quarter" idx="1"/>
          </p:nvPr>
        </p:nvSpPr>
        <p:spPr/>
        <p:txBody>
          <a:bodyPr/>
          <a:lstStyle/>
          <a:p>
            <a:r>
              <a:rPr lang="en-US" dirty="0" smtClean="0"/>
              <a:t>Homeless SMOs</a:t>
            </a:r>
          </a:p>
          <a:p>
            <a:pPr lvl="1"/>
            <a:r>
              <a:rPr lang="en-US" dirty="0" smtClean="0"/>
              <a:t>More external since impoverished</a:t>
            </a:r>
          </a:p>
          <a:p>
            <a:r>
              <a:rPr lang="en-US" dirty="0" smtClean="0"/>
              <a:t>Other SMOs</a:t>
            </a:r>
          </a:p>
          <a:p>
            <a:pPr lvl="1"/>
            <a:r>
              <a:rPr lang="en-US" dirty="0" smtClean="0"/>
              <a:t>Less external/more indigenous, more mixed</a:t>
            </a:r>
            <a:endParaRPr lang="en-US" dirty="0"/>
          </a:p>
        </p:txBody>
      </p:sp>
    </p:spTree>
    <p:extLst>
      <p:ext uri="{BB962C8B-B14F-4D97-AF65-F5344CB8AC3E}">
        <p14:creationId xmlns:p14="http://schemas.microsoft.com/office/powerpoint/2010/main" val="245348610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hargers Theme">
  <a:themeElements>
    <a:clrScheme name="Chargers Theme Colors 1">
      <a:dk1>
        <a:srgbClr val="000000"/>
      </a:dk1>
      <a:lt1>
        <a:srgbClr val="CCCCCC"/>
      </a:lt1>
      <a:dk2>
        <a:srgbClr val="0C2340"/>
      </a:dk2>
      <a:lt2>
        <a:srgbClr val="CCCCCC"/>
      </a:lt2>
      <a:accent1>
        <a:srgbClr val="FFB81C"/>
      </a:accent1>
      <a:accent2>
        <a:srgbClr val="0072CE"/>
      </a:accent2>
      <a:accent3>
        <a:srgbClr val="999999"/>
      </a:accent3>
      <a:accent4>
        <a:srgbClr val="FFB81C"/>
      </a:accent4>
      <a:accent5>
        <a:srgbClr val="FFFFFF"/>
      </a:accent5>
      <a:accent6>
        <a:srgbClr val="666666"/>
      </a:accent6>
      <a:hlink>
        <a:srgbClr val="0072CE"/>
      </a:hlink>
      <a:folHlink>
        <a:srgbClr val="666666"/>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Chargers Theme.thmx</Template>
  <TotalTime>113</TotalTime>
  <Words>454</Words>
  <Application>Microsoft Macintosh PowerPoint</Application>
  <PresentationFormat>On-screen Show (4:3)</PresentationFormat>
  <Paragraphs>107</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Chargers Theme</vt:lpstr>
      <vt:lpstr>Resources</vt:lpstr>
      <vt:lpstr>Resource Mobilization</vt:lpstr>
      <vt:lpstr>Questions about Resources</vt:lpstr>
      <vt:lpstr>Resources</vt:lpstr>
      <vt:lpstr>Resources</vt:lpstr>
      <vt:lpstr>Resource Types</vt:lpstr>
      <vt:lpstr>Typology of Resources</vt:lpstr>
      <vt:lpstr>Resource Derivation</vt:lpstr>
      <vt:lpstr>Derivation Depends on Movement Type</vt:lpstr>
      <vt:lpstr>Civil Rights Movement</vt:lpstr>
      <vt:lpstr>Effects of Externally Derived 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Resources</dc:title>
  <dc:creator>Burrel Vann</dc:creator>
  <cp:lastModifiedBy>Burrel Vann</cp:lastModifiedBy>
  <cp:revision>8</cp:revision>
  <dcterms:created xsi:type="dcterms:W3CDTF">2016-08-24T22:44:57Z</dcterms:created>
  <dcterms:modified xsi:type="dcterms:W3CDTF">2016-08-25T00:38:51Z</dcterms:modified>
</cp:coreProperties>
</file>