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5"/>
    <p:restoredTop sz="94649"/>
  </p:normalViewPr>
  <p:slideViewPr>
    <p:cSldViewPr snapToGrid="0" snapToObjects="1">
      <p:cViewPr varScale="1">
        <p:scale>
          <a:sx n="97" d="100"/>
          <a:sy n="97" d="100"/>
        </p:scale>
        <p:origin x="520" y="19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5065DD-4A19-494A-919F-B9B40AB5032A}" type="datetimeFigureOut">
              <a:rPr lang="en-US" smtClean="0"/>
              <a:t>8/17/17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661713-0DFB-BE4E-91B4-F969A2F6F2AC}" type="slidenum">
              <a:rPr lang="en-US" smtClean="0"/>
              <a:t>‹#›</a:t>
            </a:fld>
            <a:endParaRPr lang="en-US"/>
          </a:p>
        </p:txBody>
      </p:sp>
    </p:spTree>
    <p:extLst>
      <p:ext uri="{BB962C8B-B14F-4D97-AF65-F5344CB8AC3E}">
        <p14:creationId xmlns:p14="http://schemas.microsoft.com/office/powerpoint/2010/main" val="374360650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Certain</a:t>
            </a:r>
            <a:r>
              <a:rPr lang="en-US" baseline="0" dirty="0" smtClean="0"/>
              <a:t> religious </a:t>
            </a:r>
            <a:r>
              <a:rPr lang="en-US" dirty="0" smtClean="0"/>
              <a:t>organizations seek endorsements from celebrities</a:t>
            </a:r>
          </a:p>
          <a:p>
            <a:endParaRPr lang="en-US" dirty="0"/>
          </a:p>
        </p:txBody>
      </p:sp>
      <p:sp>
        <p:nvSpPr>
          <p:cNvPr id="4" name="Slide Number Placeholder 3"/>
          <p:cNvSpPr>
            <a:spLocks noGrp="1"/>
          </p:cNvSpPr>
          <p:nvPr>
            <p:ph type="sldNum" sz="quarter" idx="10"/>
          </p:nvPr>
        </p:nvSpPr>
        <p:spPr/>
        <p:txBody>
          <a:bodyPr/>
          <a:lstStyle/>
          <a:p>
            <a:fld id="{4C661713-0DFB-BE4E-91B4-F969A2F6F2AC}" type="slidenum">
              <a:rPr lang="en-US" smtClean="0"/>
              <a:t>7</a:t>
            </a:fld>
            <a:endParaRPr lang="en-US"/>
          </a:p>
        </p:txBody>
      </p:sp>
    </p:spTree>
    <p:extLst>
      <p:ext uri="{BB962C8B-B14F-4D97-AF65-F5344CB8AC3E}">
        <p14:creationId xmlns:p14="http://schemas.microsoft.com/office/powerpoint/2010/main" val="1808814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661713-0DFB-BE4E-91B4-F969A2F6F2AC}" type="slidenum">
              <a:rPr lang="en-US" smtClean="0"/>
              <a:t>8</a:t>
            </a:fld>
            <a:endParaRPr lang="en-US"/>
          </a:p>
        </p:txBody>
      </p:sp>
    </p:spTree>
    <p:extLst>
      <p:ext uri="{BB962C8B-B14F-4D97-AF65-F5344CB8AC3E}">
        <p14:creationId xmlns:p14="http://schemas.microsoft.com/office/powerpoint/2010/main" val="4279657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Black community and institutional infrastructure in which it was embedded</a:t>
            </a:r>
          </a:p>
          <a:p>
            <a:endParaRPr lang="en-US" dirty="0"/>
          </a:p>
        </p:txBody>
      </p:sp>
      <p:sp>
        <p:nvSpPr>
          <p:cNvPr id="4" name="Slide Number Placeholder 3"/>
          <p:cNvSpPr>
            <a:spLocks noGrp="1"/>
          </p:cNvSpPr>
          <p:nvPr>
            <p:ph type="sldNum" sz="quarter" idx="10"/>
          </p:nvPr>
        </p:nvSpPr>
        <p:spPr/>
        <p:txBody>
          <a:bodyPr/>
          <a:lstStyle/>
          <a:p>
            <a:fld id="{4C661713-0DFB-BE4E-91B4-F969A2F6F2AC}" type="slidenum">
              <a:rPr lang="en-US" smtClean="0"/>
              <a:t>10</a:t>
            </a:fld>
            <a:endParaRPr lang="en-US"/>
          </a:p>
        </p:txBody>
      </p:sp>
    </p:spTree>
    <p:extLst>
      <p:ext uri="{BB962C8B-B14F-4D97-AF65-F5344CB8AC3E}">
        <p14:creationId xmlns:p14="http://schemas.microsoft.com/office/powerpoint/2010/main" val="1966584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Funders could end up calling shots.</a:t>
            </a:r>
            <a:r>
              <a:rPr lang="en-US" baseline="0" dirty="0" smtClean="0"/>
              <a:t> Movement may maintain some autonomy if funder and movement align: if funder is radical and movement is radical</a:t>
            </a:r>
            <a:endParaRPr lang="en-US" dirty="0"/>
          </a:p>
        </p:txBody>
      </p:sp>
      <p:sp>
        <p:nvSpPr>
          <p:cNvPr id="4" name="Slide Number Placeholder 3"/>
          <p:cNvSpPr>
            <a:spLocks noGrp="1"/>
          </p:cNvSpPr>
          <p:nvPr>
            <p:ph type="sldNum" sz="quarter" idx="10"/>
          </p:nvPr>
        </p:nvSpPr>
        <p:spPr/>
        <p:txBody>
          <a:bodyPr/>
          <a:lstStyle/>
          <a:p>
            <a:fld id="{4C661713-0DFB-BE4E-91B4-F969A2F6F2AC}" type="slidenum">
              <a:rPr lang="en-US" smtClean="0"/>
              <a:t>11</a:t>
            </a:fld>
            <a:endParaRPr lang="en-US"/>
          </a:p>
        </p:txBody>
      </p:sp>
    </p:spTree>
    <p:extLst>
      <p:ext uri="{BB962C8B-B14F-4D97-AF65-F5344CB8AC3E}">
        <p14:creationId xmlns:p14="http://schemas.microsoft.com/office/powerpoint/2010/main" val="1208615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6"/>
          <p:cNvSpPr/>
          <p:nvPr/>
        </p:nvSpPr>
        <p:spPr bwMode="white">
          <a:xfrm>
            <a:off x="0" y="5970588"/>
            <a:ext cx="12192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5" name="Rectangle 9"/>
          <p:cNvSpPr/>
          <p:nvPr/>
        </p:nvSpPr>
        <p:spPr>
          <a:xfrm>
            <a:off x="-12700" y="6053141"/>
            <a:ext cx="2999317"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dirty="0">
              <a:latin typeface="Myriad Pro"/>
              <a:cs typeface="Myriad Pro"/>
            </a:endParaRPr>
          </a:p>
        </p:txBody>
      </p:sp>
      <p:sp>
        <p:nvSpPr>
          <p:cNvPr id="6" name="Rectangle 10"/>
          <p:cNvSpPr/>
          <p:nvPr/>
        </p:nvSpPr>
        <p:spPr>
          <a:xfrm>
            <a:off x="3145369" y="6043616"/>
            <a:ext cx="9046633"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8" name="Title 7"/>
          <p:cNvSpPr>
            <a:spLocks noGrp="1"/>
          </p:cNvSpPr>
          <p:nvPr>
            <p:ph type="ctrTitle"/>
          </p:nvPr>
        </p:nvSpPr>
        <p:spPr>
          <a:xfrm>
            <a:off x="3149600" y="4038600"/>
            <a:ext cx="8636000" cy="1828800"/>
          </a:xfrm>
        </p:spPr>
        <p:txBody>
          <a:bodyPr anchor="b"/>
          <a:lstStyle>
            <a:lvl1pPr>
              <a:defRPr cap="all" baseline="0"/>
            </a:lvl1pPr>
          </a:lstStyle>
          <a:p>
            <a:r>
              <a:rPr lang="en-US" smtClean="0"/>
              <a:t>Click to edit Master title style</a:t>
            </a:r>
            <a:endParaRPr lang="en-US" dirty="0"/>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1950">
                <a:solidFill>
                  <a:srgbClr val="FFFFFF"/>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lang="en-US" smtClean="0"/>
              <a:t>Click to edit Master subtitle style</a:t>
            </a:r>
            <a:endParaRPr lang="en-US" dirty="0"/>
          </a:p>
        </p:txBody>
      </p:sp>
      <p:sp>
        <p:nvSpPr>
          <p:cNvPr id="7" name="Date Placeholder 27"/>
          <p:cNvSpPr>
            <a:spLocks noGrp="1"/>
          </p:cNvSpPr>
          <p:nvPr>
            <p:ph type="dt" sz="half" idx="10"/>
          </p:nvPr>
        </p:nvSpPr>
        <p:spPr>
          <a:xfrm>
            <a:off x="101600" y="6069013"/>
            <a:ext cx="2743200" cy="685800"/>
          </a:xfrm>
        </p:spPr>
        <p:txBody>
          <a:bodyPr>
            <a:noAutofit/>
          </a:bodyPr>
          <a:lstStyle>
            <a:lvl1pPr algn="ctr">
              <a:defRPr sz="1500" smtClean="0">
                <a:solidFill>
                  <a:srgbClr val="FFFFFF"/>
                </a:solidFill>
              </a:defRPr>
            </a:lvl1pPr>
          </a:lstStyle>
          <a:p>
            <a:fld id="{D209C01E-D213-8644-9F4C-5E847F8EF5F9}" type="datetimeFigureOut">
              <a:rPr lang="en-US" smtClean="0"/>
              <a:t>8/17/17</a:t>
            </a:fld>
            <a:endParaRPr lang="en-US"/>
          </a:p>
        </p:txBody>
      </p:sp>
      <p:sp>
        <p:nvSpPr>
          <p:cNvPr id="10" name="Footer Placeholder 16"/>
          <p:cNvSpPr>
            <a:spLocks noGrp="1"/>
          </p:cNvSpPr>
          <p:nvPr>
            <p:ph type="ftr" sz="quarter" idx="11"/>
          </p:nvPr>
        </p:nvSpPr>
        <p:spPr>
          <a:xfrm>
            <a:off x="2781300" y="236541"/>
            <a:ext cx="7823200" cy="365125"/>
          </a:xfrm>
        </p:spPr>
        <p:txBody>
          <a:bodyPr/>
          <a:lstStyle>
            <a:lvl1pPr algn="r">
              <a:defRPr>
                <a:solidFill>
                  <a:schemeClr val="tx2"/>
                </a:solidFill>
              </a:defRPr>
            </a:lvl1pPr>
          </a:lstStyle>
          <a:p>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fld id="{D209C01E-D213-8644-9F4C-5E847F8EF5F9}" type="datetimeFigureOut">
              <a:rPr lang="en-US" smtClean="0"/>
              <a:t>8/17/17</a:t>
            </a:fld>
            <a:endParaRPr lang="en-US"/>
          </a:p>
        </p:txBody>
      </p:sp>
      <p:sp>
        <p:nvSpPr>
          <p:cNvPr id="5" name="Footer Placeholder 2"/>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6"/>
          <p:cNvSpPr/>
          <p:nvPr/>
        </p:nvSpPr>
        <p:spPr bwMode="white">
          <a:xfrm>
            <a:off x="8128002" y="0"/>
            <a:ext cx="427567"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5" name="Rectangle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6" name="Rectangle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2" name="Vertical Title 1"/>
          <p:cNvSpPr>
            <a:spLocks noGrp="1"/>
          </p:cNvSpPr>
          <p:nvPr>
            <p:ph type="title" orient="vert"/>
          </p:nvPr>
        </p:nvSpPr>
        <p:spPr>
          <a:xfrm>
            <a:off x="8737600" y="609603"/>
            <a:ext cx="27432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609600"/>
            <a:ext cx="74168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8737600" y="6248403"/>
            <a:ext cx="2946400" cy="365125"/>
          </a:xfrm>
        </p:spPr>
        <p:txBody>
          <a:bodyPr/>
          <a:lstStyle>
            <a:lvl1pPr>
              <a:defRPr/>
            </a:lvl1pPr>
          </a:lstStyle>
          <a:p>
            <a:fld id="{D209C01E-D213-8644-9F4C-5E847F8EF5F9}" type="datetimeFigureOut">
              <a:rPr lang="en-US" smtClean="0"/>
              <a:t>8/17/17</a:t>
            </a:fld>
            <a:endParaRPr lang="en-US"/>
          </a:p>
        </p:txBody>
      </p:sp>
      <p:sp>
        <p:nvSpPr>
          <p:cNvPr id="8" name="Footer Placeholder 4"/>
          <p:cNvSpPr>
            <a:spLocks noGrp="1"/>
          </p:cNvSpPr>
          <p:nvPr>
            <p:ph type="ftr" sz="quarter" idx="11"/>
          </p:nvPr>
        </p:nvSpPr>
        <p:spPr>
          <a:xfrm>
            <a:off x="609602" y="6248403"/>
            <a:ext cx="7431617" cy="365125"/>
          </a:xfrm>
        </p:spPr>
        <p:txBody>
          <a:bodyPr/>
          <a:lstStyle>
            <a:lvl1pPr>
              <a:defRPr/>
            </a:lvl1pPr>
          </a:lstStyle>
          <a:p>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0871200" cy="990600"/>
          </a:xfrm>
        </p:spPr>
        <p:txBody>
          <a:bodyPr/>
          <a:lstStyle>
            <a:lvl1pPr>
              <a:defRPr b="0" i="0">
                <a:latin typeface="Helvetica Neue Light" charset="0"/>
                <a:ea typeface="Helvetica Neue Light" charset="0"/>
                <a:cs typeface="Helvetica Neue Light" charset="0"/>
              </a:defRPr>
            </a:lvl1pPr>
          </a:lstStyle>
          <a:p>
            <a:r>
              <a:rPr lang="en-US" smtClean="0"/>
              <a:t>Click to edit Master title style</a:t>
            </a:r>
            <a:endParaRPr lang="en-US" dirty="0"/>
          </a:p>
        </p:txBody>
      </p:sp>
      <p:sp>
        <p:nvSpPr>
          <p:cNvPr id="8" name="Content Placeholder 7"/>
          <p:cNvSpPr>
            <a:spLocks noGrp="1"/>
          </p:cNvSpPr>
          <p:nvPr>
            <p:ph sz="quarter" idx="1"/>
          </p:nvPr>
        </p:nvSpPr>
        <p:spPr>
          <a:xfrm>
            <a:off x="816864" y="1600200"/>
            <a:ext cx="10871200" cy="4495800"/>
          </a:xfrm>
        </p:spPr>
        <p:txBody>
          <a:bodyPr/>
          <a:lstStyle>
            <a:lvl1pPr>
              <a:defRPr b="0" i="0">
                <a:latin typeface="Helvetica Neue Light" charset="0"/>
                <a:ea typeface="Helvetica Neue Light" charset="0"/>
                <a:cs typeface="Helvetica Neue Light" charset="0"/>
              </a:defRPr>
            </a:lvl1pPr>
            <a:lvl2pPr>
              <a:defRPr b="0" i="0">
                <a:latin typeface="Helvetica Neue Light" charset="0"/>
                <a:ea typeface="Helvetica Neue Light" charset="0"/>
                <a:cs typeface="Helvetica Neue Light" charset="0"/>
              </a:defRPr>
            </a:lvl2pPr>
            <a:lvl3pPr>
              <a:defRPr b="0" i="0">
                <a:latin typeface="Helvetica Neue Light" charset="0"/>
                <a:ea typeface="Helvetica Neue Light" charset="0"/>
                <a:cs typeface="Helvetica Neue Light" charset="0"/>
              </a:defRPr>
            </a:lvl3pPr>
            <a:lvl4pPr>
              <a:defRPr b="0" i="0">
                <a:latin typeface="Helvetica Neue Light" charset="0"/>
                <a:ea typeface="Helvetica Neue Light" charset="0"/>
                <a:cs typeface="Helvetica Neue Light" charset="0"/>
              </a:defRPr>
            </a:lvl4pPr>
            <a:lvl5pPr>
              <a:defRPr b="0" i="0">
                <a:latin typeface="Helvetica Neue Light" charset="0"/>
                <a:ea typeface="Helvetica Neue Light" charset="0"/>
                <a:cs typeface="Helvetica Neue Light"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13"/>
          <p:cNvSpPr>
            <a:spLocks noGrp="1"/>
          </p:cNvSpPr>
          <p:nvPr>
            <p:ph type="dt" sz="half" idx="10"/>
          </p:nvPr>
        </p:nvSpPr>
        <p:spPr/>
        <p:txBody>
          <a:bodyPr/>
          <a:lstStyle>
            <a:lvl1pPr>
              <a:defRPr/>
            </a:lvl1pPr>
          </a:lstStyle>
          <a:p>
            <a:fld id="{D209C01E-D213-8644-9F4C-5E847F8EF5F9}" type="datetimeFigureOut">
              <a:rPr lang="en-US" smtClean="0"/>
              <a:t>8/17/17</a:t>
            </a:fld>
            <a:endParaRPr lang="en-US"/>
          </a:p>
        </p:txBody>
      </p:sp>
      <p:sp>
        <p:nvSpPr>
          <p:cNvPr id="5" name="Footer Placeholder 2"/>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5"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6"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3" name="Text Placeholder 2"/>
          <p:cNvSpPr>
            <a:spLocks noGrp="1"/>
          </p:cNvSpPr>
          <p:nvPr>
            <p:ph type="body" idx="1"/>
          </p:nvPr>
        </p:nvSpPr>
        <p:spPr>
          <a:xfrm>
            <a:off x="1828802" y="2743200"/>
            <a:ext cx="9497484" cy="1673225"/>
          </a:xfrm>
        </p:spPr>
        <p:txBody>
          <a:bodyPr/>
          <a:lstStyle>
            <a:lvl1pPr marL="0" indent="0">
              <a:buNone/>
              <a:defRPr sz="2100">
                <a:solidFill>
                  <a:schemeClr val="tx2"/>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828800" y="1600200"/>
            <a:ext cx="10160000" cy="990600"/>
          </a:xfrm>
        </p:spPr>
        <p:txBody>
          <a:bodyPr/>
          <a:lstStyle>
            <a:lvl1pPr algn="l">
              <a:buNone/>
              <a:defRPr sz="3300" b="0" cap="none">
                <a:solidFill>
                  <a:srgbClr val="FFFFFF"/>
                </a:solidFill>
              </a:defRPr>
            </a:lvl1pPr>
          </a:lstStyle>
          <a:p>
            <a:r>
              <a:rPr lang="en-US" smtClean="0"/>
              <a:t>Click to edit Master title style</a:t>
            </a:r>
            <a:endParaRPr lang="en-US" dirty="0"/>
          </a:p>
        </p:txBody>
      </p:sp>
      <p:sp>
        <p:nvSpPr>
          <p:cNvPr id="7" name="Date Placeholder 11"/>
          <p:cNvSpPr>
            <a:spLocks noGrp="1"/>
          </p:cNvSpPr>
          <p:nvPr>
            <p:ph type="dt" sz="half" idx="10"/>
          </p:nvPr>
        </p:nvSpPr>
        <p:spPr/>
        <p:txBody>
          <a:bodyPr/>
          <a:lstStyle>
            <a:lvl1pPr>
              <a:defRPr/>
            </a:lvl1pPr>
          </a:lstStyle>
          <a:p>
            <a:fld id="{D209C01E-D213-8644-9F4C-5E847F8EF5F9}" type="datetimeFigureOut">
              <a:rPr lang="en-US" smtClean="0"/>
              <a:t>8/17/17</a:t>
            </a:fld>
            <a:endParaRPr lang="en-US"/>
          </a:p>
        </p:txBody>
      </p:sp>
      <p:sp>
        <p:nvSpPr>
          <p:cNvPr id="9" name="Footer Placeholder 13"/>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Helvetica Neue Light" charset="0"/>
                <a:ea typeface="Helvetica Neue Light" charset="0"/>
                <a:cs typeface="Helvetica Neue Light" charset="0"/>
              </a:defRPr>
            </a:lvl1pPr>
          </a:lstStyle>
          <a:p>
            <a:r>
              <a:rPr lang="en-US" smtClean="0"/>
              <a:t>Click to edit Master title style</a:t>
            </a:r>
            <a:endParaRPr lang="en-US" dirty="0"/>
          </a:p>
        </p:txBody>
      </p:sp>
      <p:sp>
        <p:nvSpPr>
          <p:cNvPr id="9" name="Content Placeholder 8"/>
          <p:cNvSpPr>
            <a:spLocks noGrp="1"/>
          </p:cNvSpPr>
          <p:nvPr>
            <p:ph sz="quarter" idx="1"/>
          </p:nvPr>
        </p:nvSpPr>
        <p:spPr>
          <a:xfrm>
            <a:off x="812800" y="1589567"/>
            <a:ext cx="5181600" cy="4572000"/>
          </a:xfrm>
        </p:spPr>
        <p:txBody>
          <a:bodyPr/>
          <a:lstStyle>
            <a:lvl1pPr>
              <a:defRPr b="0" i="0">
                <a:latin typeface="Helvetica Neue Light" charset="0"/>
                <a:ea typeface="Helvetica Neue Light" charset="0"/>
                <a:cs typeface="Helvetica Neue Light" charset="0"/>
              </a:defRPr>
            </a:lvl1pPr>
            <a:lvl2pPr>
              <a:defRPr b="0" i="0">
                <a:latin typeface="Helvetica Neue Light" charset="0"/>
                <a:ea typeface="Helvetica Neue Light" charset="0"/>
                <a:cs typeface="Helvetica Neue Light" charset="0"/>
              </a:defRPr>
            </a:lvl2pPr>
            <a:lvl3pPr>
              <a:defRPr b="0" i="0">
                <a:latin typeface="Helvetica Neue Light" charset="0"/>
                <a:ea typeface="Helvetica Neue Light" charset="0"/>
                <a:cs typeface="Helvetica Neue Light" charset="0"/>
              </a:defRPr>
            </a:lvl3pPr>
            <a:lvl4pPr>
              <a:defRPr b="0" i="0">
                <a:latin typeface="Helvetica Neue Light" charset="0"/>
                <a:ea typeface="Helvetica Neue Light" charset="0"/>
                <a:cs typeface="Helvetica Neue Light" charset="0"/>
              </a:defRPr>
            </a:lvl4pPr>
            <a:lvl5pPr>
              <a:defRPr b="0" i="0">
                <a:latin typeface="Helvetica Neue Light" charset="0"/>
                <a:ea typeface="Helvetica Neue Light" charset="0"/>
                <a:cs typeface="Helvetica Neue Light"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2"/>
          </p:nvPr>
        </p:nvSpPr>
        <p:spPr>
          <a:xfrm>
            <a:off x="6459868" y="1589567"/>
            <a:ext cx="5181600" cy="4572000"/>
          </a:xfrm>
        </p:spPr>
        <p:txBody>
          <a:bodyPr/>
          <a:lstStyle>
            <a:lvl1pPr>
              <a:defRPr b="0" i="0">
                <a:latin typeface="Helvetica Neue Light" charset="0"/>
                <a:ea typeface="Helvetica Neue Light" charset="0"/>
                <a:cs typeface="Helvetica Neue Light" charset="0"/>
              </a:defRPr>
            </a:lvl1pPr>
            <a:lvl2pPr>
              <a:defRPr b="0" i="0">
                <a:latin typeface="Helvetica Neue Light" charset="0"/>
                <a:ea typeface="Helvetica Neue Light" charset="0"/>
                <a:cs typeface="Helvetica Neue Light" charset="0"/>
              </a:defRPr>
            </a:lvl2pPr>
            <a:lvl3pPr>
              <a:defRPr b="0" i="0">
                <a:latin typeface="Helvetica Neue Light" charset="0"/>
                <a:ea typeface="Helvetica Neue Light" charset="0"/>
                <a:cs typeface="Helvetica Neue Light" charset="0"/>
              </a:defRPr>
            </a:lvl3pPr>
            <a:lvl4pPr>
              <a:defRPr b="0" i="0">
                <a:latin typeface="Helvetica Neue Light" charset="0"/>
                <a:ea typeface="Helvetica Neue Light" charset="0"/>
                <a:cs typeface="Helvetica Neue Light" charset="0"/>
              </a:defRPr>
            </a:lvl4pPr>
            <a:lvl5pPr>
              <a:defRPr b="0" i="0">
                <a:latin typeface="Helvetica Neue Light" charset="0"/>
                <a:ea typeface="Helvetica Neue Light" charset="0"/>
                <a:cs typeface="Helvetica Neue Light"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7"/>
          <p:cNvSpPr>
            <a:spLocks noGrp="1"/>
          </p:cNvSpPr>
          <p:nvPr>
            <p:ph type="dt" sz="half" idx="10"/>
          </p:nvPr>
        </p:nvSpPr>
        <p:spPr/>
        <p:txBody>
          <a:bodyPr rtlCol="0"/>
          <a:lstStyle>
            <a:lvl1pPr>
              <a:defRPr/>
            </a:lvl1pPr>
          </a:lstStyle>
          <a:p>
            <a:fld id="{D209C01E-D213-8644-9F4C-5E847F8EF5F9}" type="datetimeFigureOut">
              <a:rPr lang="en-US" smtClean="0"/>
              <a:t>8/17/17</a:t>
            </a:fld>
            <a:endParaRPr lang="en-US"/>
          </a:p>
        </p:txBody>
      </p:sp>
      <p:sp>
        <p:nvSpPr>
          <p:cNvPr id="7" name="Footer Placeholder 11"/>
          <p:cNvSpPr>
            <a:spLocks noGrp="1"/>
          </p:cNvSpPr>
          <p:nvPr>
            <p:ph type="ftr" sz="quarter" idx="12"/>
          </p:nvPr>
        </p:nvSpPr>
        <p:spPr/>
        <p:txBody>
          <a:bodyPr rtlCol="0"/>
          <a:lstStyle>
            <a:lvl1pPr>
              <a:defRPr/>
            </a:lvl1p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273050"/>
            <a:ext cx="108712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812800" y="2438400"/>
            <a:ext cx="5181600" cy="3581400"/>
          </a:xfrm>
        </p:spPr>
        <p:txBody>
          <a:bodyPr/>
          <a:lstStyle>
            <a:lvl1pPr>
              <a:defRPr b="0" i="0">
                <a:latin typeface="Helvetica Neue Light" charset="0"/>
                <a:ea typeface="Helvetica Neue Light" charset="0"/>
                <a:cs typeface="Helvetica Neue Light" charset="0"/>
              </a:defRPr>
            </a:lvl1pPr>
            <a:lvl2pPr>
              <a:defRPr b="0" i="0">
                <a:latin typeface="Helvetica Neue Light" charset="0"/>
                <a:ea typeface="Helvetica Neue Light" charset="0"/>
                <a:cs typeface="Helvetica Neue Light" charset="0"/>
              </a:defRPr>
            </a:lvl2pPr>
            <a:lvl3pPr>
              <a:defRPr b="0" i="0">
                <a:latin typeface="Helvetica Neue Light" charset="0"/>
                <a:ea typeface="Helvetica Neue Light" charset="0"/>
                <a:cs typeface="Helvetica Neue Light" charset="0"/>
              </a:defRPr>
            </a:lvl3pPr>
            <a:lvl4pPr>
              <a:defRPr b="0" i="0">
                <a:latin typeface="Helvetica Neue Light" charset="0"/>
                <a:ea typeface="Helvetica Neue Light" charset="0"/>
                <a:cs typeface="Helvetica Neue Light" charset="0"/>
              </a:defRPr>
            </a:lvl4pPr>
            <a:lvl5pPr>
              <a:defRPr b="0" i="0">
                <a:latin typeface="Helvetica Neue Light" charset="0"/>
                <a:ea typeface="Helvetica Neue Light" charset="0"/>
                <a:cs typeface="Helvetica Neue Light"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4"/>
          </p:nvPr>
        </p:nvSpPr>
        <p:spPr>
          <a:xfrm>
            <a:off x="6400800" y="2438400"/>
            <a:ext cx="5181600" cy="3581400"/>
          </a:xfrm>
        </p:spPr>
        <p:txBody>
          <a:bodyPr/>
          <a:lstStyle>
            <a:lvl1pPr>
              <a:defRPr b="0" i="0">
                <a:latin typeface="Helvetica Neue Light" charset="0"/>
                <a:ea typeface="Helvetica Neue Light" charset="0"/>
                <a:cs typeface="Helvetica Neue Light" charset="0"/>
              </a:defRPr>
            </a:lvl1pPr>
            <a:lvl2pPr>
              <a:defRPr b="0" i="0">
                <a:latin typeface="Helvetica Neue Light" charset="0"/>
                <a:ea typeface="Helvetica Neue Light" charset="0"/>
                <a:cs typeface="Helvetica Neue Light" charset="0"/>
              </a:defRPr>
            </a:lvl2pPr>
            <a:lvl3pPr>
              <a:defRPr b="0" i="0">
                <a:latin typeface="Helvetica Neue Light" charset="0"/>
                <a:ea typeface="Helvetica Neue Light" charset="0"/>
                <a:cs typeface="Helvetica Neue Light" charset="0"/>
              </a:defRPr>
            </a:lvl3pPr>
            <a:lvl4pPr>
              <a:defRPr b="0" i="0">
                <a:latin typeface="Helvetica Neue Light" charset="0"/>
                <a:ea typeface="Helvetica Neue Light" charset="0"/>
                <a:cs typeface="Helvetica Neue Light" charset="0"/>
              </a:defRPr>
            </a:lvl4pPr>
            <a:lvl5pPr>
              <a:defRPr b="0" i="0">
                <a:latin typeface="Helvetica Neue Light" charset="0"/>
                <a:ea typeface="Helvetica Neue Light" charset="0"/>
                <a:cs typeface="Helvetica Neue Light"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1500" b="0" i="0">
                <a:solidFill>
                  <a:srgbClr val="FFFFFF"/>
                </a:solidFill>
                <a:latin typeface="Helvetica Neue Light" charset="0"/>
                <a:ea typeface="Helvetica Neue Light" charset="0"/>
                <a:cs typeface="Helvetica Neue Light" charset="0"/>
              </a:defRPr>
            </a:lvl1pPr>
          </a:lstStyle>
          <a:p>
            <a:pPr lvl="0"/>
            <a:r>
              <a:rPr lang="en-US" smtClean="0"/>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1500" b="0" i="0">
                <a:solidFill>
                  <a:srgbClr val="FFFFFF"/>
                </a:solidFill>
                <a:latin typeface="Helvetica Neue Light" charset="0"/>
                <a:ea typeface="Helvetica Neue Light" charset="0"/>
                <a:cs typeface="Helvetica Neue Light" charset="0"/>
              </a:defRPr>
            </a:lvl1pPr>
          </a:lstStyle>
          <a:p>
            <a:pPr lvl="0"/>
            <a:r>
              <a:rPr lang="en-US" smtClean="0"/>
              <a:t>Click to edit Master text styles</a:t>
            </a:r>
          </a:p>
        </p:txBody>
      </p:sp>
      <p:sp>
        <p:nvSpPr>
          <p:cNvPr id="7" name="Date Placeholder 9"/>
          <p:cNvSpPr>
            <a:spLocks noGrp="1"/>
          </p:cNvSpPr>
          <p:nvPr>
            <p:ph type="dt" sz="half" idx="10"/>
          </p:nvPr>
        </p:nvSpPr>
        <p:spPr/>
        <p:txBody>
          <a:bodyPr rtlCol="0"/>
          <a:lstStyle>
            <a:lvl1pPr>
              <a:defRPr/>
            </a:lvl1pPr>
          </a:lstStyle>
          <a:p>
            <a:fld id="{D209C01E-D213-8644-9F4C-5E847F8EF5F9}" type="datetimeFigureOut">
              <a:rPr lang="en-US" smtClean="0"/>
              <a:t>8/17/17</a:t>
            </a:fld>
            <a:endParaRPr lang="en-US"/>
          </a:p>
        </p:txBody>
      </p:sp>
      <p:sp>
        <p:nvSpPr>
          <p:cNvPr id="9" name="Footer Placeholder 13"/>
          <p:cNvSpPr>
            <a:spLocks noGrp="1"/>
          </p:cNvSpPr>
          <p:nvPr>
            <p:ph type="ftr" sz="quarter" idx="12"/>
          </p:nvPr>
        </p:nvSpPr>
        <p:spPr/>
        <p:txBody>
          <a:bodyPr rtlCol="0"/>
          <a:lstStyle>
            <a:lvl1pPr>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13"/>
          <p:cNvSpPr>
            <a:spLocks noGrp="1"/>
          </p:cNvSpPr>
          <p:nvPr>
            <p:ph type="dt" sz="half" idx="10"/>
          </p:nvPr>
        </p:nvSpPr>
        <p:spPr/>
        <p:txBody>
          <a:bodyPr/>
          <a:lstStyle>
            <a:lvl1pPr>
              <a:defRPr/>
            </a:lvl1pPr>
          </a:lstStyle>
          <a:p>
            <a:fld id="{D209C01E-D213-8644-9F4C-5E847F8EF5F9}" type="datetimeFigureOut">
              <a:rPr lang="en-US" smtClean="0"/>
              <a:t>8/17/17</a:t>
            </a:fld>
            <a:endParaRPr lang="en-US"/>
          </a:p>
        </p:txBody>
      </p:sp>
      <p:sp>
        <p:nvSpPr>
          <p:cNvPr id="4" name="Footer Placeholder 2"/>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D209C01E-D213-8644-9F4C-5E847F8EF5F9}" type="datetimeFigureOut">
              <a:rPr lang="en-US" smtClean="0"/>
              <a:t>8/17/17</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lstStyle>
            <a:lvl1pPr algn="l">
              <a:buNone/>
              <a:defRPr sz="3300" b="0"/>
            </a:lvl1pPr>
          </a:lstStyle>
          <a:p>
            <a:r>
              <a:rPr lang="en-US" smtClean="0"/>
              <a:t>Click to edit Master title style</a:t>
            </a:r>
            <a:endParaRPr lang="en-US"/>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750"/>
              </a:spcAft>
              <a:buNone/>
              <a:defRPr sz="1350" b="0" i="0">
                <a:latin typeface="Helvetica Neue Light" charset="0"/>
                <a:ea typeface="Helvetica Neue Light" charset="0"/>
                <a:cs typeface="Helvetica Neue Light" charset="0"/>
              </a:defRPr>
            </a:lvl1pPr>
            <a:lvl2pPr>
              <a:buNone/>
              <a:defRPr sz="900"/>
            </a:lvl2pPr>
            <a:lvl3pPr>
              <a:buNone/>
              <a:defRPr sz="750"/>
            </a:lvl3pPr>
            <a:lvl4pPr>
              <a:buNone/>
              <a:defRPr sz="675"/>
            </a:lvl4pPr>
            <a:lvl5pPr>
              <a:buNone/>
              <a:defRPr sz="675"/>
            </a:lvl5pPr>
          </a:lstStyle>
          <a:p>
            <a:pPr lvl="0"/>
            <a:r>
              <a:rPr lang="en-US" smtClean="0"/>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fld id="{D209C01E-D213-8644-9F4C-5E847F8EF5F9}" type="datetimeFigureOut">
              <a:rPr lang="en-US" smtClean="0"/>
              <a:t>8/17/17</a:t>
            </a:fld>
            <a:endParaRPr lang="en-US"/>
          </a:p>
        </p:txBody>
      </p:sp>
      <p:sp>
        <p:nvSpPr>
          <p:cNvPr id="6" name="Footer Placeholder 2"/>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7"/>
          <p:cNvSpPr/>
          <p:nvPr/>
        </p:nvSpPr>
        <p:spPr bwMode="white">
          <a:xfrm>
            <a:off x="-12700" y="4572003"/>
            <a:ext cx="12192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6" name="Rectangle 8"/>
          <p:cNvSpPr/>
          <p:nvPr/>
        </p:nvSpPr>
        <p:spPr>
          <a:xfrm>
            <a:off x="-12698" y="4664075"/>
            <a:ext cx="1951567"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7" name="Rectangle 9"/>
          <p:cNvSpPr/>
          <p:nvPr/>
        </p:nvSpPr>
        <p:spPr>
          <a:xfrm>
            <a:off x="2059517" y="4654550"/>
            <a:ext cx="10132483"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8" name="Rectangle 10"/>
          <p:cNvSpPr/>
          <p:nvPr/>
        </p:nvSpPr>
        <p:spPr bwMode="white">
          <a:xfrm>
            <a:off x="1930402" y="3"/>
            <a:ext cx="133351"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4" name="Text Placeholder 3"/>
          <p:cNvSpPr>
            <a:spLocks noGrp="1"/>
          </p:cNvSpPr>
          <p:nvPr>
            <p:ph type="body" sz="half" idx="2"/>
          </p:nvPr>
        </p:nvSpPr>
        <p:spPr>
          <a:xfrm>
            <a:off x="2133600" y="5486400"/>
            <a:ext cx="9753600" cy="685800"/>
          </a:xfrm>
        </p:spPr>
        <p:txBody>
          <a:bodyPr/>
          <a:lstStyle>
            <a:lvl1pPr marL="0" indent="0">
              <a:buFontTx/>
              <a:buNone/>
              <a:defRPr sz="1275"/>
            </a:lvl1pPr>
            <a:lvl2pPr>
              <a:buFontTx/>
              <a:buNone/>
              <a:defRPr sz="900"/>
            </a:lvl2pPr>
            <a:lvl3pPr>
              <a:buFontTx/>
              <a:buNone/>
              <a:defRPr sz="750"/>
            </a:lvl3pPr>
            <a:lvl4pPr>
              <a:buFontTx/>
              <a:buNone/>
              <a:defRPr sz="675"/>
            </a:lvl4pPr>
            <a:lvl5pPr>
              <a:buFontTx/>
              <a:buNone/>
              <a:defRPr sz="675"/>
            </a:lvl5pPr>
          </a:lstStyle>
          <a:p>
            <a:pPr lvl="0"/>
            <a:r>
              <a:rPr lang="en-US" smtClean="0"/>
              <a:t>Click to edit Master text styles</a:t>
            </a:r>
          </a:p>
        </p:txBody>
      </p:sp>
      <p:sp>
        <p:nvSpPr>
          <p:cNvPr id="2" name="Title 1"/>
          <p:cNvSpPr>
            <a:spLocks noGrp="1"/>
          </p:cNvSpPr>
          <p:nvPr>
            <p:ph type="title"/>
          </p:nvPr>
        </p:nvSpPr>
        <p:spPr>
          <a:xfrm>
            <a:off x="2133600" y="4648200"/>
            <a:ext cx="9753600" cy="685800"/>
          </a:xfrm>
        </p:spPr>
        <p:txBody>
          <a:bodyPr/>
          <a:lstStyle>
            <a:lvl1pPr algn="l">
              <a:buNone/>
              <a:defRPr sz="2100" b="0">
                <a:solidFill>
                  <a:srgbClr val="FFFFFF"/>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normAutofit/>
          </a:bodyPr>
          <a:lstStyle>
            <a:lvl1pPr marL="0" indent="0">
              <a:buNone/>
              <a:defRPr sz="2400"/>
            </a:lvl1pPr>
          </a:lstStyle>
          <a:p>
            <a:pPr lvl="0"/>
            <a:r>
              <a:rPr lang="en-US" noProof="0" smtClean="0"/>
              <a:t>Drag picture to placeholder or click icon to add</a:t>
            </a:r>
            <a:endParaRPr lang="en-US" noProof="0" dirty="0"/>
          </a:p>
        </p:txBody>
      </p:sp>
      <p:sp>
        <p:nvSpPr>
          <p:cNvPr id="9" name="Date Placeholder 11"/>
          <p:cNvSpPr>
            <a:spLocks noGrp="1"/>
          </p:cNvSpPr>
          <p:nvPr>
            <p:ph type="dt" sz="half" idx="10"/>
          </p:nvPr>
        </p:nvSpPr>
        <p:spPr>
          <a:xfrm>
            <a:off x="8331200" y="6248403"/>
            <a:ext cx="3556000" cy="365125"/>
          </a:xfrm>
        </p:spPr>
        <p:txBody>
          <a:bodyPr rtlCol="0"/>
          <a:lstStyle>
            <a:lvl1pPr>
              <a:defRPr/>
            </a:lvl1pPr>
          </a:lstStyle>
          <a:p>
            <a:fld id="{D209C01E-D213-8644-9F4C-5E847F8EF5F9}" type="datetimeFigureOut">
              <a:rPr lang="en-US" smtClean="0"/>
              <a:t>8/17/17</a:t>
            </a:fld>
            <a:endParaRPr lang="en-US"/>
          </a:p>
        </p:txBody>
      </p:sp>
      <p:sp>
        <p:nvSpPr>
          <p:cNvPr id="11" name="Footer Placeholder 13"/>
          <p:cNvSpPr>
            <a:spLocks noGrp="1"/>
          </p:cNvSpPr>
          <p:nvPr>
            <p:ph type="ftr" sz="quarter" idx="12"/>
          </p:nvPr>
        </p:nvSpPr>
        <p:spPr>
          <a:xfrm>
            <a:off x="2133600" y="6248403"/>
            <a:ext cx="6096000" cy="365125"/>
          </a:xfrm>
        </p:spPr>
        <p:txBody>
          <a:bodyPr rtlCol="0"/>
          <a:lstStyle>
            <a:lvl1pPr>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812800" y="228600"/>
            <a:ext cx="108712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27" name="Text Placeholder 12"/>
          <p:cNvSpPr>
            <a:spLocks noGrp="1"/>
          </p:cNvSpPr>
          <p:nvPr>
            <p:ph type="body" idx="1"/>
          </p:nvPr>
        </p:nvSpPr>
        <p:spPr bwMode="auto">
          <a:xfrm>
            <a:off x="817033" y="1600203"/>
            <a:ext cx="108712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4" name="Date Placeholder 13"/>
          <p:cNvSpPr>
            <a:spLocks noGrp="1"/>
          </p:cNvSpPr>
          <p:nvPr>
            <p:ph type="dt" sz="half" idx="2"/>
          </p:nvPr>
        </p:nvSpPr>
        <p:spPr>
          <a:xfrm>
            <a:off x="8128000" y="6248403"/>
            <a:ext cx="3556000" cy="365125"/>
          </a:xfrm>
          <a:prstGeom prst="rect">
            <a:avLst/>
          </a:prstGeom>
        </p:spPr>
        <p:txBody>
          <a:bodyPr vert="horz" anchor="ctr" anchorCtr="0"/>
          <a:lstStyle>
            <a:lvl1pPr algn="l" eaLnBrk="1" fontAlgn="auto" latinLnBrk="0" hangingPunct="1">
              <a:spcBef>
                <a:spcPts val="0"/>
              </a:spcBef>
              <a:spcAft>
                <a:spcPts val="0"/>
              </a:spcAft>
              <a:defRPr kumimoji="0" sz="1050" b="0" i="0" smtClean="0">
                <a:solidFill>
                  <a:schemeClr val="tx2"/>
                </a:solidFill>
                <a:latin typeface="Helvetica Neue Light" charset="0"/>
                <a:ea typeface="Helvetica Neue Light" charset="0"/>
                <a:cs typeface="Helvetica Neue Light" charset="0"/>
              </a:defRPr>
            </a:lvl1pPr>
          </a:lstStyle>
          <a:p>
            <a:fld id="{D209C01E-D213-8644-9F4C-5E847F8EF5F9}" type="datetimeFigureOut">
              <a:rPr lang="en-US" smtClean="0"/>
              <a:t>8/17/17</a:t>
            </a:fld>
            <a:endParaRPr lang="en-US"/>
          </a:p>
        </p:txBody>
      </p:sp>
      <p:sp>
        <p:nvSpPr>
          <p:cNvPr id="3" name="Footer Placeholder 2"/>
          <p:cNvSpPr>
            <a:spLocks noGrp="1"/>
          </p:cNvSpPr>
          <p:nvPr>
            <p:ph type="ftr" sz="quarter" idx="3"/>
          </p:nvPr>
        </p:nvSpPr>
        <p:spPr>
          <a:xfrm>
            <a:off x="812802" y="6248403"/>
            <a:ext cx="7228417" cy="365125"/>
          </a:xfrm>
          <a:prstGeom prst="rect">
            <a:avLst/>
          </a:prstGeom>
        </p:spPr>
        <p:txBody>
          <a:bodyPr vert="horz" anchor="ctr"/>
          <a:lstStyle>
            <a:lvl1pPr algn="r" eaLnBrk="1" fontAlgn="auto" latinLnBrk="0" hangingPunct="1">
              <a:spcBef>
                <a:spcPts val="0"/>
              </a:spcBef>
              <a:spcAft>
                <a:spcPts val="0"/>
              </a:spcAft>
              <a:defRPr kumimoji="0" sz="1050" b="0" i="0">
                <a:solidFill>
                  <a:schemeClr val="tx2"/>
                </a:solidFill>
                <a:latin typeface="Helvetica Neue Light" charset="0"/>
                <a:ea typeface="Helvetica Neue Light" charset="0"/>
                <a:cs typeface="Helvetica Neue Light" charset="0"/>
              </a:defRPr>
            </a:lvl1pPr>
          </a:lstStyle>
          <a:p>
            <a:endParaRPr lang="en-US"/>
          </a:p>
        </p:txBody>
      </p:sp>
      <p:sp>
        <p:nvSpPr>
          <p:cNvPr id="7" name="Rectangle 6"/>
          <p:cNvSpPr/>
          <p:nvPr/>
        </p:nvSpPr>
        <p:spPr bwMode="white">
          <a:xfrm>
            <a:off x="0" y="1235075"/>
            <a:ext cx="12192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8" name="Rectangle 7"/>
          <p:cNvSpPr/>
          <p:nvPr/>
        </p:nvSpPr>
        <p:spPr>
          <a:xfrm>
            <a:off x="0" y="1279525"/>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9" name="Rectangle 8"/>
          <p:cNvSpPr/>
          <p:nvPr/>
        </p:nvSpPr>
        <p:spPr>
          <a:xfrm>
            <a:off x="787400" y="1279525"/>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dirty="0"/>
          </a:p>
        </p:txBody>
      </p:sp>
    </p:spTree>
    <p:extLst>
      <p:ext uri="{BB962C8B-B14F-4D97-AF65-F5344CB8AC3E}">
        <p14:creationId xmlns:p14="http://schemas.microsoft.com/office/powerpoint/2010/main" val="107300980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l" rtl="0" eaLnBrk="1" fontAlgn="base" hangingPunct="1">
        <a:spcBef>
          <a:spcPct val="0"/>
        </a:spcBef>
        <a:spcAft>
          <a:spcPct val="0"/>
        </a:spcAft>
        <a:defRPr sz="3300" b="0" i="0" kern="1200">
          <a:solidFill>
            <a:schemeClr val="tx2"/>
          </a:solidFill>
          <a:latin typeface="Helvetica Neue Light" charset="0"/>
          <a:ea typeface="Helvetica Neue Light" charset="0"/>
          <a:cs typeface="Helvetica Neue Light" charset="0"/>
        </a:defRPr>
      </a:lvl1pPr>
      <a:lvl2pPr algn="l" rtl="0" eaLnBrk="1" fontAlgn="base" hangingPunct="1">
        <a:spcBef>
          <a:spcPct val="0"/>
        </a:spcBef>
        <a:spcAft>
          <a:spcPct val="0"/>
        </a:spcAft>
        <a:defRPr sz="3300">
          <a:solidFill>
            <a:schemeClr val="tx2"/>
          </a:solidFill>
          <a:latin typeface="Verdana" pitchFamily="34" charset="0"/>
        </a:defRPr>
      </a:lvl2pPr>
      <a:lvl3pPr algn="l" rtl="0" eaLnBrk="1" fontAlgn="base" hangingPunct="1">
        <a:spcBef>
          <a:spcPct val="0"/>
        </a:spcBef>
        <a:spcAft>
          <a:spcPct val="0"/>
        </a:spcAft>
        <a:defRPr sz="3300">
          <a:solidFill>
            <a:schemeClr val="tx2"/>
          </a:solidFill>
          <a:latin typeface="Verdana" pitchFamily="34" charset="0"/>
        </a:defRPr>
      </a:lvl3pPr>
      <a:lvl4pPr algn="l" rtl="0" eaLnBrk="1" fontAlgn="base" hangingPunct="1">
        <a:spcBef>
          <a:spcPct val="0"/>
        </a:spcBef>
        <a:spcAft>
          <a:spcPct val="0"/>
        </a:spcAft>
        <a:defRPr sz="3300">
          <a:solidFill>
            <a:schemeClr val="tx2"/>
          </a:solidFill>
          <a:latin typeface="Verdana" pitchFamily="34" charset="0"/>
        </a:defRPr>
      </a:lvl4pPr>
      <a:lvl5pPr algn="l" rtl="0" eaLnBrk="1" fontAlgn="base" hangingPunct="1">
        <a:spcBef>
          <a:spcPct val="0"/>
        </a:spcBef>
        <a:spcAft>
          <a:spcPct val="0"/>
        </a:spcAft>
        <a:defRPr sz="3300">
          <a:solidFill>
            <a:schemeClr val="tx2"/>
          </a:solidFill>
          <a:latin typeface="Verdana" pitchFamily="34" charset="0"/>
        </a:defRPr>
      </a:lvl5pPr>
      <a:lvl6pPr marL="342900" algn="l" rtl="0" eaLnBrk="1" fontAlgn="base" hangingPunct="1">
        <a:spcBef>
          <a:spcPct val="0"/>
        </a:spcBef>
        <a:spcAft>
          <a:spcPct val="0"/>
        </a:spcAft>
        <a:defRPr sz="3300">
          <a:solidFill>
            <a:schemeClr val="tx2"/>
          </a:solidFill>
          <a:latin typeface="Verdana" pitchFamily="34" charset="0"/>
        </a:defRPr>
      </a:lvl6pPr>
      <a:lvl7pPr marL="685800" algn="l" rtl="0" eaLnBrk="1" fontAlgn="base" hangingPunct="1">
        <a:spcBef>
          <a:spcPct val="0"/>
        </a:spcBef>
        <a:spcAft>
          <a:spcPct val="0"/>
        </a:spcAft>
        <a:defRPr sz="3300">
          <a:solidFill>
            <a:schemeClr val="tx2"/>
          </a:solidFill>
          <a:latin typeface="Verdana" pitchFamily="34" charset="0"/>
        </a:defRPr>
      </a:lvl7pPr>
      <a:lvl8pPr marL="1028700" algn="l" rtl="0" eaLnBrk="1" fontAlgn="base" hangingPunct="1">
        <a:spcBef>
          <a:spcPct val="0"/>
        </a:spcBef>
        <a:spcAft>
          <a:spcPct val="0"/>
        </a:spcAft>
        <a:defRPr sz="3300">
          <a:solidFill>
            <a:schemeClr val="tx2"/>
          </a:solidFill>
          <a:latin typeface="Verdana" pitchFamily="34" charset="0"/>
        </a:defRPr>
      </a:lvl8pPr>
      <a:lvl9pPr marL="1371600" algn="l" rtl="0" eaLnBrk="1" fontAlgn="base" hangingPunct="1">
        <a:spcBef>
          <a:spcPct val="0"/>
        </a:spcBef>
        <a:spcAft>
          <a:spcPct val="0"/>
        </a:spcAft>
        <a:defRPr sz="3300">
          <a:solidFill>
            <a:schemeClr val="tx2"/>
          </a:solidFill>
          <a:latin typeface="Verdana" pitchFamily="34" charset="0"/>
        </a:defRPr>
      </a:lvl9pPr>
    </p:titleStyle>
    <p:bodyStyle>
      <a:lvl1pPr marL="239316" indent="-239316" algn="l" rtl="0" eaLnBrk="1" fontAlgn="base" hangingPunct="1">
        <a:spcBef>
          <a:spcPts val="525"/>
        </a:spcBef>
        <a:spcAft>
          <a:spcPct val="0"/>
        </a:spcAft>
        <a:buClr>
          <a:schemeClr val="accent2"/>
        </a:buClr>
        <a:buSzPct val="60000"/>
        <a:buFont typeface="Wingdings" pitchFamily="2" charset="2"/>
        <a:buChar char=""/>
        <a:defRPr sz="2175" b="0" i="0" kern="1200">
          <a:solidFill>
            <a:schemeClr val="tx1"/>
          </a:solidFill>
          <a:latin typeface="Helvetica Neue Light" charset="0"/>
          <a:ea typeface="Helvetica Neue Light" charset="0"/>
          <a:cs typeface="Helvetica Neue Light" charset="0"/>
        </a:defRPr>
      </a:lvl1pPr>
      <a:lvl2pPr marL="479822" indent="-204788" algn="l" rtl="0" eaLnBrk="1" fontAlgn="base" hangingPunct="1">
        <a:spcBef>
          <a:spcPts val="413"/>
        </a:spcBef>
        <a:spcAft>
          <a:spcPct val="0"/>
        </a:spcAft>
        <a:buClr>
          <a:schemeClr val="accent1"/>
        </a:buClr>
        <a:buSzPct val="70000"/>
        <a:buFont typeface="Wingdings 2" pitchFamily="18" charset="2"/>
        <a:buChar char=""/>
        <a:defRPr sz="1950" b="0" i="0" kern="1200">
          <a:solidFill>
            <a:schemeClr val="tx1"/>
          </a:solidFill>
          <a:latin typeface="Helvetica Neue Light" charset="0"/>
          <a:ea typeface="Helvetica Neue Light" charset="0"/>
          <a:cs typeface="Helvetica Neue Light" charset="0"/>
        </a:defRPr>
      </a:lvl2pPr>
      <a:lvl3pPr marL="685800" indent="-171450" algn="l" rtl="0" eaLnBrk="1" fontAlgn="base" hangingPunct="1">
        <a:spcBef>
          <a:spcPts val="375"/>
        </a:spcBef>
        <a:spcAft>
          <a:spcPct val="0"/>
        </a:spcAft>
        <a:buClr>
          <a:schemeClr val="accent2"/>
        </a:buClr>
        <a:buSzPct val="75000"/>
        <a:buFont typeface="Wingdings" pitchFamily="2" charset="2"/>
        <a:buChar char=""/>
        <a:defRPr sz="1725" b="0" i="0" kern="1200">
          <a:solidFill>
            <a:schemeClr val="tx1"/>
          </a:solidFill>
          <a:latin typeface="Helvetica Neue Light" charset="0"/>
          <a:ea typeface="Helvetica Neue Light" charset="0"/>
          <a:cs typeface="Helvetica Neue Light" charset="0"/>
        </a:defRPr>
      </a:lvl3pPr>
      <a:lvl4pPr marL="1028700" indent="-171450" algn="l" rtl="0" eaLnBrk="1" fontAlgn="base" hangingPunct="1">
        <a:spcBef>
          <a:spcPts val="300"/>
        </a:spcBef>
        <a:spcAft>
          <a:spcPct val="0"/>
        </a:spcAft>
        <a:buClr>
          <a:srgbClr val="E66C7D"/>
        </a:buClr>
        <a:buSzPct val="75000"/>
        <a:buFont typeface="Wingdings" pitchFamily="2" charset="2"/>
        <a:buChar char=""/>
        <a:defRPr sz="1500" b="0" i="0" kern="1200">
          <a:solidFill>
            <a:schemeClr val="tx1"/>
          </a:solidFill>
          <a:latin typeface="Helvetica Neue Light" charset="0"/>
          <a:ea typeface="Helvetica Neue Light" charset="0"/>
          <a:cs typeface="Helvetica Neue Light" charset="0"/>
        </a:defRPr>
      </a:lvl4pPr>
      <a:lvl5pPr marL="1371600" indent="-171450" algn="l" rtl="0" eaLnBrk="1" fontAlgn="base" hangingPunct="1">
        <a:spcBef>
          <a:spcPts val="300"/>
        </a:spcBef>
        <a:spcAft>
          <a:spcPct val="0"/>
        </a:spcAft>
        <a:buClr>
          <a:srgbClr val="6BB76D"/>
        </a:buClr>
        <a:buSzPct val="65000"/>
        <a:buFont typeface="Wingdings" pitchFamily="2" charset="2"/>
        <a:buChar char=""/>
        <a:defRPr sz="1500" b="0" i="0" kern="1200">
          <a:solidFill>
            <a:schemeClr val="tx1"/>
          </a:solidFill>
          <a:latin typeface="Helvetica Neue Light" charset="0"/>
          <a:ea typeface="Helvetica Neue Light" charset="0"/>
          <a:cs typeface="Helvetica Neue Light" charset="0"/>
        </a:defRPr>
      </a:lvl5pPr>
      <a:lvl6pPr marL="1577340" indent="-171450" algn="l" rtl="0" eaLnBrk="1" latinLnBrk="0" hangingPunct="1">
        <a:spcBef>
          <a:spcPct val="20000"/>
        </a:spcBef>
        <a:buClr>
          <a:schemeClr val="accent1"/>
        </a:buClr>
        <a:buFont typeface="Wingdings"/>
        <a:buChar char="§"/>
        <a:defRPr kumimoji="0" sz="1350" kern="1200" baseline="0">
          <a:solidFill>
            <a:schemeClr val="tx1"/>
          </a:solidFill>
          <a:latin typeface="+mn-lt"/>
          <a:ea typeface="+mn-ea"/>
          <a:cs typeface="+mn-cs"/>
        </a:defRPr>
      </a:lvl6pPr>
      <a:lvl7pPr marL="1783080" indent="-171450" algn="l" rtl="0" eaLnBrk="1" latinLnBrk="0" hangingPunct="1">
        <a:spcBef>
          <a:spcPct val="20000"/>
        </a:spcBef>
        <a:buClr>
          <a:schemeClr val="accent2"/>
        </a:buClr>
        <a:buFont typeface="Wingdings"/>
        <a:buChar char="§"/>
        <a:defRPr kumimoji="0" sz="1350" kern="1200" baseline="0">
          <a:solidFill>
            <a:schemeClr val="tx1"/>
          </a:solidFill>
          <a:latin typeface="+mn-lt"/>
          <a:ea typeface="+mn-ea"/>
          <a:cs typeface="+mn-cs"/>
        </a:defRPr>
      </a:lvl7pPr>
      <a:lvl8pPr marL="1988820" indent="-171450" algn="l" rtl="0" eaLnBrk="1" latinLnBrk="0" hangingPunct="1">
        <a:spcBef>
          <a:spcPct val="20000"/>
        </a:spcBef>
        <a:buClr>
          <a:schemeClr val="accent3"/>
        </a:buClr>
        <a:buFont typeface="Wingdings"/>
        <a:buChar char="§"/>
        <a:defRPr kumimoji="0" sz="1350" kern="1200" baseline="0">
          <a:solidFill>
            <a:schemeClr val="tx1"/>
          </a:solidFill>
          <a:latin typeface="+mn-lt"/>
          <a:ea typeface="+mn-ea"/>
          <a:cs typeface="+mn-cs"/>
        </a:defRPr>
      </a:lvl8pPr>
      <a:lvl9pPr marL="2194560" indent="-171450" algn="l" rtl="0" eaLnBrk="1" latinLnBrk="0" hangingPunct="1">
        <a:spcBef>
          <a:spcPct val="20000"/>
        </a:spcBef>
        <a:buClr>
          <a:schemeClr val="accent4"/>
        </a:buClr>
        <a:buFont typeface="Wingdings"/>
        <a:buChar char="§"/>
        <a:defRPr kumimoji="0" sz="135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038600"/>
            <a:ext cx="12192000" cy="1828800"/>
          </a:xfrm>
        </p:spPr>
        <p:txBody>
          <a:bodyPr/>
          <a:lstStyle/>
          <a:p>
            <a:pPr algn="ctr"/>
            <a:r>
              <a:rPr lang="en-US" dirty="0" smtClean="0"/>
              <a:t>Resources</a:t>
            </a:r>
            <a:endParaRPr lang="en-US" dirty="0"/>
          </a:p>
        </p:txBody>
      </p:sp>
      <p:pic>
        <p:nvPicPr>
          <p:cNvPr id="3" name="Picture 2" descr="donate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979" y="583205"/>
            <a:ext cx="6234078" cy="4156052"/>
          </a:xfrm>
          <a:prstGeom prst="rect">
            <a:avLst/>
          </a:prstGeom>
        </p:spPr>
      </p:pic>
    </p:spTree>
    <p:extLst>
      <p:ext uri="{BB962C8B-B14F-4D97-AF65-F5344CB8AC3E}">
        <p14:creationId xmlns:p14="http://schemas.microsoft.com/office/powerpoint/2010/main" val="2268163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Civil Rights Movement</a:t>
            </a:r>
            <a:endParaRPr lang="en-US" dirty="0"/>
          </a:p>
        </p:txBody>
      </p:sp>
      <p:sp>
        <p:nvSpPr>
          <p:cNvPr id="3" name="Content Placeholder 2"/>
          <p:cNvSpPr>
            <a:spLocks noGrp="1"/>
          </p:cNvSpPr>
          <p:nvPr>
            <p:ph sz="quarter" idx="1"/>
          </p:nvPr>
        </p:nvSpPr>
        <p:spPr/>
        <p:txBody>
          <a:bodyPr/>
          <a:lstStyle/>
          <a:p>
            <a:r>
              <a:rPr lang="en-US" dirty="0" smtClean="0"/>
              <a:t>Black community and infrastructure in which it was embedded provided resources</a:t>
            </a:r>
          </a:p>
          <a:p>
            <a:pPr lvl="1"/>
            <a:r>
              <a:rPr lang="en-US" dirty="0" smtClean="0"/>
              <a:t>Black churches, HBCUs, NAACP chapters</a:t>
            </a:r>
            <a:endParaRPr lang="en-US" dirty="0"/>
          </a:p>
        </p:txBody>
      </p:sp>
      <p:pic>
        <p:nvPicPr>
          <p:cNvPr id="4" name="Picture 3" descr="black church.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7248" y="3318536"/>
            <a:ext cx="4944671" cy="3255241"/>
          </a:xfrm>
          <a:prstGeom prst="rect">
            <a:avLst/>
          </a:prstGeom>
        </p:spPr>
      </p:pic>
    </p:spTree>
    <p:extLst>
      <p:ext uri="{BB962C8B-B14F-4D97-AF65-F5344CB8AC3E}">
        <p14:creationId xmlns:p14="http://schemas.microsoft.com/office/powerpoint/2010/main" val="3358644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Effects of Externally Derived Resources</a:t>
            </a:r>
            <a:endParaRPr lang="en-US" dirty="0"/>
          </a:p>
        </p:txBody>
      </p:sp>
      <p:sp>
        <p:nvSpPr>
          <p:cNvPr id="3" name="Content Placeholder 2"/>
          <p:cNvSpPr>
            <a:spLocks noGrp="1"/>
          </p:cNvSpPr>
          <p:nvPr>
            <p:ph sz="quarter" idx="1"/>
          </p:nvPr>
        </p:nvSpPr>
        <p:spPr/>
        <p:txBody>
          <a:bodyPr/>
          <a:lstStyle/>
          <a:p>
            <a:r>
              <a:rPr lang="en-US" dirty="0" smtClean="0"/>
              <a:t>External resources ensure functioning of SMO but may come at a cost</a:t>
            </a:r>
          </a:p>
          <a:p>
            <a:pPr lvl="1"/>
            <a:r>
              <a:rPr lang="en-US" dirty="0" smtClean="0"/>
              <a:t>Loss of autonomy</a:t>
            </a:r>
          </a:p>
          <a:p>
            <a:pPr lvl="1"/>
            <a:r>
              <a:rPr lang="en-US" dirty="0" smtClean="0"/>
              <a:t>Moderation of tactics</a:t>
            </a:r>
          </a:p>
          <a:p>
            <a:pPr lvl="1"/>
            <a:r>
              <a:rPr lang="en-US" dirty="0" smtClean="0"/>
              <a:t>Shift in goals</a:t>
            </a:r>
          </a:p>
          <a:p>
            <a:pPr lvl="1"/>
            <a:r>
              <a:rPr lang="en-US" dirty="0" smtClean="0"/>
              <a:t>Mediated influence</a:t>
            </a:r>
          </a:p>
          <a:p>
            <a:pPr lvl="1"/>
            <a:r>
              <a:rPr lang="en-US" dirty="0" smtClean="0"/>
              <a:t>Co-optation or control</a:t>
            </a:r>
            <a:endParaRPr lang="en-US" dirty="0"/>
          </a:p>
        </p:txBody>
      </p:sp>
    </p:spTree>
    <p:extLst>
      <p:ext uri="{BB962C8B-B14F-4D97-AF65-F5344CB8AC3E}">
        <p14:creationId xmlns:p14="http://schemas.microsoft.com/office/powerpoint/2010/main" val="195496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Mobilization</a:t>
            </a:r>
            <a:endParaRPr lang="en-US" dirty="0"/>
          </a:p>
        </p:txBody>
      </p:sp>
      <p:sp>
        <p:nvSpPr>
          <p:cNvPr id="3" name="Content Placeholder 2"/>
          <p:cNvSpPr>
            <a:spLocks noGrp="1"/>
          </p:cNvSpPr>
          <p:nvPr>
            <p:ph sz="quarter" idx="1"/>
          </p:nvPr>
        </p:nvSpPr>
        <p:spPr/>
        <p:txBody>
          <a:bodyPr/>
          <a:lstStyle/>
          <a:p>
            <a:r>
              <a:rPr lang="en-US" dirty="0" smtClean="0"/>
              <a:t>Social movement emergence, activity, and persistence depend on resources</a:t>
            </a:r>
          </a:p>
          <a:p>
            <a:pPr lvl="1"/>
            <a:r>
              <a:rPr lang="en-US" dirty="0" smtClean="0"/>
              <a:t>availability, accumulation, and channeling towards mobilization</a:t>
            </a:r>
            <a:endParaRPr lang="en-US" dirty="0"/>
          </a:p>
        </p:txBody>
      </p:sp>
    </p:spTree>
    <p:extLst>
      <p:ext uri="{BB962C8B-B14F-4D97-AF65-F5344CB8AC3E}">
        <p14:creationId xmlns:p14="http://schemas.microsoft.com/office/powerpoint/2010/main" val="2093076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Questions about Resources</a:t>
            </a:r>
            <a:endParaRPr lang="en-US" dirty="0"/>
          </a:p>
        </p:txBody>
      </p:sp>
      <p:sp>
        <p:nvSpPr>
          <p:cNvPr id="3" name="Content Placeholder 2"/>
          <p:cNvSpPr>
            <a:spLocks noGrp="1"/>
          </p:cNvSpPr>
          <p:nvPr>
            <p:ph sz="quarter" idx="1"/>
          </p:nvPr>
        </p:nvSpPr>
        <p:spPr/>
        <p:txBody>
          <a:bodyPr/>
          <a:lstStyle/>
          <a:p>
            <a:r>
              <a:rPr lang="en-US" dirty="0" smtClean="0"/>
              <a:t>What?</a:t>
            </a:r>
          </a:p>
          <a:p>
            <a:pPr lvl="1"/>
            <a:r>
              <a:rPr lang="en-US" dirty="0" smtClean="0"/>
              <a:t>What are the various types of resources important for social movements?</a:t>
            </a:r>
          </a:p>
          <a:p>
            <a:r>
              <a:rPr lang="en-US" dirty="0" smtClean="0"/>
              <a:t>Where/Who?</a:t>
            </a:r>
          </a:p>
          <a:p>
            <a:pPr lvl="1"/>
            <a:r>
              <a:rPr lang="en-US" dirty="0" smtClean="0"/>
              <a:t>From where do these resources flow?</a:t>
            </a:r>
          </a:p>
          <a:p>
            <a:r>
              <a:rPr lang="en-US" dirty="0" smtClean="0"/>
              <a:t>Strings attached?</a:t>
            </a:r>
          </a:p>
          <a:p>
            <a:pPr lvl="1"/>
            <a:r>
              <a:rPr lang="en-US" dirty="0" smtClean="0"/>
              <a:t>Does the source of the resource affect movement goals and activities?</a:t>
            </a:r>
            <a:endParaRPr lang="en-US" dirty="0"/>
          </a:p>
        </p:txBody>
      </p:sp>
    </p:spTree>
    <p:extLst>
      <p:ext uri="{BB962C8B-B14F-4D97-AF65-F5344CB8AC3E}">
        <p14:creationId xmlns:p14="http://schemas.microsoft.com/office/powerpoint/2010/main" val="1315087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sz="quarter" idx="1"/>
          </p:nvPr>
        </p:nvSpPr>
        <p:spPr/>
        <p:txBody>
          <a:bodyPr/>
          <a:lstStyle/>
          <a:p>
            <a:r>
              <a:rPr lang="en-US" dirty="0" smtClean="0"/>
              <a:t>Resources vary by type: </a:t>
            </a:r>
          </a:p>
          <a:p>
            <a:pPr lvl="1"/>
            <a:r>
              <a:rPr lang="en-US" dirty="0" smtClean="0"/>
              <a:t>Anything movements can use to advance their interests</a:t>
            </a:r>
          </a:p>
          <a:p>
            <a:pPr lvl="2"/>
            <a:r>
              <a:rPr lang="en-US" dirty="0" smtClean="0"/>
              <a:t>People</a:t>
            </a:r>
            <a:endParaRPr lang="en-US" dirty="0"/>
          </a:p>
          <a:p>
            <a:pPr lvl="2"/>
            <a:r>
              <a:rPr lang="en-US" dirty="0"/>
              <a:t>M</a:t>
            </a:r>
            <a:r>
              <a:rPr lang="en-US" dirty="0" smtClean="0"/>
              <a:t>oney </a:t>
            </a:r>
            <a:endParaRPr lang="en-US" dirty="0"/>
          </a:p>
          <a:p>
            <a:pPr lvl="2"/>
            <a:r>
              <a:rPr lang="en-US" dirty="0" smtClean="0"/>
              <a:t>legitimacy (amongst relevant actors such as the movement’s constituency or the public)</a:t>
            </a:r>
            <a:endParaRPr lang="en-US" dirty="0"/>
          </a:p>
        </p:txBody>
      </p:sp>
    </p:spTree>
    <p:extLst>
      <p:ext uri="{BB962C8B-B14F-4D97-AF65-F5344CB8AC3E}">
        <p14:creationId xmlns:p14="http://schemas.microsoft.com/office/powerpoint/2010/main" val="3639614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sz="quarter" idx="1"/>
          </p:nvPr>
        </p:nvSpPr>
        <p:spPr/>
        <p:txBody>
          <a:bodyPr/>
          <a:lstStyle/>
          <a:p>
            <a:r>
              <a:rPr lang="en-US" dirty="0" smtClean="0"/>
              <a:t>Resources vary by </a:t>
            </a:r>
            <a:r>
              <a:rPr lang="en-US" dirty="0" err="1" smtClean="0"/>
              <a:t>fungibility</a:t>
            </a:r>
            <a:r>
              <a:rPr lang="en-US" dirty="0" smtClean="0"/>
              <a:t>:</a:t>
            </a:r>
          </a:p>
          <a:p>
            <a:pPr lvl="1"/>
            <a:r>
              <a:rPr lang="en-US" dirty="0" smtClean="0"/>
              <a:t>Portability/usability in another context or convertibility into other resources</a:t>
            </a:r>
          </a:p>
          <a:p>
            <a:pPr lvl="2"/>
            <a:r>
              <a:rPr lang="en-US" dirty="0" smtClean="0"/>
              <a:t>Money is highly fungible since it can be used for various items, can be transferred to other contexts, and can be used to get other resources (hiring people, office space, equipment).</a:t>
            </a:r>
          </a:p>
          <a:p>
            <a:pPr lvl="2"/>
            <a:r>
              <a:rPr lang="en-US" dirty="0" smtClean="0"/>
              <a:t>Legitimacy is not fungible</a:t>
            </a:r>
          </a:p>
          <a:p>
            <a:endParaRPr lang="en-US" dirty="0"/>
          </a:p>
        </p:txBody>
      </p:sp>
    </p:spTree>
    <p:extLst>
      <p:ext uri="{BB962C8B-B14F-4D97-AF65-F5344CB8AC3E}">
        <p14:creationId xmlns:p14="http://schemas.microsoft.com/office/powerpoint/2010/main" val="1531404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Types</a:t>
            </a:r>
            <a:endParaRPr lang="en-US" dirty="0"/>
          </a:p>
        </p:txBody>
      </p:sp>
      <p:sp>
        <p:nvSpPr>
          <p:cNvPr id="3" name="Content Placeholder 2"/>
          <p:cNvSpPr>
            <a:spLocks noGrp="1"/>
          </p:cNvSpPr>
          <p:nvPr>
            <p:ph sz="quarter" idx="1"/>
          </p:nvPr>
        </p:nvSpPr>
        <p:spPr/>
        <p:txBody>
          <a:bodyPr/>
          <a:lstStyle/>
          <a:p>
            <a:r>
              <a:rPr lang="en-US" dirty="0" smtClean="0"/>
              <a:t>Material</a:t>
            </a:r>
          </a:p>
          <a:p>
            <a:r>
              <a:rPr lang="en-US" dirty="0" smtClean="0"/>
              <a:t>Human</a:t>
            </a:r>
          </a:p>
          <a:p>
            <a:r>
              <a:rPr lang="en-US" dirty="0" smtClean="0"/>
              <a:t>Social-Organizational</a:t>
            </a:r>
          </a:p>
          <a:p>
            <a:r>
              <a:rPr lang="en-US" dirty="0" smtClean="0"/>
              <a:t>Moral</a:t>
            </a:r>
          </a:p>
          <a:p>
            <a:r>
              <a:rPr lang="en-US" dirty="0" smtClean="0"/>
              <a:t>Cultural</a:t>
            </a:r>
            <a:endParaRPr lang="en-US" dirty="0"/>
          </a:p>
        </p:txBody>
      </p:sp>
    </p:spTree>
    <p:extLst>
      <p:ext uri="{BB962C8B-B14F-4D97-AF65-F5344CB8AC3E}">
        <p14:creationId xmlns:p14="http://schemas.microsoft.com/office/powerpoint/2010/main" val="2209693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Typology of Resources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0579526"/>
              </p:ext>
            </p:extLst>
          </p:nvPr>
        </p:nvGraphicFramePr>
        <p:xfrm>
          <a:off x="1981199" y="1688808"/>
          <a:ext cx="8229600" cy="4965563"/>
        </p:xfrm>
        <a:graphic>
          <a:graphicData uri="http://schemas.openxmlformats.org/drawingml/2006/table">
            <a:tbl>
              <a:tblPr/>
              <a:tblGrid>
                <a:gridCol w="1862019"/>
                <a:gridCol w="3009461"/>
                <a:gridCol w="2153335"/>
                <a:gridCol w="1204785"/>
              </a:tblGrid>
              <a:tr h="227433">
                <a:tc>
                  <a:txBody>
                    <a:bodyPr/>
                    <a:lstStyle/>
                    <a:p>
                      <a:pPr algn="ctr" fontAlgn="ctr"/>
                      <a:r>
                        <a:rPr lang="en-US" sz="1100" b="1" i="0" u="none" strike="noStrike" dirty="0">
                          <a:solidFill>
                            <a:schemeClr val="accent5">
                              <a:lumMod val="75000"/>
                            </a:schemeClr>
                          </a:solidFill>
                          <a:effectLst/>
                          <a:latin typeface="Tw Cen MT (Body)"/>
                          <a:cs typeface="Tw Cen MT (Body)"/>
                        </a:rPr>
                        <a:t>General Resources</a:t>
                      </a:r>
                    </a:p>
                  </a:txBody>
                  <a:tcPr marL="11540" marR="11540" marT="1154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algn="ctr" fontAlgn="ctr"/>
                      <a:r>
                        <a:rPr lang="en-US" sz="1100" b="1" i="0" u="none" strike="noStrike" dirty="0">
                          <a:solidFill>
                            <a:schemeClr val="accent5">
                              <a:lumMod val="75000"/>
                            </a:schemeClr>
                          </a:solidFill>
                          <a:effectLst/>
                          <a:latin typeface="Tw Cen MT (Body)"/>
                          <a:cs typeface="Tw Cen MT (Body)"/>
                        </a:rPr>
                        <a:t>Subtypes</a:t>
                      </a:r>
                    </a:p>
                  </a:txBody>
                  <a:tcPr marL="11540" marR="11540" marT="1154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algn="ctr" fontAlgn="ctr"/>
                      <a:r>
                        <a:rPr lang="en-US" sz="1100" b="1" i="0" u="none" strike="noStrike" dirty="0">
                          <a:solidFill>
                            <a:schemeClr val="accent5">
                              <a:lumMod val="75000"/>
                            </a:schemeClr>
                          </a:solidFill>
                          <a:effectLst/>
                          <a:latin typeface="Tw Cen MT (Body)"/>
                          <a:cs typeface="Tw Cen MT (Body)"/>
                        </a:rPr>
                        <a:t>Examples</a:t>
                      </a:r>
                    </a:p>
                  </a:txBody>
                  <a:tcPr marL="11540" marR="11540" marT="1154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algn="ctr" fontAlgn="ctr"/>
                      <a:r>
                        <a:rPr lang="en-US" sz="1100" b="1" i="0" u="none" strike="noStrike" dirty="0">
                          <a:solidFill>
                            <a:schemeClr val="accent5">
                              <a:lumMod val="75000"/>
                            </a:schemeClr>
                          </a:solidFill>
                          <a:effectLst/>
                          <a:latin typeface="Tw Cen MT (Body)"/>
                          <a:cs typeface="Tw Cen MT (Body)"/>
                        </a:rPr>
                        <a:t>Fungible</a:t>
                      </a:r>
                    </a:p>
                  </a:txBody>
                  <a:tcPr marL="11540" marR="11540" marT="1154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r>
              <a:tr h="207661">
                <a:tc rowSpan="5">
                  <a:txBody>
                    <a:bodyPr/>
                    <a:lstStyle/>
                    <a:p>
                      <a:pPr algn="ctr" fontAlgn="ctr"/>
                      <a:r>
                        <a:rPr lang="en-US" sz="1100" b="1" i="0" u="none" strike="noStrike" dirty="0">
                          <a:solidFill>
                            <a:schemeClr val="accent5">
                              <a:lumMod val="75000"/>
                            </a:schemeClr>
                          </a:solidFill>
                          <a:effectLst/>
                          <a:latin typeface="Tw Cen MT (Body)"/>
                          <a:cs typeface="Tw Cen MT (Body)"/>
                        </a:rPr>
                        <a:t>Material</a:t>
                      </a:r>
                    </a:p>
                  </a:txBody>
                  <a:tcPr marL="11540" marR="11540" marT="1154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algn="l" fontAlgn="b"/>
                      <a:r>
                        <a:rPr lang="en-US" sz="1100" b="0" i="0" u="none" strike="noStrike" dirty="0">
                          <a:solidFill>
                            <a:schemeClr val="accent5">
                              <a:lumMod val="75000"/>
                            </a:schemeClr>
                          </a:solidFill>
                          <a:effectLst/>
                          <a:latin typeface="Tw Cen MT (Body)"/>
                          <a:cs typeface="Tw Cen MT (Body)"/>
                        </a:rPr>
                        <a:t>Money</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Cash donations</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Yes</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a:noFill/>
                    </a:lnB>
                  </a:tcPr>
                </a:tc>
              </a:tr>
              <a:tr h="207661">
                <a:tc vMerge="1">
                  <a:txBody>
                    <a:bodyPr/>
                    <a:lstStyle/>
                    <a:p>
                      <a:endParaRPr lang="en-US"/>
                    </a:p>
                  </a:txBody>
                  <a:tcPr/>
                </a:tc>
                <a:tc>
                  <a:txBody>
                    <a:bodyPr/>
                    <a:lstStyle/>
                    <a:p>
                      <a:pPr algn="l" fontAlgn="b"/>
                      <a:r>
                        <a:rPr lang="en-US" sz="1100" b="0" i="0" u="none" strike="noStrike" dirty="0">
                          <a:solidFill>
                            <a:schemeClr val="accent5">
                              <a:lumMod val="75000"/>
                            </a:schemeClr>
                          </a:solidFill>
                          <a:effectLst/>
                          <a:latin typeface="Tw Cen MT (Body)"/>
                          <a:cs typeface="Tw Cen MT (Body)"/>
                        </a:rPr>
                        <a:t>Supplies</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Paper, telephones</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No</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tcPr>
                </a:tc>
              </a:tr>
              <a:tr h="207661">
                <a:tc vMerge="1">
                  <a:txBody>
                    <a:bodyPr/>
                    <a:lstStyle/>
                    <a:p>
                      <a:endParaRPr lang="en-US"/>
                    </a:p>
                  </a:txBody>
                  <a:tcPr/>
                </a:tc>
                <a:tc>
                  <a:txBody>
                    <a:bodyPr/>
                    <a:lstStyle/>
                    <a:p>
                      <a:pPr algn="l" fontAlgn="b"/>
                      <a:r>
                        <a:rPr lang="en-US" sz="1100" b="0" i="0" u="none" strike="noStrike">
                          <a:solidFill>
                            <a:schemeClr val="accent5">
                              <a:lumMod val="75000"/>
                            </a:schemeClr>
                          </a:solidFill>
                          <a:effectLst/>
                          <a:latin typeface="Tw Cen MT (Body)"/>
                          <a:cs typeface="Tw Cen MT (Body)"/>
                        </a:rPr>
                        <a:t>Physical Space</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Meeting/office space</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No</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tcPr>
                </a:tc>
              </a:tr>
              <a:tr h="207661">
                <a:tc vMerge="1">
                  <a:txBody>
                    <a:bodyPr/>
                    <a:lstStyle/>
                    <a:p>
                      <a:endParaRPr lang="en-US"/>
                    </a:p>
                  </a:txBody>
                  <a:tcPr/>
                </a:tc>
                <a:tc>
                  <a:txBody>
                    <a:bodyPr/>
                    <a:lstStyle/>
                    <a:p>
                      <a:pPr algn="l" fontAlgn="b"/>
                      <a:r>
                        <a:rPr lang="en-US" sz="1100" b="0" i="0" u="none" strike="noStrike" dirty="0">
                          <a:solidFill>
                            <a:schemeClr val="accent5">
                              <a:lumMod val="75000"/>
                            </a:schemeClr>
                          </a:solidFill>
                          <a:effectLst/>
                          <a:latin typeface="Tw Cen MT (Body)"/>
                          <a:cs typeface="Tw Cen MT (Body)"/>
                        </a:rPr>
                        <a:t>Transportation</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tcPr>
                </a:tc>
                <a:tc>
                  <a:txBody>
                    <a:bodyPr/>
                    <a:lstStyle/>
                    <a:p>
                      <a:pPr algn="l" fontAlgn="b"/>
                      <a:r>
                        <a:rPr lang="en-US" sz="1100" b="0" i="0" u="none" strike="noStrike">
                          <a:solidFill>
                            <a:schemeClr val="accent5">
                              <a:lumMod val="75000"/>
                            </a:schemeClr>
                          </a:solidFill>
                          <a:effectLst/>
                          <a:latin typeface="Tw Cen MT (Body)"/>
                          <a:cs typeface="Tw Cen MT (Body)"/>
                        </a:rPr>
                        <a:t>Cars, vans, pickups</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Partially</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tcPr>
                </a:tc>
              </a:tr>
              <a:tr h="207661">
                <a:tc vMerge="1">
                  <a:txBody>
                    <a:bodyPr/>
                    <a:lstStyle/>
                    <a:p>
                      <a:endParaRPr lang="en-US"/>
                    </a:p>
                  </a:txBody>
                  <a:tcPr/>
                </a:tc>
                <a:tc>
                  <a:txBody>
                    <a:bodyPr/>
                    <a:lstStyle/>
                    <a:p>
                      <a:pPr algn="l" fontAlgn="b"/>
                      <a:r>
                        <a:rPr lang="en-US" sz="1100" b="0" i="0" u="none" strike="noStrike">
                          <a:solidFill>
                            <a:schemeClr val="accent5">
                              <a:lumMod val="75000"/>
                            </a:schemeClr>
                          </a:solidFill>
                          <a:effectLst/>
                          <a:latin typeface="Tw Cen MT (Body)"/>
                          <a:cs typeface="Tw Cen MT (Body)"/>
                        </a:rPr>
                        <a:t>Employment</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tcPr>
                </a:tc>
                <a:tc>
                  <a:txBody>
                    <a:bodyPr/>
                    <a:lstStyle/>
                    <a:p>
                      <a:pPr algn="l" fontAlgn="b"/>
                      <a:r>
                        <a:rPr lang="en-US" sz="1100" b="0" i="0" u="none" strike="noStrike">
                          <a:solidFill>
                            <a:schemeClr val="accent5">
                              <a:lumMod val="75000"/>
                            </a:schemeClr>
                          </a:solidFill>
                          <a:effectLst/>
                          <a:latin typeface="Tw Cen MT (Body)"/>
                          <a:cs typeface="Tw Cen MT (Body)"/>
                        </a:rPr>
                        <a:t>Jobs for activists</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tcPr>
                </a:tc>
                <a:tc>
                  <a:txBody>
                    <a:bodyPr/>
                    <a:lstStyle/>
                    <a:p>
                      <a:pPr algn="l" fontAlgn="b"/>
                      <a:r>
                        <a:rPr lang="en-US" sz="1100" b="0" i="0" u="none" strike="noStrike" dirty="0">
                          <a:solidFill>
                            <a:schemeClr val="accent5">
                              <a:lumMod val="75000"/>
                            </a:schemeClr>
                          </a:solidFill>
                          <a:effectLst/>
                          <a:latin typeface="Tw Cen MT (Body)"/>
                          <a:cs typeface="Tw Cen MT (Body)"/>
                        </a:rPr>
                        <a:t>Partially</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tcPr>
                </a:tc>
              </a:tr>
              <a:tr h="405938">
                <a:tc rowSpan="3">
                  <a:txBody>
                    <a:bodyPr/>
                    <a:lstStyle/>
                    <a:p>
                      <a:pPr algn="ctr" fontAlgn="ctr"/>
                      <a:r>
                        <a:rPr lang="en-US" sz="1100" b="1" i="0" u="none" strike="noStrike" dirty="0">
                          <a:solidFill>
                            <a:schemeClr val="accent5">
                              <a:lumMod val="75000"/>
                            </a:schemeClr>
                          </a:solidFill>
                          <a:effectLst/>
                          <a:latin typeface="Tw Cen MT (Body)"/>
                          <a:cs typeface="Tw Cen MT (Body)"/>
                        </a:rPr>
                        <a:t>Human</a:t>
                      </a:r>
                    </a:p>
                  </a:txBody>
                  <a:tcPr marL="11540" marR="11540" marT="1154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algn="l" fontAlgn="b"/>
                      <a:r>
                        <a:rPr lang="en-US" sz="1100" b="0" i="0" u="none" strike="noStrike" dirty="0">
                          <a:solidFill>
                            <a:schemeClr val="accent5">
                              <a:lumMod val="75000"/>
                            </a:schemeClr>
                          </a:solidFill>
                          <a:effectLst/>
                          <a:latin typeface="Tw Cen MT (Body)"/>
                          <a:cs typeface="Tw Cen MT (Body)"/>
                        </a:rPr>
                        <a:t>Generalized Labor</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Envelope stuffers, marchers, picketers</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Partially</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a:noFill/>
                    </a:lnB>
                  </a:tcPr>
                </a:tc>
              </a:tr>
              <a:tr h="405938">
                <a:tc vMerge="1">
                  <a:txBody>
                    <a:bodyPr/>
                    <a:lstStyle/>
                    <a:p>
                      <a:endParaRPr lang="en-US"/>
                    </a:p>
                  </a:txBody>
                  <a:tcPr/>
                </a:tc>
                <a:tc>
                  <a:txBody>
                    <a:bodyPr/>
                    <a:lstStyle/>
                    <a:p>
                      <a:pPr algn="l" fontAlgn="b"/>
                      <a:r>
                        <a:rPr lang="en-US" sz="1100" b="0" i="0" u="none" strike="noStrike" dirty="0">
                          <a:solidFill>
                            <a:schemeClr val="accent5">
                              <a:lumMod val="75000"/>
                            </a:schemeClr>
                          </a:solidFill>
                          <a:effectLst/>
                          <a:latin typeface="Tw Cen MT (Body)"/>
                          <a:cs typeface="Tw Cen MT (Body)"/>
                        </a:rPr>
                        <a:t>Specialized Labor</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Computer experts, legal council</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Partially</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tcPr>
                </a:tc>
              </a:tr>
              <a:tr h="405938">
                <a:tc vMerge="1">
                  <a:txBody>
                    <a:bodyPr/>
                    <a:lstStyle/>
                    <a:p>
                      <a:endParaRPr lang="en-US"/>
                    </a:p>
                  </a:txBody>
                  <a:tcPr/>
                </a:tc>
                <a:tc>
                  <a:txBody>
                    <a:bodyPr/>
                    <a:lstStyle/>
                    <a:p>
                      <a:pPr algn="l" fontAlgn="b"/>
                      <a:r>
                        <a:rPr lang="en-US" sz="1100" b="0" i="0" u="none" strike="noStrike" dirty="0">
                          <a:solidFill>
                            <a:schemeClr val="accent5">
                              <a:lumMod val="75000"/>
                            </a:schemeClr>
                          </a:solidFill>
                          <a:effectLst/>
                          <a:latin typeface="Tw Cen MT (Body)"/>
                          <a:cs typeface="Tw Cen MT (Body)"/>
                        </a:rPr>
                        <a:t>Leadership</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tcPr>
                </a:tc>
                <a:tc>
                  <a:txBody>
                    <a:bodyPr/>
                    <a:lstStyle/>
                    <a:p>
                      <a:pPr algn="l" fontAlgn="b"/>
                      <a:r>
                        <a:rPr lang="en-US" sz="1100" b="0" i="0" u="none" strike="noStrike" dirty="0">
                          <a:solidFill>
                            <a:schemeClr val="accent5">
                              <a:lumMod val="75000"/>
                            </a:schemeClr>
                          </a:solidFill>
                          <a:effectLst/>
                          <a:latin typeface="Tw Cen MT (Body)"/>
                          <a:cs typeface="Tw Cen MT (Body)"/>
                        </a:rPr>
                        <a:t>Organizational and inspirational</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tcPr>
                </a:tc>
                <a:tc>
                  <a:txBody>
                    <a:bodyPr/>
                    <a:lstStyle/>
                    <a:p>
                      <a:pPr algn="l" fontAlgn="b"/>
                      <a:r>
                        <a:rPr lang="en-US" sz="1100" b="0" i="0" u="none" strike="noStrike" dirty="0">
                          <a:solidFill>
                            <a:schemeClr val="accent5">
                              <a:lumMod val="75000"/>
                            </a:schemeClr>
                          </a:solidFill>
                          <a:effectLst/>
                          <a:latin typeface="Tw Cen MT (Body)"/>
                          <a:cs typeface="Tw Cen MT (Body)"/>
                        </a:rPr>
                        <a:t>Partially</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tcPr>
                </a:tc>
              </a:tr>
              <a:tr h="405938">
                <a:tc rowSpan="3">
                  <a:txBody>
                    <a:bodyPr/>
                    <a:lstStyle/>
                    <a:p>
                      <a:pPr algn="ctr" fontAlgn="ctr"/>
                      <a:r>
                        <a:rPr lang="en-US" sz="1100" b="1" i="0" u="none" strike="noStrike" dirty="0">
                          <a:solidFill>
                            <a:schemeClr val="accent5">
                              <a:lumMod val="75000"/>
                            </a:schemeClr>
                          </a:solidFill>
                          <a:effectLst/>
                          <a:latin typeface="Tw Cen MT (Body)"/>
                          <a:cs typeface="Tw Cen MT (Body)"/>
                        </a:rPr>
                        <a:t>Social-Organizational</a:t>
                      </a:r>
                    </a:p>
                  </a:txBody>
                  <a:tcPr marL="11540" marR="11540" marT="1154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algn="l" fontAlgn="b"/>
                      <a:r>
                        <a:rPr lang="en-US" sz="1100" b="0" i="0" u="none" strike="noStrike" dirty="0">
                          <a:solidFill>
                            <a:schemeClr val="accent5">
                              <a:lumMod val="75000"/>
                            </a:schemeClr>
                          </a:solidFill>
                          <a:effectLst/>
                          <a:latin typeface="Tw Cen MT (Body)"/>
                          <a:cs typeface="Tw Cen MT (Body)"/>
                        </a:rPr>
                        <a:t>Infrastructures</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Sidewalks, streets, postal service</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a:noFill/>
                    </a:lnB>
                  </a:tcPr>
                </a:tc>
                <a:tc>
                  <a:txBody>
                    <a:bodyPr/>
                    <a:lstStyle/>
                    <a:p>
                      <a:pPr algn="l" fontAlgn="b"/>
                      <a:r>
                        <a:rPr lang="en-US" sz="1100" b="0" i="0" u="none" strike="noStrike">
                          <a:solidFill>
                            <a:schemeClr val="accent5">
                              <a:lumMod val="75000"/>
                            </a:schemeClr>
                          </a:solidFill>
                          <a:effectLst/>
                          <a:latin typeface="Tw Cen MT (Body)"/>
                          <a:cs typeface="Tw Cen MT (Body)"/>
                        </a:rPr>
                        <a:t>Yes</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a:noFill/>
                    </a:lnB>
                  </a:tcPr>
                </a:tc>
              </a:tr>
              <a:tr h="405938">
                <a:tc vMerge="1">
                  <a:txBody>
                    <a:bodyPr/>
                    <a:lstStyle/>
                    <a:p>
                      <a:endParaRPr lang="en-US"/>
                    </a:p>
                  </a:txBody>
                  <a:tcPr/>
                </a:tc>
                <a:tc>
                  <a:txBody>
                    <a:bodyPr/>
                    <a:lstStyle/>
                    <a:p>
                      <a:pPr algn="l" fontAlgn="b"/>
                      <a:r>
                        <a:rPr lang="en-US" sz="1100" b="0" i="0" u="none" strike="noStrike" dirty="0">
                          <a:solidFill>
                            <a:schemeClr val="accent5">
                              <a:lumMod val="75000"/>
                            </a:schemeClr>
                          </a:solidFill>
                          <a:effectLst/>
                          <a:latin typeface="Tw Cen MT (Body)"/>
                          <a:cs typeface="Tw Cen MT (Body)"/>
                        </a:rPr>
                        <a:t>Social Networks</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Ties to other individuals and organizations</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Partially</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tcPr>
                </a:tc>
              </a:tr>
              <a:tr h="235276">
                <a:tc vMerge="1">
                  <a:txBody>
                    <a:bodyPr/>
                    <a:lstStyle/>
                    <a:p>
                      <a:endParaRPr lang="en-US"/>
                    </a:p>
                  </a:txBody>
                  <a:tcPr/>
                </a:tc>
                <a:tc>
                  <a:txBody>
                    <a:bodyPr/>
                    <a:lstStyle/>
                    <a:p>
                      <a:pPr algn="l" fontAlgn="b"/>
                      <a:r>
                        <a:rPr lang="en-US" sz="1100" b="0" i="0" u="none" strike="noStrike" dirty="0">
                          <a:solidFill>
                            <a:schemeClr val="accent5">
                              <a:lumMod val="75000"/>
                            </a:schemeClr>
                          </a:solidFill>
                          <a:effectLst/>
                          <a:latin typeface="Tw Cen MT (Body)"/>
                          <a:cs typeface="Tw Cen MT (Body)"/>
                        </a:rPr>
                        <a:t>Formal Organizations</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tcPr>
                </a:tc>
                <a:tc>
                  <a:txBody>
                    <a:bodyPr/>
                    <a:lstStyle/>
                    <a:p>
                      <a:pPr algn="l" fontAlgn="b"/>
                      <a:r>
                        <a:rPr lang="sk-SK" sz="1100" b="0" i="0" u="none" strike="noStrike" dirty="0">
                          <a:solidFill>
                            <a:schemeClr val="accent5">
                              <a:lumMod val="75000"/>
                            </a:schemeClr>
                          </a:solidFill>
                          <a:effectLst/>
                          <a:latin typeface="Tw Cen MT (Body)"/>
                          <a:cs typeface="Tw Cen MT (Body)"/>
                        </a:rPr>
                        <a:t> </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tcPr>
                </a:tc>
                <a:tc>
                  <a:txBody>
                    <a:bodyPr/>
                    <a:lstStyle/>
                    <a:p>
                      <a:pPr algn="l" fontAlgn="b"/>
                      <a:r>
                        <a:rPr lang="en-US" sz="1100" b="0" i="0" u="none" strike="noStrike" dirty="0">
                          <a:solidFill>
                            <a:schemeClr val="accent5">
                              <a:lumMod val="75000"/>
                            </a:schemeClr>
                          </a:solidFill>
                          <a:effectLst/>
                          <a:latin typeface="Tw Cen MT (Body)"/>
                          <a:cs typeface="Tw Cen MT (Body)"/>
                        </a:rPr>
                        <a:t>Partially</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tcPr>
                </a:tc>
              </a:tr>
              <a:tr h="207661">
                <a:tc rowSpan="3">
                  <a:txBody>
                    <a:bodyPr/>
                    <a:lstStyle/>
                    <a:p>
                      <a:pPr algn="ctr" fontAlgn="ctr"/>
                      <a:r>
                        <a:rPr lang="en-US" sz="1100" b="1" i="0" u="none" strike="noStrike" dirty="0">
                          <a:solidFill>
                            <a:schemeClr val="accent5">
                              <a:lumMod val="75000"/>
                            </a:schemeClr>
                          </a:solidFill>
                          <a:effectLst/>
                          <a:latin typeface="Tw Cen MT (Body)"/>
                          <a:cs typeface="Tw Cen MT (Body)"/>
                        </a:rPr>
                        <a:t>Moral</a:t>
                      </a:r>
                    </a:p>
                  </a:txBody>
                  <a:tcPr marL="11540" marR="11540" marT="1154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algn="l" fontAlgn="b"/>
                      <a:r>
                        <a:rPr lang="en-US" sz="1100" b="0" i="0" u="none" strike="noStrike" dirty="0">
                          <a:solidFill>
                            <a:schemeClr val="accent5">
                              <a:lumMod val="75000"/>
                            </a:schemeClr>
                          </a:solidFill>
                          <a:effectLst/>
                          <a:latin typeface="Tw Cen MT (Body)"/>
                          <a:cs typeface="Tw Cen MT (Body)"/>
                        </a:rPr>
                        <a:t>Legitimacy</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Positive public opinion</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Partially</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a:noFill/>
                    </a:lnB>
                  </a:tcPr>
                </a:tc>
              </a:tr>
              <a:tr h="207661">
                <a:tc vMerge="1">
                  <a:txBody>
                    <a:bodyPr/>
                    <a:lstStyle/>
                    <a:p>
                      <a:endParaRPr lang="en-US"/>
                    </a:p>
                  </a:txBody>
                  <a:tcPr/>
                </a:tc>
                <a:tc>
                  <a:txBody>
                    <a:bodyPr/>
                    <a:lstStyle/>
                    <a:p>
                      <a:pPr algn="l" fontAlgn="b"/>
                      <a:r>
                        <a:rPr lang="en-US" sz="1100" b="0" i="0" u="none" strike="noStrike" dirty="0">
                          <a:solidFill>
                            <a:schemeClr val="accent5">
                              <a:lumMod val="75000"/>
                            </a:schemeClr>
                          </a:solidFill>
                          <a:effectLst/>
                          <a:latin typeface="Tw Cen MT (Body)"/>
                          <a:cs typeface="Tw Cen MT (Body)"/>
                        </a:rPr>
                        <a:t>Solidarity</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Joining in the cause</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Partially</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tcPr>
                </a:tc>
              </a:tr>
              <a:tr h="207661">
                <a:tc vMerge="1">
                  <a:txBody>
                    <a:bodyPr/>
                    <a:lstStyle/>
                    <a:p>
                      <a:endParaRPr lang="en-US"/>
                    </a:p>
                  </a:txBody>
                  <a:tcPr/>
                </a:tc>
                <a:tc>
                  <a:txBody>
                    <a:bodyPr/>
                    <a:lstStyle/>
                    <a:p>
                      <a:pPr algn="l" fontAlgn="b"/>
                      <a:r>
                        <a:rPr lang="en-US" sz="1100" b="0" i="0" u="none" strike="noStrike" dirty="0">
                          <a:solidFill>
                            <a:schemeClr val="accent5">
                              <a:lumMod val="75000"/>
                            </a:schemeClr>
                          </a:solidFill>
                          <a:effectLst/>
                          <a:latin typeface="Tw Cen MT (Body)"/>
                          <a:cs typeface="Tw Cen MT (Body)"/>
                        </a:rPr>
                        <a:t>Celebrity</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tcPr>
                </a:tc>
                <a:tc>
                  <a:txBody>
                    <a:bodyPr/>
                    <a:lstStyle/>
                    <a:p>
                      <a:pPr algn="l" fontAlgn="b"/>
                      <a:r>
                        <a:rPr lang="en-US" sz="1100" b="0" i="0" u="none" strike="noStrike" dirty="0">
                          <a:solidFill>
                            <a:schemeClr val="accent5">
                              <a:lumMod val="75000"/>
                            </a:schemeClr>
                          </a:solidFill>
                          <a:effectLst/>
                          <a:latin typeface="Tw Cen MT (Body)"/>
                          <a:cs typeface="Tw Cen MT (Body)"/>
                        </a:rPr>
                        <a:t>Celebrity endorsements</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tcPr>
                </a:tc>
                <a:tc>
                  <a:txBody>
                    <a:bodyPr/>
                    <a:lstStyle/>
                    <a:p>
                      <a:pPr algn="l" fontAlgn="b"/>
                      <a:r>
                        <a:rPr lang="en-US" sz="1100" b="0" i="0" u="none" strike="noStrike" dirty="0">
                          <a:solidFill>
                            <a:schemeClr val="accent5">
                              <a:lumMod val="75000"/>
                            </a:schemeClr>
                          </a:solidFill>
                          <a:effectLst/>
                          <a:latin typeface="Tw Cen MT (Body)"/>
                          <a:cs typeface="Tw Cen MT (Body)"/>
                        </a:rPr>
                        <a:t>Partially</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tcPr>
                </a:tc>
              </a:tr>
              <a:tr h="405938">
                <a:tc rowSpan="2">
                  <a:txBody>
                    <a:bodyPr/>
                    <a:lstStyle/>
                    <a:p>
                      <a:pPr algn="ctr" fontAlgn="ctr"/>
                      <a:r>
                        <a:rPr lang="en-US" sz="1100" b="1" i="0" u="none" strike="noStrike" dirty="0">
                          <a:solidFill>
                            <a:schemeClr val="accent5">
                              <a:lumMod val="75000"/>
                            </a:schemeClr>
                          </a:solidFill>
                          <a:effectLst/>
                          <a:latin typeface="Tw Cen MT (Body)"/>
                          <a:cs typeface="Tw Cen MT (Body)"/>
                        </a:rPr>
                        <a:t>Cultural</a:t>
                      </a:r>
                    </a:p>
                  </a:txBody>
                  <a:tcPr marL="11540" marR="11540" marT="1154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algn="l" fontAlgn="b"/>
                      <a:r>
                        <a:rPr lang="en-US" sz="1100" b="0" i="0" u="none" strike="noStrike" dirty="0">
                          <a:solidFill>
                            <a:schemeClr val="accent5">
                              <a:lumMod val="75000"/>
                            </a:schemeClr>
                          </a:solidFill>
                          <a:effectLst/>
                          <a:latin typeface="Tw Cen MT (Body)"/>
                          <a:cs typeface="Tw Cen MT (Body)"/>
                        </a:rPr>
                        <a:t>Repertoires</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Organizational, tactical, and technical strategies</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a:noFill/>
                    </a:lnB>
                  </a:tcPr>
                </a:tc>
                <a:tc>
                  <a:txBody>
                    <a:bodyPr/>
                    <a:lstStyle/>
                    <a:p>
                      <a:pPr algn="l" fontAlgn="b"/>
                      <a:r>
                        <a:rPr lang="en-US" sz="1100" b="0" i="0" u="none" strike="noStrike" dirty="0">
                          <a:solidFill>
                            <a:schemeClr val="accent5">
                              <a:lumMod val="75000"/>
                            </a:schemeClr>
                          </a:solidFill>
                          <a:effectLst/>
                          <a:latin typeface="Tw Cen MT (Body)"/>
                          <a:cs typeface="Tw Cen MT (Body)"/>
                        </a:rPr>
                        <a:t>No</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a:noFill/>
                    </a:lnB>
                  </a:tcPr>
                </a:tc>
              </a:tr>
              <a:tr h="405938">
                <a:tc vMerge="1">
                  <a:txBody>
                    <a:bodyPr/>
                    <a:lstStyle/>
                    <a:p>
                      <a:endParaRPr lang="en-US"/>
                    </a:p>
                  </a:txBody>
                  <a:tcPr/>
                </a:tc>
                <a:tc>
                  <a:txBody>
                    <a:bodyPr/>
                    <a:lstStyle/>
                    <a:p>
                      <a:pPr algn="l" fontAlgn="b"/>
                      <a:r>
                        <a:rPr lang="en-US" sz="1100" b="0" i="0" u="none" strike="noStrike" dirty="0">
                          <a:solidFill>
                            <a:schemeClr val="accent5">
                              <a:lumMod val="75000"/>
                            </a:schemeClr>
                          </a:solidFill>
                          <a:effectLst/>
                          <a:latin typeface="Tw Cen MT (Body)"/>
                          <a:cs typeface="Tw Cen MT (Body)"/>
                        </a:rPr>
                        <a:t>Literature, media, film, internet</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tcPr>
                </a:tc>
                <a:tc>
                  <a:txBody>
                    <a:bodyPr/>
                    <a:lstStyle/>
                    <a:p>
                      <a:pPr algn="l" fontAlgn="b"/>
                      <a:r>
                        <a:rPr lang="en-US" sz="1100" b="0" i="0" u="none" strike="noStrike" dirty="0">
                          <a:solidFill>
                            <a:schemeClr val="accent5">
                              <a:lumMod val="75000"/>
                            </a:schemeClr>
                          </a:solidFill>
                          <a:effectLst/>
                          <a:latin typeface="Tw Cen MT (Body)"/>
                          <a:cs typeface="Tw Cen MT (Body)"/>
                        </a:rPr>
                        <a:t>Using these forms to frame SMO interests</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tcPr>
                </a:tc>
                <a:tc>
                  <a:txBody>
                    <a:bodyPr/>
                    <a:lstStyle/>
                    <a:p>
                      <a:pPr algn="l" fontAlgn="b"/>
                      <a:r>
                        <a:rPr lang="en-US" sz="1100" b="0" i="0" u="none" strike="noStrike" dirty="0">
                          <a:solidFill>
                            <a:schemeClr val="accent5">
                              <a:lumMod val="75000"/>
                            </a:schemeClr>
                          </a:solidFill>
                          <a:effectLst/>
                          <a:latin typeface="Tw Cen MT (Body)"/>
                          <a:cs typeface="Tw Cen MT (Body)"/>
                        </a:rPr>
                        <a:t>No</a:t>
                      </a:r>
                    </a:p>
                  </a:txBody>
                  <a:tcPr marL="11540" marR="11540" marT="11540"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46944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Derivation</a:t>
            </a:r>
            <a:endParaRPr lang="en-US" dirty="0"/>
          </a:p>
        </p:txBody>
      </p:sp>
      <p:sp>
        <p:nvSpPr>
          <p:cNvPr id="3" name="Content Placeholder 2"/>
          <p:cNvSpPr>
            <a:spLocks noGrp="1"/>
          </p:cNvSpPr>
          <p:nvPr>
            <p:ph sz="quarter" idx="1"/>
          </p:nvPr>
        </p:nvSpPr>
        <p:spPr/>
        <p:txBody>
          <a:bodyPr>
            <a:normAutofit/>
          </a:bodyPr>
          <a:lstStyle/>
          <a:p>
            <a:r>
              <a:rPr lang="en-US" dirty="0" smtClean="0"/>
              <a:t>Resources vary by sources:</a:t>
            </a:r>
          </a:p>
          <a:p>
            <a:pPr lvl="1"/>
            <a:r>
              <a:rPr lang="en-US" dirty="0" smtClean="0"/>
              <a:t>Externally</a:t>
            </a:r>
          </a:p>
          <a:p>
            <a:pPr lvl="2"/>
            <a:r>
              <a:rPr lang="en-US" dirty="0" smtClean="0"/>
              <a:t>Conscious (non-movement) constituents</a:t>
            </a:r>
          </a:p>
          <a:p>
            <a:pPr lvl="2"/>
            <a:r>
              <a:rPr lang="en-US" dirty="0" smtClean="0"/>
              <a:t>Individuals, groups, or organizations who support movement activity without benefitting directly from the movement’s goal attainment</a:t>
            </a:r>
          </a:p>
          <a:p>
            <a:pPr lvl="1"/>
            <a:r>
              <a:rPr lang="en-US" dirty="0" smtClean="0"/>
              <a:t>Internally</a:t>
            </a:r>
          </a:p>
          <a:p>
            <a:pPr lvl="2"/>
            <a:r>
              <a:rPr lang="en-US" dirty="0" smtClean="0"/>
              <a:t>Indigenous (movement) constituents</a:t>
            </a:r>
          </a:p>
          <a:p>
            <a:pPr lvl="2"/>
            <a:r>
              <a:rPr lang="en-US" dirty="0" smtClean="0"/>
              <a:t>Movement members who could benefit from goal attainment</a:t>
            </a:r>
          </a:p>
          <a:p>
            <a:pPr lvl="1"/>
            <a:r>
              <a:rPr lang="en-US" dirty="0" smtClean="0"/>
              <a:t>Both</a:t>
            </a:r>
            <a:endParaRPr lang="en-US" dirty="0"/>
          </a:p>
        </p:txBody>
      </p:sp>
    </p:spTree>
    <p:extLst>
      <p:ext uri="{BB962C8B-B14F-4D97-AF65-F5344CB8AC3E}">
        <p14:creationId xmlns:p14="http://schemas.microsoft.com/office/powerpoint/2010/main" val="3234698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Derivation Depends on Movement Type</a:t>
            </a:r>
            <a:endParaRPr lang="en-US" dirty="0"/>
          </a:p>
        </p:txBody>
      </p:sp>
      <p:sp>
        <p:nvSpPr>
          <p:cNvPr id="3" name="Content Placeholder 2"/>
          <p:cNvSpPr>
            <a:spLocks noGrp="1"/>
          </p:cNvSpPr>
          <p:nvPr>
            <p:ph sz="quarter" idx="1"/>
          </p:nvPr>
        </p:nvSpPr>
        <p:spPr/>
        <p:txBody>
          <a:bodyPr/>
          <a:lstStyle/>
          <a:p>
            <a:r>
              <a:rPr lang="en-US" dirty="0" smtClean="0"/>
              <a:t>Homeless SMOs</a:t>
            </a:r>
          </a:p>
          <a:p>
            <a:pPr lvl="1"/>
            <a:r>
              <a:rPr lang="en-US" dirty="0" smtClean="0"/>
              <a:t>More external since impoverished</a:t>
            </a:r>
          </a:p>
          <a:p>
            <a:r>
              <a:rPr lang="en-US" dirty="0" smtClean="0"/>
              <a:t>Other SMOs</a:t>
            </a:r>
          </a:p>
          <a:p>
            <a:pPr lvl="1"/>
            <a:r>
              <a:rPr lang="en-US" dirty="0" smtClean="0"/>
              <a:t>Less external/more indigenous, more mixed</a:t>
            </a:r>
            <a:endParaRPr lang="en-US" dirty="0"/>
          </a:p>
        </p:txBody>
      </p:sp>
    </p:spTree>
    <p:extLst>
      <p:ext uri="{BB962C8B-B14F-4D97-AF65-F5344CB8AC3E}">
        <p14:creationId xmlns:p14="http://schemas.microsoft.com/office/powerpoint/2010/main" val="2453486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chargers2">
  <a:themeElements>
    <a:clrScheme name="chargers">
      <a:dk1>
        <a:srgbClr val="000000"/>
      </a:dk1>
      <a:lt1>
        <a:srgbClr val="FFFFFF"/>
      </a:lt1>
      <a:dk2>
        <a:srgbClr val="082551"/>
      </a:dk2>
      <a:lt2>
        <a:srgbClr val="D4D4D6"/>
      </a:lt2>
      <a:accent1>
        <a:srgbClr val="F0AD00"/>
      </a:accent1>
      <a:accent2>
        <a:srgbClr val="69C0FF"/>
      </a:accent2>
      <a:accent3>
        <a:srgbClr val="E66C7D"/>
      </a:accent3>
      <a:accent4>
        <a:srgbClr val="6BB76D"/>
      </a:accent4>
      <a:accent5>
        <a:srgbClr val="E88651"/>
      </a:accent5>
      <a:accent6>
        <a:srgbClr val="C64847"/>
      </a:accent6>
      <a:hlink>
        <a:srgbClr val="168BBA"/>
      </a:hlink>
      <a:folHlink>
        <a:srgbClr val="68000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chargers2" id="{6DBD1BB9-3822-1742-A51A-4595D71C9688}" vid="{2974C9F9-02AF-7A4D-8B70-272A2D4E38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chargers2</Template>
  <TotalTime>173</TotalTime>
  <Words>440</Words>
  <Application>Microsoft Macintosh PowerPoint</Application>
  <PresentationFormat>Widescreen</PresentationFormat>
  <Paragraphs>117</Paragraphs>
  <Slides>11</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Calibri</vt:lpstr>
      <vt:lpstr>Helvetica Neue Light</vt:lpstr>
      <vt:lpstr>Myriad Pro</vt:lpstr>
      <vt:lpstr>Tw Cen MT (Body)</vt:lpstr>
      <vt:lpstr>Verdana</vt:lpstr>
      <vt:lpstr>Wingdings</vt:lpstr>
      <vt:lpstr>Wingdings 2</vt:lpstr>
      <vt:lpstr>chargers2</vt:lpstr>
      <vt:lpstr>Resources</vt:lpstr>
      <vt:lpstr>Resource Mobilization</vt:lpstr>
      <vt:lpstr>Questions about Resources</vt:lpstr>
      <vt:lpstr>Resources</vt:lpstr>
      <vt:lpstr>Resources</vt:lpstr>
      <vt:lpstr>Resource Types</vt:lpstr>
      <vt:lpstr>Typology of Resources</vt:lpstr>
      <vt:lpstr>Resource Derivation</vt:lpstr>
      <vt:lpstr>Derivation Depends on Movement Type</vt:lpstr>
      <vt:lpstr>Civil Rights Movement</vt:lpstr>
      <vt:lpstr>Effects of Externally Derived Resources</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Resources</dc:title>
  <dc:creator>Burrel Vann</dc:creator>
  <cp:lastModifiedBy>Vann, Burrel</cp:lastModifiedBy>
  <cp:revision>12</cp:revision>
  <dcterms:created xsi:type="dcterms:W3CDTF">2016-08-24T22:44:57Z</dcterms:created>
  <dcterms:modified xsi:type="dcterms:W3CDTF">2017-08-17T23:52:54Z</dcterms:modified>
</cp:coreProperties>
</file>