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89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D000-9338-2D4C-93B2-12691D16F432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9252-937F-F341-923E-D6853FA7B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</a:t>
            </a:r>
            <a:r>
              <a:rPr lang="en-US" baseline="0" dirty="0" smtClean="0"/>
              <a:t> – something you experience at the time of participation</a:t>
            </a:r>
          </a:p>
          <a:p>
            <a:r>
              <a:rPr lang="en-US" baseline="0" dirty="0" smtClean="0"/>
              <a:t>Indirect – happens outside the site of movement activity/participation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</a:p>
          <a:p>
            <a:r>
              <a:rPr lang="en-US" baseline="0" dirty="0" smtClean="0"/>
              <a:t>Or participation might encourage high 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range low to high</a:t>
            </a:r>
            <a:endParaRPr lang="en-US" dirty="0" smtClean="0"/>
          </a:p>
          <a:p>
            <a:r>
              <a:rPr lang="en-US" dirty="0" smtClean="0"/>
              <a:t>Those who</a:t>
            </a:r>
            <a:r>
              <a:rPr lang="en-US" baseline="0" dirty="0" smtClean="0"/>
              <a:t> are highly committed to a movement might more likely to bear the costs and risks associated with activism</a:t>
            </a:r>
          </a:p>
          <a:p>
            <a:r>
              <a:rPr lang="en-US" baseline="0" dirty="0" smtClean="0"/>
              <a:t>Or participation might encourage high commitment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t reaching goals</a:t>
            </a:r>
            <a:r>
              <a:rPr lang="en-US" baseline="0" smtClean="0"/>
              <a:t>, unpleasant</a:t>
            </a:r>
            <a:r>
              <a:rPr lang="en-US" baseline="0" dirty="0" smtClean="0"/>
              <a:t>, </a:t>
            </a:r>
            <a:endParaRPr lang="en-US" dirty="0" smtClean="0"/>
          </a:p>
          <a:p>
            <a:r>
              <a:rPr lang="en-US" dirty="0" smtClean="0"/>
              <a:t>Fight with other participant, defection of friend, shift toward</a:t>
            </a:r>
            <a:r>
              <a:rPr lang="en-US" baseline="0" dirty="0" smtClean="0"/>
              <a:t> radical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29252-937F-F341-923E-D6853FA7BA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94B4E3AD-2290-2B45-A362-70E68C4FC996}" type="datetimeFigureOut">
              <a:rPr lang="en-US" smtClean="0"/>
              <a:t>8/17/17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488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YdszjtiP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38600"/>
            <a:ext cx="9144000" cy="1828800"/>
          </a:xfrm>
        </p:spPr>
        <p:txBody>
          <a:bodyPr/>
          <a:lstStyle/>
          <a:p>
            <a:pPr algn="ctr"/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95" y="518445"/>
            <a:ext cx="6606209" cy="443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67333" y="3602061"/>
            <a:ext cx="8570261" cy="1007812"/>
            <a:chOff x="1981200" y="2912948"/>
            <a:chExt cx="8570261" cy="1007812"/>
          </a:xfrm>
        </p:grpSpPr>
        <p:sp>
          <p:nvSpPr>
            <p:cNvPr id="4" name="TextBox 3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9" name="Curved Connector 8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2"/>
              <a:endCxn id="4" idx="2"/>
            </p:cNvCxnSpPr>
            <p:nvPr/>
          </p:nvCxnSpPr>
          <p:spPr>
            <a:xfrm rot="5400000" flipH="1">
              <a:off x="6090085" y="953566"/>
              <a:ext cx="360484" cy="5573903"/>
            </a:xfrm>
            <a:prstGeom prst="curvedConnector3">
              <a:avLst>
                <a:gd name="adj1" fmla="val -3722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5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while others don’t?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426045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Organizational Affiliations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 networks and organizational affiliations?</a:t>
            </a:r>
          </a:p>
          <a:p>
            <a:pPr lvl="1"/>
            <a:r>
              <a:rPr lang="en-US" dirty="0" smtClean="0"/>
              <a:t>Makes you more likely to interact with movement members who will (1) inform you about social movements and (2) ask you to participate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Practice: Structural Factors for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Think back to when you participated in an event</a:t>
            </a:r>
          </a:p>
          <a:p>
            <a:pPr lvl="1"/>
            <a:r>
              <a:rPr lang="en-US" dirty="0" smtClean="0"/>
              <a:t>Protest</a:t>
            </a:r>
          </a:p>
          <a:p>
            <a:pPr lvl="1"/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Party</a:t>
            </a:r>
          </a:p>
          <a:p>
            <a:pPr lvl="1"/>
            <a:endParaRPr lang="en-US" dirty="0"/>
          </a:p>
          <a:p>
            <a:r>
              <a:rPr lang="en-US" dirty="0" smtClean="0"/>
              <a:t>How did you hear about the event?</a:t>
            </a:r>
          </a:p>
          <a:p>
            <a:r>
              <a:rPr lang="en-US" dirty="0" smtClean="0"/>
              <a:t>Who asked to you show up?</a:t>
            </a:r>
          </a:p>
        </p:txBody>
      </p:sp>
    </p:spTree>
    <p:extLst>
      <p:ext uri="{BB962C8B-B14F-4D97-AF65-F5344CB8AC3E}">
        <p14:creationId xmlns:p14="http://schemas.microsoft.com/office/powerpoint/2010/main" val="31243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1316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Efficacy</a:t>
            </a:r>
          </a:p>
          <a:p>
            <a:r>
              <a:rPr lang="en-US" dirty="0" smtClean="0"/>
              <a:t>Collective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collective efficacy and collective identity?</a:t>
            </a:r>
          </a:p>
          <a:p>
            <a:pPr lvl="1"/>
            <a:r>
              <a:rPr lang="en-US" dirty="0" smtClean="0"/>
              <a:t>You’re more likely to participate if you believe that (1) by working together, with (2) others who share a sense of “one-ness” with you, you can bring about your desired 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Efficacy</a:t>
            </a:r>
          </a:p>
          <a:p>
            <a:pPr lvl="1"/>
            <a:r>
              <a:rPr lang="en-US" dirty="0" smtClean="0"/>
              <a:t>Belief that you have the capacity to make a difference</a:t>
            </a:r>
          </a:p>
          <a:p>
            <a:r>
              <a:rPr lang="en-US" dirty="0" smtClean="0"/>
              <a:t>Collective Efficacy</a:t>
            </a:r>
          </a:p>
          <a:p>
            <a:pPr lvl="1"/>
            <a:r>
              <a:rPr lang="en-US" dirty="0" smtClean="0"/>
              <a:t>Belief that you can make a difference by working together, collectively</a:t>
            </a:r>
          </a:p>
        </p:txBody>
      </p:sp>
    </p:spTree>
    <p:extLst>
      <p:ext uri="{BB962C8B-B14F-4D97-AF65-F5344CB8AC3E}">
        <p14:creationId xmlns:p14="http://schemas.microsoft.com/office/powerpoint/2010/main" val="178205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on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some people participate in social movements while others do not?</a:t>
            </a:r>
          </a:p>
          <a:p>
            <a:r>
              <a:rPr lang="en-US" dirty="0" smtClean="0"/>
              <a:t>Why is participation sustained?</a:t>
            </a:r>
          </a:p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Psychological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Collective Identity</a:t>
            </a:r>
          </a:p>
          <a:p>
            <a:pPr lvl="1"/>
            <a:r>
              <a:rPr lang="en-US" dirty="0" smtClean="0"/>
              <a:t>Sense of shared experiences with others</a:t>
            </a:r>
          </a:p>
          <a:p>
            <a:pPr lvl="1"/>
            <a:r>
              <a:rPr lang="en-US" dirty="0" smtClean="0"/>
              <a:t>Can empathize with you</a:t>
            </a:r>
          </a:p>
          <a:p>
            <a:pPr lvl="1"/>
            <a:r>
              <a:rPr lang="en-US" dirty="0" smtClean="0"/>
              <a:t>Strong sense of identification with social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 Recruitment and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Structural Factors</a:t>
            </a:r>
          </a:p>
          <a:p>
            <a:r>
              <a:rPr lang="en-US" dirty="0" smtClean="0"/>
              <a:t>Social Psychological Factors</a:t>
            </a:r>
          </a:p>
          <a:p>
            <a:r>
              <a:rPr lang="en-US" dirty="0" smtClean="0"/>
              <a:t>Biographical Factors</a:t>
            </a:r>
          </a:p>
        </p:txBody>
      </p:sp>
    </p:spTree>
    <p:extLst>
      <p:ext uri="{BB962C8B-B14F-4D97-AF65-F5344CB8AC3E}">
        <p14:creationId xmlns:p14="http://schemas.microsoft.com/office/powerpoint/2010/main" val="23669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r>
              <a:rPr lang="en-US" dirty="0" smtClean="0"/>
              <a:t>Prior History with Politics and Movements</a:t>
            </a:r>
          </a:p>
          <a:p>
            <a:r>
              <a:rPr lang="en-US" dirty="0" smtClean="0"/>
              <a:t>Biographical Availability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60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socialization, past experiences, and availability?</a:t>
            </a:r>
          </a:p>
          <a:p>
            <a:pPr lvl="1"/>
            <a:r>
              <a:rPr lang="en-US" dirty="0" smtClean="0"/>
              <a:t>In the past or in the present, you are/were (1) open to participating in politic or movements and (2) you have/had the time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Socialization</a:t>
            </a:r>
          </a:p>
          <a:p>
            <a:pPr lvl="1"/>
            <a:r>
              <a:rPr lang="en-US" dirty="0" smtClean="0"/>
              <a:t>Raised to know and appreciate political activity as one of your norms/values</a:t>
            </a:r>
          </a:p>
          <a:p>
            <a:pPr lvl="1"/>
            <a:r>
              <a:rPr lang="en-US" dirty="0" smtClean="0"/>
              <a:t>Comes from parents or primary groups</a:t>
            </a:r>
          </a:p>
        </p:txBody>
      </p:sp>
    </p:spTree>
    <p:extLst>
      <p:ext uri="{BB962C8B-B14F-4D97-AF65-F5344CB8AC3E}">
        <p14:creationId xmlns:p14="http://schemas.microsoft.com/office/powerpoint/2010/main" val="6251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Socialization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of your vote?</a:t>
            </a:r>
          </a:p>
          <a:p>
            <a:r>
              <a:rPr lang="en-US" dirty="0" smtClean="0"/>
              <a:t>How many of your parents vote?</a:t>
            </a:r>
          </a:p>
          <a:p>
            <a:r>
              <a:rPr lang="en-US" dirty="0" smtClean="0"/>
              <a:t>What kinds of things did your parents say about voting,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Prior engagement in politics</a:t>
            </a:r>
          </a:p>
          <a:p>
            <a:pPr lvl="1"/>
            <a:r>
              <a:rPr lang="en-US" dirty="0" smtClean="0"/>
              <a:t>Those who are interested, knowledgeable about, and enjoy discussion about politics are more likely to participate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Biographical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Biographic availability</a:t>
            </a:r>
          </a:p>
          <a:p>
            <a:pPr lvl="1"/>
            <a:r>
              <a:rPr lang="en-US" dirty="0" smtClean="0"/>
              <a:t>Lifestyle characteristics that alter the costs and risks associated with participation</a:t>
            </a:r>
          </a:p>
          <a:p>
            <a:pPr lvl="1"/>
            <a:r>
              <a:rPr lang="en-US" dirty="0" smtClean="0"/>
              <a:t>Absence of personal constraints on time</a:t>
            </a:r>
          </a:p>
          <a:p>
            <a:pPr lvl="2"/>
            <a:r>
              <a:rPr lang="en-US" dirty="0" smtClean="0"/>
              <a:t>Marriage</a:t>
            </a:r>
          </a:p>
          <a:p>
            <a:pPr lvl="2"/>
            <a:r>
              <a:rPr lang="en-US" dirty="0" smtClean="0"/>
              <a:t>Kids</a:t>
            </a:r>
          </a:p>
          <a:p>
            <a:pPr lvl="2"/>
            <a:r>
              <a:rPr lang="en-US" dirty="0" smtClean="0"/>
              <a:t>Full-time employment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 for Participating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up on incentives, pages 132-140</a:t>
            </a:r>
          </a:p>
        </p:txBody>
      </p:sp>
    </p:spTree>
    <p:extLst>
      <p:ext uri="{BB962C8B-B14F-4D97-AF65-F5344CB8AC3E}">
        <p14:creationId xmlns:p14="http://schemas.microsoft.com/office/powerpoint/2010/main" val="12057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accounts for persistent/sustained participation?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Conceptualizing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Obstacles to participation</a:t>
            </a:r>
          </a:p>
          <a:p>
            <a:pPr lvl="1"/>
            <a:r>
              <a:rPr lang="en-US" dirty="0" smtClean="0"/>
              <a:t>Costs versus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ommitment</a:t>
            </a:r>
          </a:p>
          <a:p>
            <a:pPr lvl="1"/>
            <a:r>
              <a:rPr lang="en-US" dirty="0" smtClean="0"/>
              <a:t>Correspondence of self interest and group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Sustained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commitment </a:t>
            </a:r>
          </a:p>
          <a:p>
            <a:pPr lvl="1"/>
            <a:r>
              <a:rPr lang="en-US" dirty="0" smtClean="0"/>
              <a:t>Social isolation</a:t>
            </a:r>
          </a:p>
          <a:p>
            <a:pPr lvl="1"/>
            <a:r>
              <a:rPr lang="en-US" dirty="0" smtClean="0"/>
              <a:t>Conversion (e.g. religion)</a:t>
            </a:r>
          </a:p>
          <a:p>
            <a:pPr lvl="1"/>
            <a:r>
              <a:rPr lang="en-US" dirty="0" smtClean="0"/>
              <a:t>Specific dress codes</a:t>
            </a:r>
          </a:p>
          <a:p>
            <a:pPr lvl="1"/>
            <a:r>
              <a:rPr lang="en-US" dirty="0" smtClean="0"/>
              <a:t>Confession</a:t>
            </a:r>
          </a:p>
          <a:p>
            <a:pPr lvl="1"/>
            <a:r>
              <a:rPr lang="en-US" dirty="0" smtClean="0"/>
              <a:t>Surrendering/donating personal resources</a:t>
            </a:r>
          </a:p>
          <a:p>
            <a:pPr lvl="1"/>
            <a:r>
              <a:rPr lang="en-US" dirty="0" err="1" smtClean="0"/>
              <a:t>ingroup</a:t>
            </a:r>
            <a:r>
              <a:rPr lang="en-US" dirty="0" smtClean="0"/>
              <a:t>-/</a:t>
            </a:r>
            <a:r>
              <a:rPr lang="en-US" dirty="0" err="1" smtClean="0"/>
              <a:t>outgroup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do people disengage?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Insufficient gratification</a:t>
            </a:r>
          </a:p>
          <a:p>
            <a:r>
              <a:rPr lang="en-US" dirty="0" smtClean="0"/>
              <a:t>Declining commitment</a:t>
            </a:r>
          </a:p>
          <a:p>
            <a:r>
              <a:rPr lang="en-US" dirty="0" smtClean="0"/>
              <a:t>Precipitating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versus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Subtracting something good</a:t>
            </a:r>
          </a:p>
          <a:p>
            <a:pPr lvl="2"/>
            <a:r>
              <a:rPr lang="en-US" dirty="0" smtClean="0"/>
              <a:t>Money, time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Adding something bad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arm,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Indirect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Direct: Travel expenses to attend DC protest</a:t>
            </a:r>
          </a:p>
          <a:p>
            <a:pPr lvl="1"/>
            <a:r>
              <a:rPr lang="en-US" dirty="0" smtClean="0"/>
              <a:t>Indirect: Lost wages for skipping work for protest</a:t>
            </a:r>
          </a:p>
          <a:p>
            <a:pPr lvl="1"/>
            <a:endParaRPr lang="en-US" dirty="0"/>
          </a:p>
          <a:p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Direct: Police brutality at protest event</a:t>
            </a:r>
          </a:p>
          <a:p>
            <a:pPr lvl="1"/>
            <a:r>
              <a:rPr lang="en-US" dirty="0" smtClean="0"/>
              <a:t>Indirect: Surveillance because of past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4387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Freedom Summer in 1964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in Costs and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06842076"/>
              </p:ext>
            </p:extLst>
          </p:nvPr>
        </p:nvGraphicFramePr>
        <p:xfrm>
          <a:off x="1981201" y="1865243"/>
          <a:ext cx="8073093" cy="40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158"/>
                <a:gridCol w="3829904"/>
                <a:gridCol w="2691031"/>
              </a:tblGrid>
              <a:tr h="674743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Type of Risk/Type of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Risk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Low</a:t>
                      </a:r>
                      <a:r>
                        <a:rPr lang="en-US" b="1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petition in the contemporary U.S.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Signing a pro-communist petition during the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McCarthy Era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154564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High Cost</a:t>
                      </a:r>
                      <a:endParaRPr lang="en-US" b="1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Washington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, D.C. for a protest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Traveling to South</a:t>
                      </a:r>
                      <a:r>
                        <a:rPr lang="en-US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(as a Californian) to participate in Freedom Summer in 1964</a:t>
                      </a:r>
                      <a:endParaRPr lang="en-US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Variable Risks and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a sheet of paper, write down at least one example from one of the cells in the previous table</a:t>
            </a:r>
            <a:endParaRPr lang="en-US" dirty="0"/>
          </a:p>
          <a:p>
            <a:pPr lvl="1"/>
            <a:r>
              <a:rPr lang="en-US" dirty="0" smtClean="0"/>
              <a:t>Low risk, low cost</a:t>
            </a:r>
          </a:p>
          <a:p>
            <a:pPr lvl="1"/>
            <a:r>
              <a:rPr lang="en-US" dirty="0" smtClean="0"/>
              <a:t>Low risk, high cost</a:t>
            </a:r>
          </a:p>
          <a:p>
            <a:pPr lvl="1"/>
            <a:r>
              <a:rPr lang="en-US" dirty="0" smtClean="0"/>
              <a:t>High risk, low cost</a:t>
            </a:r>
          </a:p>
          <a:p>
            <a:pPr lvl="1"/>
            <a:r>
              <a:rPr lang="en-US" dirty="0" smtClean="0"/>
              <a:t>High risk, high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1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67333" y="3602061"/>
            <a:ext cx="8570261" cy="1007811"/>
            <a:chOff x="1981200" y="2912948"/>
            <a:chExt cx="8570261" cy="1007811"/>
          </a:xfrm>
        </p:grpSpPr>
        <p:sp>
          <p:nvSpPr>
            <p:cNvPr id="4" name="TextBox 3"/>
            <p:cNvSpPr txBox="1"/>
            <p:nvPr/>
          </p:nvSpPr>
          <p:spPr>
            <a:xfrm>
              <a:off x="1981200" y="3037055"/>
              <a:ext cx="3004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Commitment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63095" y="2966652"/>
              <a:ext cx="29883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 Light" charset="0"/>
                  <a:ea typeface="Helvetica Neue Light" charset="0"/>
                  <a:cs typeface="Helvetica Neue Light" charset="0"/>
                </a:rPr>
                <a:t>High Risk/High Cost Activism</a:t>
              </a:r>
            </a:p>
          </p:txBody>
        </p:sp>
        <p:cxnSp>
          <p:nvCxnSpPr>
            <p:cNvPr id="9" name="Curved Connector 8"/>
            <p:cNvCxnSpPr/>
            <p:nvPr/>
          </p:nvCxnSpPr>
          <p:spPr>
            <a:xfrm rot="5400000" flipH="1" flipV="1">
              <a:off x="6193178" y="131587"/>
              <a:ext cx="82739" cy="5645461"/>
            </a:xfrm>
            <a:prstGeom prst="curvedConnector3">
              <a:avLst>
                <a:gd name="adj1" fmla="val 188853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5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chargers2</Template>
  <TotalTime>135</TotalTime>
  <Words>767</Words>
  <Application>Microsoft Macintosh PowerPoint</Application>
  <PresentationFormat>Widescreen</PresentationFormat>
  <Paragraphs>152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Helvetica Neue Light</vt:lpstr>
      <vt:lpstr>Myriad Pro</vt:lpstr>
      <vt:lpstr>Verdana</vt:lpstr>
      <vt:lpstr>Wingdings</vt:lpstr>
      <vt:lpstr>Wingdings 2</vt:lpstr>
      <vt:lpstr>chargers2</vt:lpstr>
      <vt:lpstr>Participation</vt:lpstr>
      <vt:lpstr>Main Questions on Participation</vt:lpstr>
      <vt:lpstr>Conceptualizing Participation</vt:lpstr>
      <vt:lpstr>Costs versus Risks</vt:lpstr>
      <vt:lpstr>Direct and Indirect Costs and Risks</vt:lpstr>
      <vt:lpstr>Variation in Costs and Risks</vt:lpstr>
      <vt:lpstr>Variation in Costs and Risks</vt:lpstr>
      <vt:lpstr>Practice: Variable Risks and Costs</vt:lpstr>
      <vt:lpstr>Commitment</vt:lpstr>
      <vt:lpstr>Commitment</vt:lpstr>
      <vt:lpstr>Question 1</vt:lpstr>
      <vt:lpstr>Differential Recruitment and Participation</vt:lpstr>
      <vt:lpstr>Structural Factors</vt:lpstr>
      <vt:lpstr>Structural Factors</vt:lpstr>
      <vt:lpstr>Practice: Structural Factors for Participation</vt:lpstr>
      <vt:lpstr>Differential Recruitment and Participation</vt:lpstr>
      <vt:lpstr>Social Psychological Factors</vt:lpstr>
      <vt:lpstr>Social Psychological Factors</vt:lpstr>
      <vt:lpstr>Social Psychological Factors</vt:lpstr>
      <vt:lpstr>Social Psychological Factors</vt:lpstr>
      <vt:lpstr>Differential Recruitment and Participation</vt:lpstr>
      <vt:lpstr>Biographical Factors</vt:lpstr>
      <vt:lpstr>Biographical Factors</vt:lpstr>
      <vt:lpstr>Biographical Factors</vt:lpstr>
      <vt:lpstr>Practice: Socialization</vt:lpstr>
      <vt:lpstr>Biographical Factors</vt:lpstr>
      <vt:lpstr>Biographical Factors</vt:lpstr>
      <vt:lpstr>Incentives for Participating</vt:lpstr>
      <vt:lpstr>Question 2</vt:lpstr>
      <vt:lpstr>Sustained Participation</vt:lpstr>
      <vt:lpstr>Sustained Participation</vt:lpstr>
      <vt:lpstr>Question 3</vt:lpstr>
      <vt:lpstr>Disengagement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Participation</dc:title>
  <dc:creator>Burrel Vann</dc:creator>
  <cp:lastModifiedBy>Vann, Burrel</cp:lastModifiedBy>
  <cp:revision>61</cp:revision>
  <dcterms:created xsi:type="dcterms:W3CDTF">2016-10-02T21:58:34Z</dcterms:created>
  <dcterms:modified xsi:type="dcterms:W3CDTF">2017-08-18T00:21:42Z</dcterms:modified>
</cp:coreProperties>
</file>