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AA7F-AAC4-A04F-96EF-DBAD596C710D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7D9C7-E247-8144-ADE5-635ED35AC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Charismatic leaders are nice,</a:t>
            </a:r>
            <a:r>
              <a:rPr lang="en-US" baseline="0" dirty="0" smtClean="0"/>
              <a:t> but they are not necessary.</a:t>
            </a:r>
          </a:p>
          <a:p>
            <a:endParaRPr lang="en-US" dirty="0" smtClean="0"/>
          </a:p>
          <a:p>
            <a:r>
              <a:rPr lang="en-US" dirty="0" smtClean="0"/>
              <a:t>One leader can take care of all</a:t>
            </a:r>
            <a:r>
              <a:rPr lang="en-US" baseline="0" dirty="0" smtClean="0"/>
              <a:t> the administrative tasks (reaching out to politicians/bureaucrats) the other can build solidarity amongst members and recruits by speaking to their ideological commitments and intellectual interests</a:t>
            </a:r>
            <a:r>
              <a:rPr lang="is-IS" baseline="0" dirty="0" smtClean="0"/>
              <a:t>… engenders enthusiasm and stimulates passion.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r>
              <a:rPr lang="en-US" baseline="0" dirty="0" smtClean="0"/>
              <a:t> and public separated. People occupy positions within the bureaucracy and receive a salary.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 the goal is not</a:t>
            </a:r>
            <a:r>
              <a:rPr lang="en-US" baseline="0" dirty="0" smtClean="0"/>
              <a:t> the primary goals of each individual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Nonviolence entails</a:t>
            </a:r>
            <a:r>
              <a:rPr lang="en-US" baseline="0" dirty="0" smtClean="0"/>
              <a:t> avoidance of violence and not provoking it</a:t>
            </a:r>
            <a:r>
              <a:rPr lang="is-IS" baseline="0" dirty="0" smtClean="0"/>
              <a:t>… </a:t>
            </a:r>
          </a:p>
          <a:p>
            <a:r>
              <a:rPr lang="is-IS" baseline="0" dirty="0" smtClean="0"/>
              <a:t>Violence is targeted violence or inciting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Nonviolent strategy favors certain</a:t>
            </a:r>
            <a:r>
              <a:rPr lang="en-US" baseline="0" dirty="0" smtClean="0"/>
              <a:t> tactics, such as marches and demonstrations, sit ins, boycotts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Violent strategy favors </a:t>
            </a:r>
            <a:r>
              <a:rPr lang="is-IS" baseline="0" dirty="0" smtClean="0"/>
              <a:t>destroying facilities, harming targets, 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7D9C7-E247-8144-ADE5-635ED35ACE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A48BC6A3-4287-FB41-84FF-1B1578E1764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56478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38600"/>
            <a:ext cx="12192000" cy="1828800"/>
          </a:xfrm>
        </p:spPr>
        <p:txBody>
          <a:bodyPr/>
          <a:lstStyle/>
          <a:p>
            <a:pPr algn="ctr"/>
            <a:r>
              <a:rPr lang="en-US" dirty="0" smtClean="0"/>
              <a:t>Dynamics and Tactics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sm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10" y="444407"/>
            <a:ext cx="5830122" cy="44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Survive/grow</a:t>
            </a:r>
          </a:p>
          <a:p>
            <a:r>
              <a:rPr lang="en-US" dirty="0" smtClean="0"/>
              <a:t>Stagnate</a:t>
            </a:r>
          </a:p>
          <a:p>
            <a:r>
              <a:rPr lang="en-US" dirty="0" smtClean="0"/>
              <a:t>Become new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Charismatic leader(s)</a:t>
            </a:r>
          </a:p>
          <a:p>
            <a:r>
              <a:rPr lang="en-US" dirty="0" smtClean="0"/>
              <a:t>Division of labor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Bureaucratize/Formalize</a:t>
            </a:r>
          </a:p>
          <a:p>
            <a:r>
              <a:rPr lang="en-US" dirty="0" smtClean="0"/>
              <a:t>Hierarchical Structures,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movements interact?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Coalitions</a:t>
            </a:r>
          </a:p>
          <a:p>
            <a:r>
              <a:rPr lang="en-US" dirty="0" smtClean="0"/>
              <a:t>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Collaboration between SMOs</a:t>
            </a:r>
          </a:p>
          <a:p>
            <a:r>
              <a:rPr lang="en-US" dirty="0" smtClean="0"/>
              <a:t>Implies SMOs have shared goal</a:t>
            </a:r>
          </a:p>
          <a:p>
            <a:r>
              <a:rPr lang="en-US" dirty="0" smtClean="0"/>
              <a:t>Can be built on prior bonds or not</a:t>
            </a:r>
          </a:p>
          <a:p>
            <a:pPr lvl="1"/>
            <a:r>
              <a:rPr lang="en-US" dirty="0" smtClean="0"/>
              <a:t>Feminist, pro-choice</a:t>
            </a:r>
          </a:p>
        </p:txBody>
      </p:sp>
    </p:spTree>
    <p:extLst>
      <p:ext uri="{BB962C8B-B14F-4D97-AF65-F5344CB8AC3E}">
        <p14:creationId xmlns:p14="http://schemas.microsoft.com/office/powerpoint/2010/main" val="2183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Competition for resources</a:t>
            </a:r>
          </a:p>
          <a:p>
            <a:pPr lvl="1"/>
            <a:r>
              <a:rPr lang="en-US" dirty="0" smtClean="0"/>
              <a:t>Money, time, energy, prestige</a:t>
            </a:r>
          </a:p>
          <a:p>
            <a:endParaRPr lang="en-US" dirty="0" smtClean="0"/>
          </a:p>
          <a:p>
            <a:r>
              <a:rPr lang="en-US" dirty="0" smtClean="0"/>
              <a:t>When only a few SMOs in SMI, there will be enough resources to go around </a:t>
            </a:r>
          </a:p>
          <a:p>
            <a:r>
              <a:rPr lang="en-US" dirty="0" smtClean="0"/>
              <a:t>Resources diminish with more SMOs</a:t>
            </a:r>
          </a:p>
          <a:p>
            <a:r>
              <a:rPr lang="en-US" dirty="0" smtClean="0"/>
              <a:t>As SMOs fail/stagnate, successful SMOs grow and become ore centralized in 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changes?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</a:p>
          <a:p>
            <a:r>
              <a:rPr lang="en-US" dirty="0" smtClean="0"/>
              <a:t>Tactics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Broad organizing plan/scheme for accomplishing a goal</a:t>
            </a:r>
          </a:p>
          <a:p>
            <a:pPr lvl="1"/>
            <a:r>
              <a:rPr lang="en-US" dirty="0" smtClean="0"/>
              <a:t>Nonviolence, Assertive Political Action, Violence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Reflection of the strategy</a:t>
            </a:r>
          </a:p>
          <a:p>
            <a:r>
              <a:rPr lang="en-US" dirty="0" smtClean="0"/>
              <a:t>Specific techniques through which strategies are implemented</a:t>
            </a:r>
          </a:p>
          <a:p>
            <a:pPr lvl="1"/>
            <a:r>
              <a:rPr lang="en-US" dirty="0" smtClean="0"/>
              <a:t>Sit</a:t>
            </a:r>
            <a:r>
              <a:rPr lang="en-US" dirty="0"/>
              <a:t>-ins and </a:t>
            </a:r>
            <a:r>
              <a:rPr lang="en-US" dirty="0" smtClean="0"/>
              <a:t>boycotts, endorsing candidates and bills, riots </a:t>
            </a:r>
            <a:r>
              <a:rPr lang="en-US" dirty="0"/>
              <a:t>and burning </a:t>
            </a:r>
            <a:r>
              <a:rPr lang="en-US" dirty="0" smtClean="0"/>
              <a:t>buildings</a:t>
            </a:r>
          </a:p>
        </p:txBody>
      </p:sp>
    </p:spTree>
    <p:extLst>
      <p:ext uri="{BB962C8B-B14F-4D97-AF65-F5344CB8AC3E}">
        <p14:creationId xmlns:p14="http://schemas.microsoft.com/office/powerpoint/2010/main" val="40278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Strategies/Tactics Change (Internally)?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underlying goals, values, beliefs</a:t>
            </a:r>
            <a:r>
              <a:rPr lang="is-IS" dirty="0" smtClean="0"/>
              <a:t>… of the leaders and members</a:t>
            </a:r>
          </a:p>
          <a:p>
            <a:pPr lvl="1"/>
            <a:r>
              <a:rPr lang="is-IS" dirty="0" smtClean="0"/>
              <a:t>What is most effective?</a:t>
            </a:r>
          </a:p>
          <a:p>
            <a:pPr lvl="1"/>
            <a:r>
              <a:rPr lang="is-IS" dirty="0" smtClean="0"/>
              <a:t>What is most appropriate for our cause?</a:t>
            </a:r>
          </a:p>
          <a:p>
            <a:pPr lvl="1"/>
            <a:r>
              <a:rPr lang="is-IS" dirty="0" smtClean="0"/>
              <a:t>What kind of organization do we want to be?</a:t>
            </a:r>
          </a:p>
          <a:p>
            <a:pPr lvl="1"/>
            <a:r>
              <a:rPr lang="is-IS" dirty="0" smtClean="0"/>
              <a:t>What do I like as a tactic?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Dynamics and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 movements do after they emerge? </a:t>
            </a:r>
          </a:p>
          <a:p>
            <a:pPr lvl="1"/>
            <a:r>
              <a:rPr lang="en-US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3045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Strategies/Tactics Change </a:t>
            </a:r>
            <a:r>
              <a:rPr lang="en-US" dirty="0" smtClean="0"/>
              <a:t>(Externally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</a:p>
          <a:p>
            <a:r>
              <a:rPr lang="en-US" dirty="0" smtClean="0"/>
              <a:t>Portrayals/perceptions of movement</a:t>
            </a:r>
          </a:p>
          <a:p>
            <a:r>
              <a:rPr lang="en-US" dirty="0" smtClean="0"/>
              <a:t>Policing</a:t>
            </a:r>
          </a:p>
          <a:p>
            <a:r>
              <a:rPr lang="en-US" dirty="0" smtClean="0"/>
              <a:t>Innovation, Adaptation, Diffusion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Clustering or patterning of tactics in time periods and cultural space</a:t>
            </a:r>
          </a:p>
          <a:p>
            <a:pPr lvl="1"/>
            <a:r>
              <a:rPr lang="en-US" dirty="0" smtClean="0"/>
              <a:t>Food riots, grain seizures (1800s-1900s)</a:t>
            </a:r>
          </a:p>
          <a:p>
            <a:pPr lvl="1"/>
            <a:r>
              <a:rPr lang="en-US" dirty="0" smtClean="0"/>
              <a:t>Labor strikes (1900s-1940s)</a:t>
            </a:r>
          </a:p>
          <a:p>
            <a:pPr lvl="1"/>
            <a:r>
              <a:rPr lang="en-US" dirty="0" smtClean="0"/>
              <a:t>Sit-ins, boycotts, marches (1950s-1970s)</a:t>
            </a:r>
          </a:p>
          <a:p>
            <a:pPr lvl="1"/>
            <a:r>
              <a:rPr lang="en-US" dirty="0" err="1" smtClean="0"/>
              <a:t>Retweets</a:t>
            </a:r>
            <a:r>
              <a:rPr lang="en-US" dirty="0" smtClean="0"/>
              <a:t>, </a:t>
            </a:r>
            <a:r>
              <a:rPr lang="en-US" dirty="0" err="1" smtClean="0"/>
              <a:t>hacktivism</a:t>
            </a:r>
            <a:r>
              <a:rPr lang="en-US" dirty="0" smtClean="0"/>
              <a:t> (2000s-present)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Repertoires of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Historically constrained by three factors:</a:t>
            </a:r>
          </a:p>
          <a:p>
            <a:pPr lvl="1"/>
            <a:r>
              <a:rPr lang="en-US" dirty="0" smtClean="0"/>
              <a:t>Social structure</a:t>
            </a:r>
          </a:p>
          <a:p>
            <a:pPr lvl="2"/>
            <a:r>
              <a:rPr lang="en-US" dirty="0" smtClean="0"/>
              <a:t>Mostly labor strikes when we were agrarian society</a:t>
            </a:r>
          </a:p>
          <a:p>
            <a:pPr lvl="1"/>
            <a:r>
              <a:rPr lang="en-US" dirty="0" smtClean="0"/>
              <a:t>New movements with alternative goals</a:t>
            </a:r>
          </a:p>
          <a:p>
            <a:pPr lvl="2"/>
            <a:r>
              <a:rPr lang="en-US" dirty="0" smtClean="0"/>
              <a:t>Conservative movements sought legal mobilization over street protest</a:t>
            </a:r>
          </a:p>
          <a:p>
            <a:pPr lvl="1"/>
            <a:r>
              <a:rPr lang="en-US" dirty="0" smtClean="0"/>
              <a:t>Technological developments</a:t>
            </a:r>
          </a:p>
          <a:p>
            <a:pPr lvl="2"/>
            <a:r>
              <a:rPr lang="en-US" dirty="0" smtClean="0"/>
              <a:t>Email, radio, printing press, internet all create new possibilities for tactical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Portrayals of the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Tactical options depend on how movement is defined by those in position to react to it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viewed poorly, rioting will only further delegitimize the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8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tactical options have different policing consequences</a:t>
            </a:r>
          </a:p>
          <a:p>
            <a:pPr lvl="1"/>
            <a:r>
              <a:rPr lang="en-US" dirty="0" smtClean="0"/>
              <a:t>Some more harsh forms of protest, and those that aren’t negotiated in advance, invite harsher action from police.</a:t>
            </a:r>
          </a:p>
          <a:p>
            <a:r>
              <a:rPr lang="en-US" dirty="0" smtClean="0"/>
              <a:t>Leads to movements choosing one form over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Innovation, Adaptation, </a:t>
            </a:r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Devising tactics that overcome the SMO’s powerlessness </a:t>
            </a:r>
          </a:p>
          <a:p>
            <a:pPr lvl="2"/>
            <a:r>
              <a:rPr lang="en-US" dirty="0" smtClean="0"/>
              <a:t>disruption, gaining media attention</a:t>
            </a:r>
          </a:p>
          <a:p>
            <a:r>
              <a:rPr lang="en-US" dirty="0" smtClean="0"/>
              <a:t>Adaptation</a:t>
            </a:r>
          </a:p>
          <a:p>
            <a:pPr lvl="1"/>
            <a:r>
              <a:rPr lang="en-US" dirty="0" smtClean="0"/>
              <a:t>Responding to the external environment</a:t>
            </a:r>
          </a:p>
          <a:p>
            <a:pPr lvl="2"/>
            <a:r>
              <a:rPr lang="en-US" dirty="0" smtClean="0"/>
              <a:t>Authorities respond to offset power gained by SMO, then SMO adapts, using a new tactic</a:t>
            </a:r>
          </a:p>
          <a:p>
            <a:r>
              <a:rPr lang="en-US" dirty="0" smtClean="0"/>
              <a:t>Diffusion</a:t>
            </a:r>
          </a:p>
          <a:p>
            <a:pPr lvl="1"/>
            <a:r>
              <a:rPr lang="en-US" dirty="0" smtClean="0"/>
              <a:t>Spread or flow of tactic/information about tactic through social system by actors</a:t>
            </a:r>
          </a:p>
          <a:p>
            <a:pPr lvl="2"/>
            <a:r>
              <a:rPr lang="en-US" dirty="0" smtClean="0"/>
              <a:t>Between activists in connected or allied SMOs</a:t>
            </a:r>
          </a:p>
        </p:txBody>
      </p:sp>
    </p:spTree>
    <p:extLst>
      <p:ext uri="{BB962C8B-B14F-4D97-AF65-F5344CB8AC3E}">
        <p14:creationId xmlns:p14="http://schemas.microsoft.com/office/powerpoint/2010/main" val="1039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Movement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Must understand the interactions in which they’re embedded</a:t>
            </a:r>
          </a:p>
          <a:p>
            <a:pPr lvl="1"/>
            <a:r>
              <a:rPr lang="en-US" dirty="0" smtClean="0"/>
              <a:t>Authorities</a:t>
            </a:r>
          </a:p>
          <a:p>
            <a:pPr lvl="1"/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Allied or Oppositional Movements</a:t>
            </a:r>
          </a:p>
          <a:p>
            <a:r>
              <a:rPr lang="en-US" dirty="0" smtClean="0"/>
              <a:t>And where these interactions take place</a:t>
            </a:r>
            <a:endParaRPr lang="en-US" dirty="0"/>
          </a:p>
          <a:p>
            <a:pPr lvl="1"/>
            <a:r>
              <a:rPr lang="en-US" dirty="0" smtClean="0"/>
              <a:t>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Dynamics and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 movements do after they emerge? 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Interact in their local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Movement Organizations (SMO)</a:t>
            </a:r>
          </a:p>
          <a:p>
            <a:r>
              <a:rPr lang="en-US" dirty="0" smtClean="0"/>
              <a:t>Social Movement Sectors (SMS)</a:t>
            </a:r>
          </a:p>
          <a:p>
            <a:r>
              <a:rPr lang="en-US" dirty="0" smtClean="0"/>
              <a:t>Social Movement Industries (SMI)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Bounded entities of individuals coming together because of shared goals over grievances</a:t>
            </a:r>
          </a:p>
          <a:p>
            <a:r>
              <a:rPr lang="en-US" dirty="0" smtClean="0"/>
              <a:t>Formal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SMOs in the same geographic vicinity working on similar issues</a:t>
            </a:r>
          </a:p>
          <a:p>
            <a:endParaRPr lang="en-US" dirty="0"/>
          </a:p>
          <a:p>
            <a:pPr lvl="1"/>
            <a:r>
              <a:rPr lang="en-US" dirty="0" smtClean="0"/>
              <a:t>All animal rights organizations working in Santa Barbara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SMOs, of all issues, in a geographic vicinity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movements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Organizational Life</a:t>
            </a:r>
          </a:p>
          <a:p>
            <a:r>
              <a:rPr lang="en-US" dirty="0" smtClean="0"/>
              <a:t>Leadership</a:t>
            </a:r>
          </a:p>
          <a:p>
            <a:r>
              <a:rPr lang="en-US" dirty="0" smtClean="0"/>
              <a:t>Organizational Forms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129</TotalTime>
  <Words>700</Words>
  <Application>Microsoft Macintosh PowerPoint</Application>
  <PresentationFormat>Widescreen</PresentationFormat>
  <Paragraphs>128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Helvetica Neue Light</vt:lpstr>
      <vt:lpstr>Myriad Pro</vt:lpstr>
      <vt:lpstr>Verdana</vt:lpstr>
      <vt:lpstr>Wingdings</vt:lpstr>
      <vt:lpstr>Wingdings 2</vt:lpstr>
      <vt:lpstr>chargers2</vt:lpstr>
      <vt:lpstr>Dynamics and Tactics</vt:lpstr>
      <vt:lpstr>Questions on Dynamics and Tactics</vt:lpstr>
      <vt:lpstr>Understanding Movement Dynamics</vt:lpstr>
      <vt:lpstr>Questions on Dynamics and Tactics</vt:lpstr>
      <vt:lpstr>Organizational Environments</vt:lpstr>
      <vt:lpstr>SMOs</vt:lpstr>
      <vt:lpstr>SMIs</vt:lpstr>
      <vt:lpstr>SMS’</vt:lpstr>
      <vt:lpstr>How do movements change?</vt:lpstr>
      <vt:lpstr>Organizational Life</vt:lpstr>
      <vt:lpstr>Leadership</vt:lpstr>
      <vt:lpstr>Organizational Forms</vt:lpstr>
      <vt:lpstr>How do movements interact?</vt:lpstr>
      <vt:lpstr>Coalitions</vt:lpstr>
      <vt:lpstr>Conflict</vt:lpstr>
      <vt:lpstr>What else changes?</vt:lpstr>
      <vt:lpstr>Strategy</vt:lpstr>
      <vt:lpstr>Tactic</vt:lpstr>
      <vt:lpstr>Why do Strategies/Tactics Change (Internally)?</vt:lpstr>
      <vt:lpstr>Why do Strategies/Tactics Change (Externally)?</vt:lpstr>
      <vt:lpstr>Repertoires of Contention</vt:lpstr>
      <vt:lpstr>Repertoires of Contention</vt:lpstr>
      <vt:lpstr>Portrayals of the Movement</vt:lpstr>
      <vt:lpstr>Policing</vt:lpstr>
      <vt:lpstr>Innovation, Adaptation, Diffusion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and Tactics</dc:title>
  <dc:creator>Burrel Vann</dc:creator>
  <cp:lastModifiedBy>Vann, Burrel</cp:lastModifiedBy>
  <cp:revision>64</cp:revision>
  <dcterms:created xsi:type="dcterms:W3CDTF">2016-10-10T15:00:51Z</dcterms:created>
  <dcterms:modified xsi:type="dcterms:W3CDTF">2017-08-18T00:01:59Z</dcterms:modified>
</cp:coreProperties>
</file>